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315200" cy="9601200"/>
  <p:embeddedFontLst>
    <p:embeddedFont>
      <p:font typeface="Calibri" panose="020F0502020204030204" pitchFamily="34" charset="0"/>
      <p:regular r:id="rId17"/>
      <p:bold r:id="rId18"/>
      <p:italic r:id="rId19"/>
      <p:boldItalic r:id="rId20"/>
    </p:embeddedFont>
    <p:embeddedFont>
      <p:font typeface="Arial Black" panose="020B0A0402010202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242" y="8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76" name="Google Shape;176;p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0: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33" name="Google Shape;233;p1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1: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39" name="Google Shape;239;p1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2: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45" name="Google Shape;245;p1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3: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51" name="Google Shape;251;p1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4: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57" name="Google Shape;257;p1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2: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Additional categories includes incentives, gifts, souvenirs, t-shirts, memorabilia, etc. These must be in the proposal budget or have prior written approval from the sponsor if rebudgeting</a:t>
            </a:r>
            <a:endParaRPr sz="1200" b="0" i="0" u="none" strike="noStrike" cap="none">
              <a:solidFill>
                <a:schemeClr val="dk1"/>
              </a:solidFill>
              <a:latin typeface="Calibri"/>
              <a:ea typeface="Calibri"/>
              <a:cs typeface="Calibri"/>
              <a:sym typeface="Calibri"/>
            </a:endParaRPr>
          </a:p>
        </p:txBody>
      </p:sp>
      <p:sp>
        <p:nvSpPr>
          <p:cNvPr id="183" name="Google Shape;183;p2: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2</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3: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p3: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3</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4: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Take note: the PI travel was probably an allowable cost if it had been properly rebudgeted. But because it was classified as Participant Support and the PI never received written approval to rebudget to other cost categories, it was deemed unallowable.</a:t>
            </a:r>
            <a:endParaRPr sz="1200" b="0" i="0" u="none" strike="noStrike" cap="none">
              <a:solidFill>
                <a:schemeClr val="dk1"/>
              </a:solidFill>
              <a:latin typeface="Calibri"/>
              <a:ea typeface="Calibri"/>
              <a:cs typeface="Calibri"/>
              <a:sym typeface="Calibri"/>
            </a:endParaRPr>
          </a:p>
        </p:txBody>
      </p:sp>
      <p:sp>
        <p:nvSpPr>
          <p:cNvPr id="197" name="Google Shape;197;p4: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4</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5: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Take note: The social media and marketing costs MAY have been allowable as non-participant support, but since the PI never received prior written approval to rebudget out of participant support to use those funds for other purposes, they were disallowed.</a:t>
            </a:r>
            <a:endParaRPr sz="1200" b="0" i="0" u="none" strike="noStrike" cap="none">
              <a:solidFill>
                <a:schemeClr val="dk1"/>
              </a:solidFill>
              <a:latin typeface="Calibri"/>
              <a:ea typeface="Calibri"/>
              <a:cs typeface="Calibri"/>
              <a:sym typeface="Calibri"/>
            </a:endParaRPr>
          </a:p>
        </p:txBody>
      </p:sp>
      <p:sp>
        <p:nvSpPr>
          <p:cNvPr id="204" name="Google Shape;204;p5: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5</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6: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10" name="Google Shape;210;p6: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7: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16" name="Google Shape;216;p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8: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22" name="Google Shape;222;p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9: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28" name="Google Shape;228;p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secHead">
  <p:cSld name="SECTION_HEADER">
    <p:spTree>
      <p:nvGrpSpPr>
        <p:cNvPr id="1" name="Shape 13"/>
        <p:cNvGrpSpPr/>
        <p:nvPr/>
      </p:nvGrpSpPr>
      <p:grpSpPr>
        <a:xfrm>
          <a:off x="0" y="0"/>
          <a:ext cx="0" cy="0"/>
          <a:chOff x="0" y="0"/>
          <a:chExt cx="0" cy="0"/>
        </a:xfrm>
      </p:grpSpPr>
      <p:sp>
        <p:nvSpPr>
          <p:cNvPr id="14" name="Google Shape;14;p2"/>
          <p:cNvSpPr/>
          <p:nvPr/>
        </p:nvSpPr>
        <p:spPr>
          <a:xfrm>
            <a:off x="6477000" y="219722"/>
            <a:ext cx="2438400" cy="6409677"/>
          </a:xfrm>
          <a:custGeom>
            <a:avLst/>
            <a:gdLst/>
            <a:ahLst/>
            <a:cxnLst/>
            <a:rect l="l" t="t" r="r" b="b"/>
            <a:pathLst>
              <a:path w="2438400" h="6409677" extrusionOk="0">
                <a:moveTo>
                  <a:pt x="1544714" y="0"/>
                </a:moveTo>
                <a:lnTo>
                  <a:pt x="2438400" y="8877"/>
                </a:lnTo>
                <a:lnTo>
                  <a:pt x="2438400" y="6409677"/>
                </a:lnTo>
                <a:lnTo>
                  <a:pt x="0" y="6409677"/>
                </a:lnTo>
                <a:lnTo>
                  <a:pt x="1544714"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title"/>
          </p:nvPr>
        </p:nvSpPr>
        <p:spPr>
          <a:xfrm>
            <a:off x="722313" y="3289300"/>
            <a:ext cx="5830887" cy="13620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body" idx="1"/>
          </p:nvPr>
        </p:nvSpPr>
        <p:spPr>
          <a:xfrm>
            <a:off x="722313" y="4660900"/>
            <a:ext cx="5297487" cy="6731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rgbClr val="4C4C51"/>
              </a:buClr>
              <a:buSzPts val="2400"/>
              <a:buFont typeface="Arial"/>
              <a:buNone/>
              <a:defRPr sz="2400" b="0" i="0" u="none" strike="noStrike" cap="none">
                <a:solidFill>
                  <a:srgbClr val="4C4C51"/>
                </a:solidFill>
                <a:latin typeface="Calibri"/>
                <a:ea typeface="Calibri"/>
                <a:cs typeface="Calibri"/>
                <a:sym typeface="Calibri"/>
              </a:defRPr>
            </a:lvl1pPr>
            <a:lvl2pPr marL="914400" marR="0" lvl="1" indent="-228600" algn="l" rtl="0">
              <a:spcBef>
                <a:spcPts val="360"/>
              </a:spcBef>
              <a:spcAft>
                <a:spcPts val="0"/>
              </a:spcAft>
              <a:buClr>
                <a:srgbClr val="898989"/>
              </a:buClr>
              <a:buSzPts val="1800"/>
              <a:buFont typeface="Arial"/>
              <a:buNone/>
              <a:defRPr sz="1800" b="0" i="0" u="none" strike="noStrike" cap="none">
                <a:solidFill>
                  <a:srgbClr val="898989"/>
                </a:solidFill>
                <a:latin typeface="Calibri"/>
                <a:ea typeface="Calibri"/>
                <a:cs typeface="Calibri"/>
                <a:sym typeface="Calibri"/>
              </a:defRPr>
            </a:lvl2pPr>
            <a:lvl3pPr marL="1371600" marR="0" lvl="2" indent="-228600" algn="l" rtl="0">
              <a:spcBef>
                <a:spcPts val="320"/>
              </a:spcBef>
              <a:spcAft>
                <a:spcPts val="0"/>
              </a:spcAft>
              <a:buClr>
                <a:srgbClr val="898989"/>
              </a:buClr>
              <a:buSzPts val="1600"/>
              <a:buFont typeface="Arial"/>
              <a:buNone/>
              <a:defRPr sz="1600" b="0" i="0" u="none" strike="noStrike" cap="none">
                <a:solidFill>
                  <a:srgbClr val="898989"/>
                </a:solidFill>
                <a:latin typeface="Calibri"/>
                <a:ea typeface="Calibri"/>
                <a:cs typeface="Calibri"/>
                <a:sym typeface="Calibri"/>
              </a:defRPr>
            </a:lvl3pPr>
            <a:lvl4pPr marL="1828800" marR="0" lvl="3"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4pPr>
            <a:lvl5pPr marL="2286000" marR="0" lvl="4"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5pPr>
            <a:lvl6pPr marL="2743200" marR="0" lvl="5"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6pPr>
            <a:lvl7pPr marL="3200400" marR="0" lvl="6"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7pPr>
            <a:lvl8pPr marL="3657600" marR="0" lvl="7"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8pPr>
            <a:lvl9pPr marL="4114800" marR="0" lvl="8"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9pPr>
          </a:lstStyle>
          <a:p>
            <a:endParaRPr/>
          </a:p>
        </p:txBody>
      </p:sp>
      <p:sp>
        <p:nvSpPr>
          <p:cNvPr id="17" name="Google Shape;17;p2"/>
          <p:cNvSpPr txBox="1">
            <a:spLocks noGrp="1"/>
          </p:cNvSpPr>
          <p:nvPr>
            <p:ph type="dt" idx="10"/>
          </p:nvPr>
        </p:nvSpPr>
        <p:spPr>
          <a:xfrm>
            <a:off x="685800" y="5638800"/>
            <a:ext cx="2743200" cy="2444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400" b="0" i="0" u="none" strike="noStrike" cap="none">
                <a:solidFill>
                  <a:srgbClr val="4C4C5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9" name="Google Shape;19;p2"/>
          <p:cNvPicPr preferRelativeResize="0"/>
          <p:nvPr/>
        </p:nvPicPr>
        <p:blipFill rotWithShape="1">
          <a:blip r:embed="rId2">
            <a:alphaModFix/>
          </a:blip>
          <a:srcRect/>
          <a:stretch/>
        </p:blipFill>
        <p:spPr>
          <a:xfrm>
            <a:off x="7391399" y="4951476"/>
            <a:ext cx="1600201" cy="1077469"/>
          </a:xfrm>
          <a:prstGeom prst="rect">
            <a:avLst/>
          </a:prstGeom>
          <a:noFill/>
          <a:ln>
            <a:noFill/>
          </a:ln>
        </p:spPr>
      </p:pic>
      <p:pic>
        <p:nvPicPr>
          <p:cNvPr id="20" name="Google Shape;20;p2"/>
          <p:cNvPicPr preferRelativeResize="0"/>
          <p:nvPr/>
        </p:nvPicPr>
        <p:blipFill rotWithShape="1">
          <a:blip r:embed="rId3">
            <a:alphaModFix/>
          </a:blip>
          <a:srcRect/>
          <a:stretch/>
        </p:blipFill>
        <p:spPr>
          <a:xfrm>
            <a:off x="677662" y="838200"/>
            <a:ext cx="2141737" cy="5858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stacked content with Titles">
  <p:cSld name="Two stacked content with Titles">
    <p:spTree>
      <p:nvGrpSpPr>
        <p:cNvPr id="1" name="Shape 89"/>
        <p:cNvGrpSpPr/>
        <p:nvPr/>
      </p:nvGrpSpPr>
      <p:grpSpPr>
        <a:xfrm>
          <a:off x="0" y="0"/>
          <a:ext cx="0" cy="0"/>
          <a:chOff x="0" y="0"/>
          <a:chExt cx="0" cy="0"/>
        </a:xfrm>
      </p:grpSpPr>
      <p:sp>
        <p:nvSpPr>
          <p:cNvPr id="90" name="Google Shape;90;p11"/>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11"/>
          <p:cNvSpPr txBox="1">
            <a:spLocks noGrp="1"/>
          </p:cNvSpPr>
          <p:nvPr>
            <p:ph type="body" idx="1"/>
          </p:nvPr>
        </p:nvSpPr>
        <p:spPr>
          <a:xfrm>
            <a:off x="457200" y="1535113"/>
            <a:ext cx="8229600"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3" name="Google Shape;93;p11"/>
          <p:cNvSpPr txBox="1">
            <a:spLocks noGrp="1"/>
          </p:cNvSpPr>
          <p:nvPr>
            <p:ph type="body" idx="2"/>
          </p:nvPr>
        </p:nvSpPr>
        <p:spPr>
          <a:xfrm>
            <a:off x="457200" y="2209790"/>
            <a:ext cx="8229600" cy="160021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4" name="Google Shape;94;p11"/>
          <p:cNvSpPr txBox="1">
            <a:spLocks noGrp="1"/>
          </p:cNvSpPr>
          <p:nvPr>
            <p:ph type="body" idx="3"/>
          </p:nvPr>
        </p:nvSpPr>
        <p:spPr>
          <a:xfrm>
            <a:off x="457200" y="3968769"/>
            <a:ext cx="8229600"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5" name="Google Shape;95;p11"/>
          <p:cNvSpPr txBox="1">
            <a:spLocks noGrp="1"/>
          </p:cNvSpPr>
          <p:nvPr>
            <p:ph type="body" idx="4"/>
          </p:nvPr>
        </p:nvSpPr>
        <p:spPr>
          <a:xfrm>
            <a:off x="455613" y="4654560"/>
            <a:ext cx="8231187" cy="1635125"/>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pic>
        <p:nvPicPr>
          <p:cNvPr id="96" name="Google Shape;96;p11"/>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97" name="Google Shape;97;p11"/>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98" name="Google Shape;98;p11"/>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99" name="Google Shape;99;p11"/>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0"/>
        <p:cNvGrpSpPr/>
        <p:nvPr/>
      </p:nvGrpSpPr>
      <p:grpSpPr>
        <a:xfrm>
          <a:off x="0" y="0"/>
          <a:ext cx="0" cy="0"/>
          <a:chOff x="0" y="0"/>
          <a:chExt cx="0" cy="0"/>
        </a:xfrm>
      </p:grpSpPr>
      <p:sp>
        <p:nvSpPr>
          <p:cNvPr id="101" name="Google Shape;101;p12"/>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p1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3" name="Google Shape;103;p12"/>
          <p:cNvSpPr txBox="1">
            <a:spLocks noGrp="1"/>
          </p:cNvSpPr>
          <p:nvPr>
            <p:ph type="body" idx="1"/>
          </p:nvPr>
        </p:nvSpPr>
        <p:spPr>
          <a:xfrm>
            <a:off x="3575050" y="1435100"/>
            <a:ext cx="5111750" cy="46910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4" name="Google Shape;104;p1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pic>
        <p:nvPicPr>
          <p:cNvPr id="105" name="Google Shape;105;p12"/>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106" name="Google Shape;106;p12"/>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07" name="Google Shape;107;p12"/>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08" name="Google Shape;108;p12"/>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9"/>
        <p:cNvGrpSpPr/>
        <p:nvPr/>
      </p:nvGrpSpPr>
      <p:grpSpPr>
        <a:xfrm>
          <a:off x="0" y="0"/>
          <a:ext cx="0" cy="0"/>
          <a:chOff x="0" y="0"/>
          <a:chExt cx="0" cy="0"/>
        </a:xfrm>
      </p:grpSpPr>
      <p:sp>
        <p:nvSpPr>
          <p:cNvPr id="110" name="Google Shape;110;p13"/>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 name="Google Shape;111;p13"/>
          <p:cNvSpPr txBox="1">
            <a:spLocks noGrp="1"/>
          </p:cNvSpPr>
          <p:nvPr>
            <p:ph type="title"/>
          </p:nvPr>
        </p:nvSpPr>
        <p:spPr>
          <a:xfrm>
            <a:off x="1792288" y="4800600"/>
            <a:ext cx="5486400" cy="566738"/>
          </a:xfrm>
          <a:prstGeom prst="rect">
            <a:avLst/>
          </a:prstGeom>
          <a:solidFill>
            <a:srgbClr val="260053"/>
          </a:solidFill>
          <a:ln>
            <a:noFill/>
          </a:ln>
        </p:spPr>
        <p:txBody>
          <a:bodyPr spcFirstLastPara="1" wrap="square" lIns="91425" tIns="45700" rIns="91425" bIns="45700" anchor="b" anchorCtr="0"/>
          <a:lstStyle>
            <a:lvl1pPr marR="0" lvl="0" algn="l" rtl="0">
              <a:spcBef>
                <a:spcPts val="0"/>
              </a:spcBef>
              <a:spcAft>
                <a:spcPts val="0"/>
              </a:spcAft>
              <a:buClr>
                <a:schemeClr val="lt2"/>
              </a:buClr>
              <a:buSzPts val="2000"/>
              <a:buFont typeface="Calibri"/>
              <a:buNone/>
              <a:defRPr sz="2000" b="1" i="0" u="none" strike="noStrike" cap="non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Google Shape;112;p1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3" name="Google Shape;113;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rgbClr val="4C4C51"/>
              </a:buClr>
              <a:buSzPts val="1400"/>
              <a:buFont typeface="Arial"/>
              <a:buNone/>
              <a:defRPr sz="1400" b="0" i="0" u="none" strike="noStrike" cap="none">
                <a:solidFill>
                  <a:srgbClr val="4C4C5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pic>
        <p:nvPicPr>
          <p:cNvPr id="114" name="Google Shape;114;p13"/>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115" name="Google Shape;115;p13"/>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16" name="Google Shape;116;p13"/>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17" name="Google Shape;117;p13"/>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ized content and logos">
  <p:cSld name="Sized content and logos">
    <p:bg>
      <p:bgPr>
        <a:solidFill>
          <a:schemeClr val="lt2"/>
        </a:solidFill>
        <a:effectLst/>
      </p:bgPr>
    </p:bg>
    <p:spTree>
      <p:nvGrpSpPr>
        <p:cNvPr id="1" name="Shape 118"/>
        <p:cNvGrpSpPr/>
        <p:nvPr/>
      </p:nvGrpSpPr>
      <p:grpSpPr>
        <a:xfrm>
          <a:off x="0" y="0"/>
          <a:ext cx="0" cy="0"/>
          <a:chOff x="0" y="0"/>
          <a:chExt cx="0" cy="0"/>
        </a:xfrm>
      </p:grpSpPr>
      <p:sp>
        <p:nvSpPr>
          <p:cNvPr id="119" name="Google Shape;119;p14"/>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1" name="Google Shape;121;p14"/>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122" name="Google Shape;122;p14"/>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23" name="Google Shape;123;p14"/>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14"/>
          <p:cNvSpPr txBox="1">
            <a:spLocks noGrp="1"/>
          </p:cNvSpPr>
          <p:nvPr>
            <p:ph type="sldNum" idx="12"/>
          </p:nvPr>
        </p:nvSpPr>
        <p:spPr>
          <a:xfrm>
            <a:off x="93214" y="6427434"/>
            <a:ext cx="404674"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ullscreen Content w/logos (gray)">
  <p:cSld name="Fullscreen Content w/logos (gray)">
    <p:spTree>
      <p:nvGrpSpPr>
        <p:cNvPr id="1" name="Shape 125"/>
        <p:cNvGrpSpPr/>
        <p:nvPr/>
      </p:nvGrpSpPr>
      <p:grpSpPr>
        <a:xfrm>
          <a:off x="0" y="0"/>
          <a:ext cx="0" cy="0"/>
          <a:chOff x="0" y="0"/>
          <a:chExt cx="0" cy="0"/>
        </a:xfrm>
      </p:grpSpPr>
      <p:sp>
        <p:nvSpPr>
          <p:cNvPr id="126" name="Google Shape;126;p15"/>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7" name="Google Shape;127;p15"/>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128" name="Google Shape;128;p15"/>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29" name="Google Shape;129;p15"/>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30" name="Google Shape;130;p15"/>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15"/>
          <p:cNvSpPr txBox="1">
            <a:spLocks noGrp="1"/>
          </p:cNvSpPr>
          <p:nvPr>
            <p:ph type="body" idx="1"/>
          </p:nvPr>
        </p:nvSpPr>
        <p:spPr>
          <a:xfrm>
            <a:off x="128588" y="152400"/>
            <a:ext cx="8863012" cy="6091238"/>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Fullscreen Content w/logos (white)">
  <p:cSld name="Fullscreen Content w/logos (white)">
    <p:spTree>
      <p:nvGrpSpPr>
        <p:cNvPr id="1" name="Shape 132"/>
        <p:cNvGrpSpPr/>
        <p:nvPr/>
      </p:nvGrpSpPr>
      <p:grpSpPr>
        <a:xfrm>
          <a:off x="0" y="0"/>
          <a:ext cx="0" cy="0"/>
          <a:chOff x="0" y="0"/>
          <a:chExt cx="0" cy="0"/>
        </a:xfrm>
      </p:grpSpPr>
      <p:pic>
        <p:nvPicPr>
          <p:cNvPr id="133" name="Google Shape;133;p16"/>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134" name="Google Shape;134;p16"/>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35" name="Google Shape;135;p16"/>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36" name="Google Shape;136;p16"/>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7" name="Google Shape;137;p16"/>
          <p:cNvSpPr txBox="1">
            <a:spLocks noGrp="1"/>
          </p:cNvSpPr>
          <p:nvPr>
            <p:ph type="body" idx="1"/>
          </p:nvPr>
        </p:nvSpPr>
        <p:spPr>
          <a:xfrm>
            <a:off x="128588" y="152400"/>
            <a:ext cx="8863012" cy="6091238"/>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Fullscreen Content Only (white)">
  <p:cSld name="Fullscreen Content Only (white)">
    <p:spTree>
      <p:nvGrpSpPr>
        <p:cNvPr id="1" name="Shape 138"/>
        <p:cNvGrpSpPr/>
        <p:nvPr/>
      </p:nvGrpSpPr>
      <p:grpSpPr>
        <a:xfrm>
          <a:off x="0" y="0"/>
          <a:ext cx="0" cy="0"/>
          <a:chOff x="0" y="0"/>
          <a:chExt cx="0" cy="0"/>
        </a:xfrm>
      </p:grpSpPr>
      <p:sp>
        <p:nvSpPr>
          <p:cNvPr id="139" name="Google Shape;139;p17"/>
          <p:cNvSpPr txBox="1">
            <a:spLocks noGrp="1"/>
          </p:cNvSpPr>
          <p:nvPr>
            <p:ph type="body" idx="1"/>
          </p:nvPr>
        </p:nvSpPr>
        <p:spPr>
          <a:xfrm>
            <a:off x="128588" y="152399"/>
            <a:ext cx="8863012" cy="6520307"/>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Logos" type="titleOnly">
  <p:cSld name="TITLE_ONLY">
    <p:spTree>
      <p:nvGrpSpPr>
        <p:cNvPr id="1" name="Shape 140"/>
        <p:cNvGrpSpPr/>
        <p:nvPr/>
      </p:nvGrpSpPr>
      <p:grpSpPr>
        <a:xfrm>
          <a:off x="0" y="0"/>
          <a:ext cx="0" cy="0"/>
          <a:chOff x="0" y="0"/>
          <a:chExt cx="0" cy="0"/>
        </a:xfrm>
      </p:grpSpPr>
      <p:sp>
        <p:nvSpPr>
          <p:cNvPr id="141" name="Google Shape;141;p18"/>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2" name="Google Shape;14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43" name="Google Shape;143;p18"/>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144" name="Google Shape;144;p18"/>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45" name="Google Shape;145;p18"/>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46" name="Google Shape;146;p18"/>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 gray">
  <p:cSld name="Title on gray">
    <p:spTree>
      <p:nvGrpSpPr>
        <p:cNvPr id="1" name="Shape 147"/>
        <p:cNvGrpSpPr/>
        <p:nvPr/>
      </p:nvGrpSpPr>
      <p:grpSpPr>
        <a:xfrm>
          <a:off x="0" y="0"/>
          <a:ext cx="0" cy="0"/>
          <a:chOff x="0" y="0"/>
          <a:chExt cx="0" cy="0"/>
        </a:xfrm>
      </p:grpSpPr>
      <p:sp>
        <p:nvSpPr>
          <p:cNvPr id="148" name="Google Shape;148;p19"/>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otally Blank (gray)">
  <p:cSld name="Totally Blank (gray)">
    <p:spTree>
      <p:nvGrpSpPr>
        <p:cNvPr id="1" name="Shape 150"/>
        <p:cNvGrpSpPr/>
        <p:nvPr/>
      </p:nvGrpSpPr>
      <p:grpSpPr>
        <a:xfrm>
          <a:off x="0" y="0"/>
          <a:ext cx="0" cy="0"/>
          <a:chOff x="0" y="0"/>
          <a:chExt cx="0" cy="0"/>
        </a:xfrm>
      </p:grpSpPr>
      <p:sp>
        <p:nvSpPr>
          <p:cNvPr id="151" name="Google Shape;151;p20"/>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21"/>
        <p:cNvGrpSpPr/>
        <p:nvPr/>
      </p:nvGrpSpPr>
      <p:grpSpPr>
        <a:xfrm>
          <a:off x="0" y="0"/>
          <a:ext cx="0" cy="0"/>
          <a:chOff x="0" y="0"/>
          <a:chExt cx="0" cy="0"/>
        </a:xfrm>
      </p:grpSpPr>
      <p:sp>
        <p:nvSpPr>
          <p:cNvPr id="22" name="Google Shape;22;p3"/>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22860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5" name="Google Shape;25;p3"/>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26" name="Google Shape;26;p3"/>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27" name="Google Shape;27;p3"/>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 name="Google Shape;28;p3"/>
          <p:cNvSpPr txBox="1">
            <a:spLocks noGrp="1"/>
          </p:cNvSpPr>
          <p:nvPr>
            <p:ph type="sldNum" idx="12"/>
          </p:nvPr>
        </p:nvSpPr>
        <p:spPr>
          <a:xfrm>
            <a:off x="93214" y="6427434"/>
            <a:ext cx="404674"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otally Blank (white)">
  <p:cSld name="Totally Blank (white)">
    <p:spTree>
      <p:nvGrpSpPr>
        <p:cNvPr id="1" name="Shape 152"/>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3"/>
        <p:cNvGrpSpPr/>
        <p:nvPr/>
      </p:nvGrpSpPr>
      <p:grpSpPr>
        <a:xfrm>
          <a:off x="0" y="0"/>
          <a:ext cx="0" cy="0"/>
          <a:chOff x="0" y="0"/>
          <a:chExt cx="0" cy="0"/>
        </a:xfrm>
      </p:grpSpPr>
      <p:sp>
        <p:nvSpPr>
          <p:cNvPr id="154" name="Google Shape;154;p22"/>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5" name="Google Shape;155;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6" name="Google Shape;156;p2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57" name="Google Shape;157;p22"/>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158" name="Google Shape;158;p22"/>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159" name="Google Shape;159;p22"/>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60" name="Google Shape;160;p22"/>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1"/>
        <p:cNvGrpSpPr/>
        <p:nvPr/>
      </p:nvGrpSpPr>
      <p:grpSpPr>
        <a:xfrm>
          <a:off x="0" y="0"/>
          <a:ext cx="0" cy="0"/>
          <a:chOff x="0" y="0"/>
          <a:chExt cx="0" cy="0"/>
        </a:xfrm>
      </p:grpSpPr>
      <p:sp>
        <p:nvSpPr>
          <p:cNvPr id="162" name="Google Shape;162;p23"/>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3" name="Google Shape;163;p2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4" name="Google Shape;164;p23"/>
          <p:cNvSpPr txBox="1">
            <a:spLocks noGrp="1"/>
          </p:cNvSpPr>
          <p:nvPr>
            <p:ph type="body" idx="1"/>
          </p:nvPr>
        </p:nvSpPr>
        <p:spPr>
          <a:xfrm rot="5400000">
            <a:off x="579437" y="228601"/>
            <a:ext cx="5851525" cy="5943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65" name="Google Shape;165;p23"/>
          <p:cNvPicPr preferRelativeResize="0"/>
          <p:nvPr/>
        </p:nvPicPr>
        <p:blipFill rotWithShape="1">
          <a:blip r:embed="rId2">
            <a:alphaModFix/>
          </a:blip>
          <a:srcRect/>
          <a:stretch/>
        </p:blipFill>
        <p:spPr>
          <a:xfrm rot="5400000">
            <a:off x="124389" y="192254"/>
            <a:ext cx="532863" cy="496859"/>
          </a:xfrm>
          <a:prstGeom prst="rect">
            <a:avLst/>
          </a:prstGeom>
          <a:noFill/>
          <a:ln>
            <a:noFill/>
          </a:ln>
        </p:spPr>
      </p:pic>
      <p:pic>
        <p:nvPicPr>
          <p:cNvPr id="166" name="Google Shape;166;p23"/>
          <p:cNvPicPr preferRelativeResize="0"/>
          <p:nvPr/>
        </p:nvPicPr>
        <p:blipFill rotWithShape="1">
          <a:blip r:embed="rId3">
            <a:alphaModFix/>
          </a:blip>
          <a:srcRect/>
          <a:stretch/>
        </p:blipFill>
        <p:spPr>
          <a:xfrm rot="5400000">
            <a:off x="128726" y="6324600"/>
            <a:ext cx="481598" cy="324276"/>
          </a:xfrm>
          <a:prstGeom prst="rect">
            <a:avLst/>
          </a:prstGeom>
          <a:noFill/>
          <a:ln>
            <a:noFill/>
          </a:ln>
        </p:spPr>
      </p:pic>
      <p:sp>
        <p:nvSpPr>
          <p:cNvPr id="167" name="Google Shape;167;p23"/>
          <p:cNvSpPr txBox="1">
            <a:spLocks noGrp="1"/>
          </p:cNvSpPr>
          <p:nvPr>
            <p:ph type="sldNum" idx="12"/>
          </p:nvPr>
        </p:nvSpPr>
        <p:spPr>
          <a:xfrm rot="5400000">
            <a:off x="113797" y="220663"/>
            <a:ext cx="381000"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68" name="Google Shape;168;p23"/>
          <p:cNvSpPr/>
          <p:nvPr/>
        </p:nvSpPr>
        <p:spPr>
          <a:xfrm rot="5400000">
            <a:off x="64725" y="6214780"/>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69"/>
        <p:cNvGrpSpPr/>
        <p:nvPr/>
      </p:nvGrpSpPr>
      <p:grpSpPr>
        <a:xfrm>
          <a:off x="0" y="0"/>
          <a:ext cx="0" cy="0"/>
          <a:chOff x="0" y="0"/>
          <a:chExt cx="0" cy="0"/>
        </a:xfrm>
      </p:grpSpPr>
      <p:sp>
        <p:nvSpPr>
          <p:cNvPr id="170" name="Google Shape;170;p24"/>
          <p:cNvSpPr txBox="1">
            <a:spLocks noGrp="1"/>
          </p:cNvSpPr>
          <p:nvPr>
            <p:ph type="body" idx="1"/>
          </p:nvPr>
        </p:nvSpPr>
        <p:spPr>
          <a:xfrm>
            <a:off x="722313" y="4660900"/>
            <a:ext cx="5297487" cy="6731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rgbClr val="4C4C51"/>
              </a:buClr>
              <a:buSzPts val="2400"/>
              <a:buFont typeface="Arial"/>
              <a:buNone/>
              <a:defRPr sz="2400" b="0" i="0" u="none" strike="noStrike" cap="none">
                <a:solidFill>
                  <a:srgbClr val="4C4C51"/>
                </a:solidFill>
                <a:latin typeface="Calibri"/>
                <a:ea typeface="Calibri"/>
                <a:cs typeface="Calibri"/>
                <a:sym typeface="Calibri"/>
              </a:defRPr>
            </a:lvl1pPr>
            <a:lvl2pPr marL="914400" marR="0" lvl="1" indent="-228600" algn="l" rtl="0">
              <a:spcBef>
                <a:spcPts val="360"/>
              </a:spcBef>
              <a:spcAft>
                <a:spcPts val="0"/>
              </a:spcAft>
              <a:buClr>
                <a:srgbClr val="898989"/>
              </a:buClr>
              <a:buSzPts val="1800"/>
              <a:buFont typeface="Arial"/>
              <a:buNone/>
              <a:defRPr sz="1800" b="0" i="0" u="none" strike="noStrike" cap="none">
                <a:solidFill>
                  <a:srgbClr val="898989"/>
                </a:solidFill>
                <a:latin typeface="Calibri"/>
                <a:ea typeface="Calibri"/>
                <a:cs typeface="Calibri"/>
                <a:sym typeface="Calibri"/>
              </a:defRPr>
            </a:lvl2pPr>
            <a:lvl3pPr marL="1371600" marR="0" lvl="2" indent="-228600" algn="l" rtl="0">
              <a:spcBef>
                <a:spcPts val="320"/>
              </a:spcBef>
              <a:spcAft>
                <a:spcPts val="0"/>
              </a:spcAft>
              <a:buClr>
                <a:srgbClr val="898989"/>
              </a:buClr>
              <a:buSzPts val="1600"/>
              <a:buFont typeface="Arial"/>
              <a:buNone/>
              <a:defRPr sz="1600" b="0" i="0" u="none" strike="noStrike" cap="none">
                <a:solidFill>
                  <a:srgbClr val="898989"/>
                </a:solidFill>
                <a:latin typeface="Calibri"/>
                <a:ea typeface="Calibri"/>
                <a:cs typeface="Calibri"/>
                <a:sym typeface="Calibri"/>
              </a:defRPr>
            </a:lvl3pPr>
            <a:lvl4pPr marL="1828800" marR="0" lvl="3"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4pPr>
            <a:lvl5pPr marL="2286000" marR="0" lvl="4"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5pPr>
            <a:lvl6pPr marL="2743200" marR="0" lvl="5"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6pPr>
            <a:lvl7pPr marL="3200400" marR="0" lvl="6"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7pPr>
            <a:lvl8pPr marL="3657600" marR="0" lvl="7"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8pPr>
            <a:lvl9pPr marL="4114800" marR="0" lvl="8" indent="-228600" algn="l" rtl="0">
              <a:spcBef>
                <a:spcPts val="280"/>
              </a:spcBef>
              <a:spcAft>
                <a:spcPts val="0"/>
              </a:spcAft>
              <a:buClr>
                <a:srgbClr val="898989"/>
              </a:buClr>
              <a:buSzPts val="1400"/>
              <a:buFont typeface="Arial"/>
              <a:buNone/>
              <a:defRPr sz="1400" b="0" i="0" u="none" strike="noStrike" cap="none">
                <a:solidFill>
                  <a:srgbClr val="898989"/>
                </a:solidFill>
                <a:latin typeface="Calibri"/>
                <a:ea typeface="Calibri"/>
                <a:cs typeface="Calibri"/>
                <a:sym typeface="Calibri"/>
              </a:defRPr>
            </a:lvl9pPr>
          </a:lstStyle>
          <a:p>
            <a:endParaRPr/>
          </a:p>
        </p:txBody>
      </p:sp>
      <p:sp>
        <p:nvSpPr>
          <p:cNvPr id="171" name="Google Shape;171;p24"/>
          <p:cNvSpPr txBox="1">
            <a:spLocks noGrp="1"/>
          </p:cNvSpPr>
          <p:nvPr>
            <p:ph type="dt" idx="10"/>
          </p:nvPr>
        </p:nvSpPr>
        <p:spPr>
          <a:xfrm>
            <a:off x="685800" y="5638800"/>
            <a:ext cx="2743200" cy="2444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400" b="0" i="0" u="none" strike="noStrike" cap="none">
                <a:solidFill>
                  <a:srgbClr val="4C4C5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2" name="Google Shape;172;p24"/>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73" name="Google Shape;173;p24"/>
          <p:cNvPicPr preferRelativeResize="0"/>
          <p:nvPr/>
        </p:nvPicPr>
        <p:blipFill rotWithShape="1">
          <a:blip r:embed="rId2">
            <a:alphaModFix/>
          </a:blip>
          <a:srcRect/>
          <a:stretch/>
        </p:blipFill>
        <p:spPr>
          <a:xfrm>
            <a:off x="677662" y="838200"/>
            <a:ext cx="2141737" cy="58588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ray Section Header">
  <p:cSld name="Gray Section Header">
    <p:bg>
      <p:bgPr>
        <a:solidFill>
          <a:srgbClr val="C4C4C4"/>
        </a:solidFill>
        <a:effectLst/>
      </p:bgPr>
    </p:bg>
    <p:spTree>
      <p:nvGrpSpPr>
        <p:cNvPr id="1" name="Shape 29"/>
        <p:cNvGrpSpPr/>
        <p:nvPr/>
      </p:nvGrpSpPr>
      <p:grpSpPr>
        <a:xfrm>
          <a:off x="0" y="0"/>
          <a:ext cx="0" cy="0"/>
          <a:chOff x="0" y="0"/>
          <a:chExt cx="0" cy="0"/>
        </a:xfrm>
      </p:grpSpPr>
      <p:sp>
        <p:nvSpPr>
          <p:cNvPr id="30" name="Google Shape;30;p4"/>
          <p:cNvSpPr/>
          <p:nvPr/>
        </p:nvSpPr>
        <p:spPr>
          <a:xfrm>
            <a:off x="0" y="2438400"/>
            <a:ext cx="8382000" cy="1524000"/>
          </a:xfrm>
          <a:custGeom>
            <a:avLst/>
            <a:gdLst/>
            <a:ahLst/>
            <a:cxnLst/>
            <a:rect l="l" t="t" r="r" b="b"/>
            <a:pathLst>
              <a:path w="7848600" h="1676400" extrusionOk="0">
                <a:moveTo>
                  <a:pt x="0" y="0"/>
                </a:moveTo>
                <a:lnTo>
                  <a:pt x="7848600" y="0"/>
                </a:lnTo>
                <a:lnTo>
                  <a:pt x="7200530" y="1667522"/>
                </a:lnTo>
                <a:lnTo>
                  <a:pt x="0" y="1676400"/>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4"/>
          <p:cNvSpPr txBox="1">
            <a:spLocks noGrp="1"/>
          </p:cNvSpPr>
          <p:nvPr>
            <p:ph type="subTitle" idx="1"/>
          </p:nvPr>
        </p:nvSpPr>
        <p:spPr>
          <a:xfrm>
            <a:off x="228600" y="4265676"/>
            <a:ext cx="7391400" cy="685800"/>
          </a:xfrm>
          <a:prstGeom prst="rect">
            <a:avLst/>
          </a:prstGeom>
          <a:noFill/>
          <a:ln>
            <a:noFill/>
          </a:ln>
        </p:spPr>
        <p:txBody>
          <a:bodyPr spcFirstLastPara="1" wrap="square" lIns="91425" tIns="45700" rIns="91425" bIns="45700" anchor="t" anchorCtr="0"/>
          <a:lstStyle>
            <a:lvl1pPr marR="0" lvl="0" algn="l" rtl="0">
              <a:spcBef>
                <a:spcPts val="560"/>
              </a:spcBef>
              <a:spcAft>
                <a:spcPts val="0"/>
              </a:spcAft>
              <a:buClr>
                <a:srgbClr val="2A2A2D"/>
              </a:buClr>
              <a:buSzPts val="2800"/>
              <a:buFont typeface="Arial"/>
              <a:buNone/>
              <a:defRPr sz="2800" b="0" i="0" u="none" strike="noStrike" cap="none">
                <a:solidFill>
                  <a:srgbClr val="2A2A2D"/>
                </a:solidFill>
                <a:latin typeface="Calibri"/>
                <a:ea typeface="Calibri"/>
                <a:cs typeface="Calibri"/>
                <a:sym typeface="Calibri"/>
              </a:defRPr>
            </a:lvl1pPr>
            <a:lvl2pPr marR="0" lvl="1" algn="ctr" rtl="0">
              <a:spcBef>
                <a:spcPts val="560"/>
              </a:spcBef>
              <a:spcAft>
                <a:spcPts val="0"/>
              </a:spcAft>
              <a:buClr>
                <a:srgbClr val="898989"/>
              </a:buClr>
              <a:buSzPts val="2800"/>
              <a:buFont typeface="Arial"/>
              <a:buNone/>
              <a:defRPr sz="2800" b="0" i="0" u="none" strike="noStrike" cap="none">
                <a:solidFill>
                  <a:srgbClr val="898989"/>
                </a:solidFill>
                <a:latin typeface="Calibri"/>
                <a:ea typeface="Calibri"/>
                <a:cs typeface="Calibri"/>
                <a:sym typeface="Calibri"/>
              </a:defRPr>
            </a:lvl2pPr>
            <a:lvl3pPr marR="0" lvl="2" algn="ctr" rtl="0">
              <a:spcBef>
                <a:spcPts val="480"/>
              </a:spcBef>
              <a:spcAft>
                <a:spcPts val="0"/>
              </a:spcAft>
              <a:buClr>
                <a:srgbClr val="898989"/>
              </a:buClr>
              <a:buSzPts val="2400"/>
              <a:buFont typeface="Arial"/>
              <a:buNone/>
              <a:defRPr sz="2400" b="0" i="0" u="none" strike="noStrike" cap="none">
                <a:solidFill>
                  <a:srgbClr val="898989"/>
                </a:solidFill>
                <a:latin typeface="Calibri"/>
                <a:ea typeface="Calibri"/>
                <a:cs typeface="Calibri"/>
                <a:sym typeface="Calibri"/>
              </a:defRPr>
            </a:lvl3pPr>
            <a:lvl4pPr marR="0" lvl="3"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4pPr>
            <a:lvl5pPr marR="0" lvl="4"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5pPr>
            <a:lvl6pPr marR="0" lvl="5"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6pPr>
            <a:lvl7pPr marR="0" lvl="6"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7pPr>
            <a:lvl8pPr marR="0" lvl="7"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8pPr>
            <a:lvl9pPr marR="0" lvl="8" algn="ctr" rtl="0">
              <a:spcBef>
                <a:spcPts val="400"/>
              </a:spcBef>
              <a:spcAft>
                <a:spcPts val="0"/>
              </a:spcAft>
              <a:buClr>
                <a:srgbClr val="898989"/>
              </a:buClr>
              <a:buSzPts val="2000"/>
              <a:buFont typeface="Arial"/>
              <a:buNone/>
              <a:defRPr sz="2000" b="0" i="0" u="none" strike="noStrike" cap="none">
                <a:solidFill>
                  <a:srgbClr val="898989"/>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33" name="Google Shape;33;p4"/>
          <p:cNvSpPr txBox="1">
            <a:spLocks noGrp="1"/>
          </p:cNvSpPr>
          <p:nvPr>
            <p:ph type="title"/>
          </p:nvPr>
        </p:nvSpPr>
        <p:spPr>
          <a:xfrm>
            <a:off x="228600" y="2438400"/>
            <a:ext cx="7391400" cy="1524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lt2"/>
              </a:buClr>
              <a:buSzPts val="5400"/>
              <a:buFont typeface="Arial Black"/>
              <a:buNone/>
              <a:defRPr sz="5400" b="1" i="0" u="none" strike="noStrike" cap="none">
                <a:solidFill>
                  <a:schemeClr val="lt2"/>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content">
  <p:cSld name="Title, subtitle, content">
    <p:bg>
      <p:bgPr>
        <a:solidFill>
          <a:schemeClr val="lt2"/>
        </a:solidFill>
        <a:effectLst/>
      </p:bgPr>
    </p:bg>
    <p:spTree>
      <p:nvGrpSpPr>
        <p:cNvPr id="1" name="Shape 34"/>
        <p:cNvGrpSpPr/>
        <p:nvPr/>
      </p:nvGrpSpPr>
      <p:grpSpPr>
        <a:xfrm>
          <a:off x="0" y="0"/>
          <a:ext cx="0" cy="0"/>
          <a:chOff x="0" y="0"/>
          <a:chExt cx="0" cy="0"/>
        </a:xfrm>
      </p:grpSpPr>
      <p:sp>
        <p:nvSpPr>
          <p:cNvPr id="35" name="Google Shape;35;p5"/>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 name="Google Shape;36;p5"/>
          <p:cNvSpPr txBox="1">
            <a:spLocks noGrp="1"/>
          </p:cNvSpPr>
          <p:nvPr>
            <p:ph type="title"/>
          </p:nvPr>
        </p:nvSpPr>
        <p:spPr>
          <a:xfrm>
            <a:off x="457200" y="274637"/>
            <a:ext cx="8229600" cy="86836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457200" y="1981200"/>
            <a:ext cx="8229600" cy="4144963"/>
          </a:xfrm>
          <a:prstGeom prst="rect">
            <a:avLst/>
          </a:prstGeom>
          <a:noFill/>
          <a:ln>
            <a:noFill/>
          </a:ln>
        </p:spPr>
        <p:txBody>
          <a:bodyPr spcFirstLastPara="1" wrap="square" lIns="91425" tIns="45700" rIns="91425" bIns="45700" anchor="t" anchorCtr="0"/>
          <a:lstStyle>
            <a:lvl1pPr marL="457200" marR="0" lvl="0" indent="-22860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228600"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828800" marR="0" lvl="3"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2286000" marR="0" lvl="4"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8" name="Google Shape;38;p5"/>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39" name="Google Shape;39;p5"/>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40" name="Google Shape;40;p5"/>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 name="Google Shape;41;p5"/>
          <p:cNvSpPr txBox="1">
            <a:spLocks noGrp="1"/>
          </p:cNvSpPr>
          <p:nvPr>
            <p:ph type="sldNum" idx="12"/>
          </p:nvPr>
        </p:nvSpPr>
        <p:spPr>
          <a:xfrm>
            <a:off x="93214" y="6427434"/>
            <a:ext cx="404674"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42" name="Google Shape;42;p5"/>
          <p:cNvSpPr txBox="1">
            <a:spLocks noGrp="1"/>
          </p:cNvSpPr>
          <p:nvPr>
            <p:ph type="body" idx="2"/>
          </p:nvPr>
        </p:nvSpPr>
        <p:spPr>
          <a:xfrm>
            <a:off x="457200" y="1143000"/>
            <a:ext cx="8229600" cy="533400"/>
          </a:xfrm>
          <a:prstGeom prst="rect">
            <a:avLst/>
          </a:prstGeom>
          <a:noFill/>
          <a:ln>
            <a:noFill/>
          </a:ln>
        </p:spPr>
        <p:txBody>
          <a:bodyPr spcFirstLastPara="1" wrap="square" lIns="91425" tIns="45700" rIns="91425" bIns="45700" anchor="t" anchorCtr="0"/>
          <a:lstStyle>
            <a:lvl1pPr marL="457200" marR="0" lvl="0" indent="-22860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Title">
  <p:cSld name="Content with Title">
    <p:spTree>
      <p:nvGrpSpPr>
        <p:cNvPr id="1" name="Shape 43"/>
        <p:cNvGrpSpPr/>
        <p:nvPr/>
      </p:nvGrpSpPr>
      <p:grpSpPr>
        <a:xfrm>
          <a:off x="0" y="0"/>
          <a:ext cx="0" cy="0"/>
          <a:chOff x="0" y="0"/>
          <a:chExt cx="0" cy="0"/>
        </a:xfrm>
      </p:grpSpPr>
      <p:sp>
        <p:nvSpPr>
          <p:cNvPr id="44" name="Google Shape;44;p6"/>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 name="Google Shape;4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Google Shape;46;p6"/>
          <p:cNvSpPr txBox="1">
            <a:spLocks noGrp="1"/>
          </p:cNvSpPr>
          <p:nvPr>
            <p:ph type="body" idx="1"/>
          </p:nvPr>
        </p:nvSpPr>
        <p:spPr>
          <a:xfrm>
            <a:off x="457200" y="1535113"/>
            <a:ext cx="8229600"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body" idx="2"/>
          </p:nvPr>
        </p:nvSpPr>
        <p:spPr>
          <a:xfrm>
            <a:off x="457200" y="2174875"/>
            <a:ext cx="8229600"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pic>
        <p:nvPicPr>
          <p:cNvPr id="48" name="Google Shape;48;p6"/>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49" name="Google Shape;49;p6"/>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50" name="Google Shape;50;p6"/>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51" name="Google Shape;51;p6"/>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tructors and Thank you">
  <p:cSld name="Instructors and Thank you">
    <p:spTree>
      <p:nvGrpSpPr>
        <p:cNvPr id="1" name="Shape 52"/>
        <p:cNvGrpSpPr/>
        <p:nvPr/>
      </p:nvGrpSpPr>
      <p:grpSpPr>
        <a:xfrm>
          <a:off x="0" y="0"/>
          <a:ext cx="0" cy="0"/>
          <a:chOff x="0" y="0"/>
          <a:chExt cx="0" cy="0"/>
        </a:xfrm>
      </p:grpSpPr>
      <p:sp>
        <p:nvSpPr>
          <p:cNvPr id="53" name="Google Shape;53;p7"/>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title"/>
          </p:nvPr>
        </p:nvSpPr>
        <p:spPr>
          <a:xfrm>
            <a:off x="457200" y="1447800"/>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7"/>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6" name="Google Shape;56;p7"/>
          <p:cNvPicPr preferRelativeResize="0"/>
          <p:nvPr/>
        </p:nvPicPr>
        <p:blipFill rotWithShape="1">
          <a:blip r:embed="rId2">
            <a:alphaModFix/>
          </a:blip>
          <a:srcRect/>
          <a:stretch/>
        </p:blipFill>
        <p:spPr>
          <a:xfrm>
            <a:off x="128726" y="6243656"/>
            <a:ext cx="532863" cy="496859"/>
          </a:xfrm>
          <a:prstGeom prst="rect">
            <a:avLst/>
          </a:prstGeom>
          <a:noFill/>
          <a:ln>
            <a:noFill/>
          </a:ln>
        </p:spPr>
      </p:pic>
      <p:pic>
        <p:nvPicPr>
          <p:cNvPr id="57" name="Google Shape;57;p7"/>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58" name="Google Shape;58;p7"/>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 name="Google Shape;59;p7"/>
          <p:cNvSpPr txBox="1">
            <a:spLocks noGrp="1"/>
          </p:cNvSpPr>
          <p:nvPr>
            <p:ph type="body" idx="1"/>
          </p:nvPr>
        </p:nvSpPr>
        <p:spPr>
          <a:xfrm>
            <a:off x="838200" y="2819400"/>
            <a:ext cx="7543800" cy="27432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 Content" type="twoObj">
  <p:cSld name="TWO_OBJECTS">
    <p:spTree>
      <p:nvGrpSpPr>
        <p:cNvPr id="1" name="Shape 60"/>
        <p:cNvGrpSpPr/>
        <p:nvPr/>
      </p:nvGrpSpPr>
      <p:grpSpPr>
        <a:xfrm>
          <a:off x="0" y="0"/>
          <a:ext cx="0" cy="0"/>
          <a:chOff x="0" y="0"/>
          <a:chExt cx="0" cy="0"/>
        </a:xfrm>
      </p:grpSpPr>
      <p:sp>
        <p:nvSpPr>
          <p:cNvPr id="61" name="Google Shape;61;p8"/>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2" name="Google Shape;62;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5" name="Google Shape;65;p8"/>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66" name="Google Shape;66;p8"/>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67" name="Google Shape;67;p8"/>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68" name="Google Shape;68;p8"/>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 stacked content">
  <p:cSld name="2 stacked content">
    <p:spTree>
      <p:nvGrpSpPr>
        <p:cNvPr id="1" name="Shape 69"/>
        <p:cNvGrpSpPr/>
        <p:nvPr/>
      </p:nvGrpSpPr>
      <p:grpSpPr>
        <a:xfrm>
          <a:off x="0" y="0"/>
          <a:ext cx="0" cy="0"/>
          <a:chOff x="0" y="0"/>
          <a:chExt cx="0" cy="0"/>
        </a:xfrm>
      </p:grpSpPr>
      <p:sp>
        <p:nvSpPr>
          <p:cNvPr id="70" name="Google Shape;70;p9"/>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 name="Google Shape;71;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2" name="Google Shape;72;p9"/>
          <p:cNvSpPr txBox="1">
            <a:spLocks noGrp="1"/>
          </p:cNvSpPr>
          <p:nvPr>
            <p:ph type="body" idx="1"/>
          </p:nvPr>
        </p:nvSpPr>
        <p:spPr>
          <a:xfrm>
            <a:off x="457200" y="1600201"/>
            <a:ext cx="8229600" cy="2133600"/>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p9"/>
          <p:cNvSpPr txBox="1">
            <a:spLocks noGrp="1"/>
          </p:cNvSpPr>
          <p:nvPr>
            <p:ph type="body" idx="2"/>
          </p:nvPr>
        </p:nvSpPr>
        <p:spPr>
          <a:xfrm>
            <a:off x="457200" y="3733801"/>
            <a:ext cx="8229600" cy="2392362"/>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4" name="Google Shape;74;p9"/>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75" name="Google Shape;75;p9"/>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76" name="Google Shape;76;p9"/>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77" name="Google Shape;77;p9"/>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 Content with Titles" type="twoTxTwoObj">
  <p:cSld name="TWO_OBJECTS_WITH_TEXT">
    <p:spTree>
      <p:nvGrpSpPr>
        <p:cNvPr id="1" name="Shape 78"/>
        <p:cNvGrpSpPr/>
        <p:nvPr/>
      </p:nvGrpSpPr>
      <p:grpSpPr>
        <a:xfrm>
          <a:off x="0" y="0"/>
          <a:ext cx="0" cy="0"/>
          <a:chOff x="0" y="0"/>
          <a:chExt cx="0" cy="0"/>
        </a:xfrm>
      </p:grpSpPr>
      <p:sp>
        <p:nvSpPr>
          <p:cNvPr id="79" name="Google Shape;79;p10"/>
          <p:cNvSpPr/>
          <p:nvPr/>
        </p:nvSpPr>
        <p:spPr>
          <a:xfrm>
            <a:off x="128726" y="152400"/>
            <a:ext cx="8862874" cy="658811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0" name="Google Shape;80;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2" name="Google Shape;82;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3" name="Google Shape;83;p1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Google Shape;84;p1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pic>
        <p:nvPicPr>
          <p:cNvPr id="85" name="Google Shape;85;p10"/>
          <p:cNvPicPr preferRelativeResize="0"/>
          <p:nvPr/>
        </p:nvPicPr>
        <p:blipFill rotWithShape="1">
          <a:blip r:embed="rId2">
            <a:alphaModFix/>
          </a:blip>
          <a:srcRect/>
          <a:stretch/>
        </p:blipFill>
        <p:spPr>
          <a:xfrm>
            <a:off x="128726" y="6243656"/>
            <a:ext cx="532863" cy="496858"/>
          </a:xfrm>
          <a:prstGeom prst="rect">
            <a:avLst/>
          </a:prstGeom>
          <a:noFill/>
          <a:ln>
            <a:noFill/>
          </a:ln>
        </p:spPr>
      </p:pic>
      <p:pic>
        <p:nvPicPr>
          <p:cNvPr id="86" name="Google Shape;86;p10"/>
          <p:cNvPicPr preferRelativeResize="0"/>
          <p:nvPr/>
        </p:nvPicPr>
        <p:blipFill rotWithShape="1">
          <a:blip r:embed="rId3">
            <a:alphaModFix/>
          </a:blip>
          <a:srcRect/>
          <a:stretch/>
        </p:blipFill>
        <p:spPr>
          <a:xfrm>
            <a:off x="8510002" y="6324600"/>
            <a:ext cx="481598" cy="324276"/>
          </a:xfrm>
          <a:prstGeom prst="rect">
            <a:avLst/>
          </a:prstGeom>
          <a:noFill/>
          <a:ln>
            <a:noFill/>
          </a:ln>
        </p:spPr>
      </p:pic>
      <p:sp>
        <p:nvSpPr>
          <p:cNvPr id="87" name="Google Shape;87;p10"/>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8" name="Google Shape;88;p10"/>
          <p:cNvSpPr/>
          <p:nvPr/>
        </p:nvSpPr>
        <p:spPr>
          <a:xfrm>
            <a:off x="8382000" y="6289685"/>
            <a:ext cx="609600" cy="415915"/>
          </a:xfrm>
          <a:prstGeom prst="rect">
            <a:avLst/>
          </a:prstGeom>
          <a:solidFill>
            <a:srgbClr val="F2F2F2">
              <a:alpha val="3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91440" y="6428232"/>
            <a:ext cx="402336" cy="24447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2A2A2D"/>
                </a:solidFill>
                <a:latin typeface="Calibri"/>
                <a:ea typeface="Calibri"/>
                <a:cs typeface="Calibri"/>
                <a:sym typeface="Calibri"/>
              </a:defRPr>
            </a:lvl1pPr>
            <a:lvl2pPr marL="0" marR="0" lvl="1" indent="0" algn="l" rtl="0">
              <a:spcBef>
                <a:spcPts val="0"/>
              </a:spcBef>
              <a:buNone/>
              <a:defRPr sz="1000" b="0" i="0" u="none" strike="noStrike" cap="none">
                <a:solidFill>
                  <a:srgbClr val="2A2A2D"/>
                </a:solidFill>
                <a:latin typeface="Calibri"/>
                <a:ea typeface="Calibri"/>
                <a:cs typeface="Calibri"/>
                <a:sym typeface="Calibri"/>
              </a:defRPr>
            </a:lvl2pPr>
            <a:lvl3pPr marL="0" marR="0" lvl="2" indent="0" algn="l" rtl="0">
              <a:spcBef>
                <a:spcPts val="0"/>
              </a:spcBef>
              <a:buNone/>
              <a:defRPr sz="1000" b="0" i="0" u="none" strike="noStrike" cap="none">
                <a:solidFill>
                  <a:srgbClr val="2A2A2D"/>
                </a:solidFill>
                <a:latin typeface="Calibri"/>
                <a:ea typeface="Calibri"/>
                <a:cs typeface="Calibri"/>
                <a:sym typeface="Calibri"/>
              </a:defRPr>
            </a:lvl3pPr>
            <a:lvl4pPr marL="0" marR="0" lvl="3" indent="0" algn="l" rtl="0">
              <a:spcBef>
                <a:spcPts val="0"/>
              </a:spcBef>
              <a:buNone/>
              <a:defRPr sz="1000" b="0" i="0" u="none" strike="noStrike" cap="none">
                <a:solidFill>
                  <a:srgbClr val="2A2A2D"/>
                </a:solidFill>
                <a:latin typeface="Calibri"/>
                <a:ea typeface="Calibri"/>
                <a:cs typeface="Calibri"/>
                <a:sym typeface="Calibri"/>
              </a:defRPr>
            </a:lvl4pPr>
            <a:lvl5pPr marL="0" marR="0" lvl="4" indent="0" algn="l" rtl="0">
              <a:spcBef>
                <a:spcPts val="0"/>
              </a:spcBef>
              <a:buNone/>
              <a:defRPr sz="1000" b="0" i="0" u="none" strike="noStrike" cap="none">
                <a:solidFill>
                  <a:srgbClr val="2A2A2D"/>
                </a:solidFill>
                <a:latin typeface="Calibri"/>
                <a:ea typeface="Calibri"/>
                <a:cs typeface="Calibri"/>
                <a:sym typeface="Calibri"/>
              </a:defRPr>
            </a:lvl5pPr>
            <a:lvl6pPr marL="0" marR="0" lvl="5" indent="0" algn="l" rtl="0">
              <a:spcBef>
                <a:spcPts val="0"/>
              </a:spcBef>
              <a:buNone/>
              <a:defRPr sz="1000" b="0" i="0" u="none" strike="noStrike" cap="none">
                <a:solidFill>
                  <a:srgbClr val="2A2A2D"/>
                </a:solidFill>
                <a:latin typeface="Calibri"/>
                <a:ea typeface="Calibri"/>
                <a:cs typeface="Calibri"/>
                <a:sym typeface="Calibri"/>
              </a:defRPr>
            </a:lvl6pPr>
            <a:lvl7pPr marL="0" marR="0" lvl="6" indent="0" algn="l" rtl="0">
              <a:spcBef>
                <a:spcPts val="0"/>
              </a:spcBef>
              <a:buNone/>
              <a:defRPr sz="1000" b="0" i="0" u="none" strike="noStrike" cap="none">
                <a:solidFill>
                  <a:srgbClr val="2A2A2D"/>
                </a:solidFill>
                <a:latin typeface="Calibri"/>
                <a:ea typeface="Calibri"/>
                <a:cs typeface="Calibri"/>
                <a:sym typeface="Calibri"/>
              </a:defRPr>
            </a:lvl7pPr>
            <a:lvl8pPr marL="0" marR="0" lvl="7" indent="0" algn="l" rtl="0">
              <a:spcBef>
                <a:spcPts val="0"/>
              </a:spcBef>
              <a:buNone/>
              <a:defRPr sz="1000" b="0" i="0" u="none" strike="noStrike" cap="none">
                <a:solidFill>
                  <a:srgbClr val="2A2A2D"/>
                </a:solidFill>
                <a:latin typeface="Calibri"/>
                <a:ea typeface="Calibri"/>
                <a:cs typeface="Calibri"/>
                <a:sym typeface="Calibri"/>
              </a:defRPr>
            </a:lvl8pPr>
            <a:lvl9pPr marL="0" marR="0" lvl="8" indent="0" algn="l" rtl="0">
              <a:spcBef>
                <a:spcPts val="0"/>
              </a:spcBef>
              <a:buNone/>
              <a:defRPr sz="1000" b="0" i="0" u="none" strike="noStrike" cap="none">
                <a:solidFill>
                  <a:srgbClr val="2A2A2D"/>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sf.gov/awards/managing/rtc.j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finance.uw.edu/pafc/participant-suppor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gcafco@uw.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andra2@uw.edu" TargetMode="External"/><Relationship Id="rId4" Type="http://schemas.openxmlformats.org/officeDocument/2006/relationships/hyperlink" Target="mailto:mgard4@uw.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5"/>
          <p:cNvSpPr txBox="1">
            <a:spLocks noGrp="1"/>
          </p:cNvSpPr>
          <p:nvPr>
            <p:ph type="title"/>
          </p:nvPr>
        </p:nvSpPr>
        <p:spPr>
          <a:xfrm>
            <a:off x="609600" y="2209800"/>
            <a:ext cx="5830887" cy="1362075"/>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3959"/>
              <a:buFont typeface="Arial Black"/>
              <a:buNone/>
            </a:pPr>
            <a:r>
              <a:rPr lang="en-US" sz="3959" b="1" i="0" u="none" strike="noStrike" cap="none">
                <a:solidFill>
                  <a:schemeClr val="dk1"/>
                </a:solidFill>
                <a:latin typeface="Arial Black"/>
                <a:ea typeface="Arial Black"/>
                <a:cs typeface="Arial Black"/>
                <a:sym typeface="Arial Black"/>
              </a:rPr>
              <a:t>COMPLIANCE CORNER</a:t>
            </a:r>
            <a:endParaRPr sz="3959" b="1" i="0" u="none" strike="noStrike" cap="none">
              <a:solidFill>
                <a:schemeClr val="dk1"/>
              </a:solidFill>
              <a:latin typeface="Arial Black"/>
              <a:ea typeface="Arial Black"/>
              <a:cs typeface="Arial Black"/>
              <a:sym typeface="Arial Black"/>
            </a:endParaRPr>
          </a:p>
        </p:txBody>
      </p:sp>
      <p:sp>
        <p:nvSpPr>
          <p:cNvPr id="179" name="Google Shape;179;p25"/>
          <p:cNvSpPr txBox="1">
            <a:spLocks noGrp="1"/>
          </p:cNvSpPr>
          <p:nvPr>
            <p:ph type="body" idx="1"/>
          </p:nvPr>
        </p:nvSpPr>
        <p:spPr>
          <a:xfrm>
            <a:off x="722313" y="4660900"/>
            <a:ext cx="5297487" cy="1435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4C4C51"/>
              </a:buClr>
              <a:buSzPts val="2400"/>
              <a:buFont typeface="Arial"/>
              <a:buNone/>
            </a:pPr>
            <a:r>
              <a:rPr lang="en-US" sz="2400" b="0" i="0" u="none" strike="noStrike" cap="none">
                <a:solidFill>
                  <a:srgbClr val="4C4C51"/>
                </a:solidFill>
                <a:latin typeface="Calibri"/>
                <a:ea typeface="Calibri"/>
                <a:cs typeface="Calibri"/>
                <a:sym typeface="Calibri"/>
              </a:rPr>
              <a:t>Matt Gardner, Office of Controller</a:t>
            </a:r>
            <a:endParaRPr/>
          </a:p>
          <a:p>
            <a:pPr marL="0" marR="0" lvl="0" indent="0" algn="l" rtl="0">
              <a:spcBef>
                <a:spcPts val="480"/>
              </a:spcBef>
              <a:spcAft>
                <a:spcPts val="0"/>
              </a:spcAft>
              <a:buClr>
                <a:srgbClr val="4C4C51"/>
              </a:buClr>
              <a:buSzPts val="2400"/>
              <a:buFont typeface="Arial"/>
              <a:buNone/>
            </a:pPr>
            <a:r>
              <a:rPr lang="en-US" sz="2400" b="0" i="0" u="none" strike="noStrike" cap="none">
                <a:solidFill>
                  <a:srgbClr val="4C4C51"/>
                </a:solidFill>
                <a:latin typeface="Calibri"/>
                <a:ea typeface="Calibri"/>
                <a:cs typeface="Calibri"/>
                <a:sym typeface="Calibri"/>
              </a:rPr>
              <a:t>Andra Sawyer, Office of Controller</a:t>
            </a:r>
            <a:endParaRPr/>
          </a:p>
          <a:p>
            <a:pPr marL="0" marR="0" lvl="0" indent="0" algn="l" rtl="0">
              <a:spcBef>
                <a:spcPts val="480"/>
              </a:spcBef>
              <a:spcAft>
                <a:spcPts val="0"/>
              </a:spcAft>
              <a:buClr>
                <a:srgbClr val="4C4C51"/>
              </a:buClr>
              <a:buSzPts val="2400"/>
              <a:buFont typeface="Arial"/>
              <a:buNone/>
            </a:pPr>
            <a:r>
              <a:rPr lang="en-US" sz="2400" b="0" i="0" u="none" strike="noStrike" cap="none">
                <a:solidFill>
                  <a:srgbClr val="4C4C51"/>
                </a:solidFill>
                <a:latin typeface="Calibri"/>
                <a:ea typeface="Calibri"/>
                <a:cs typeface="Calibri"/>
                <a:sym typeface="Calibri"/>
              </a:rPr>
              <a:t>Laurie Stephan, Office of Research</a:t>
            </a:r>
            <a:endParaRPr sz="2400" b="0" i="0" u="none" strike="noStrike" cap="none">
              <a:solidFill>
                <a:srgbClr val="4C4C5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Cost Share by the Numbers</a:t>
            </a:r>
            <a:endParaRPr sz="4400" b="1" i="0" u="none" strike="noStrike" cap="none">
              <a:solidFill>
                <a:schemeClr val="dk1"/>
              </a:solidFill>
              <a:latin typeface="Calibri"/>
              <a:ea typeface="Calibri"/>
              <a:cs typeface="Calibri"/>
              <a:sym typeface="Calibri"/>
            </a:endParaRPr>
          </a:p>
        </p:txBody>
      </p:sp>
      <p:sp>
        <p:nvSpPr>
          <p:cNvPr id="236" name="Google Shape;236;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400	  	Awards in Status 1, 2 or 3 with a Cost        			Share Commitment</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$88m	Total Value of the Cost Share</a:t>
            </a:r>
            <a:endParaRPr sz="3200" b="0" i="0" u="none" strike="noStrike" cap="none">
              <a:solidFill>
                <a:schemeClr val="dk1"/>
              </a:solidFill>
              <a:latin typeface="Calibri"/>
              <a:ea typeface="Calibri"/>
              <a:cs typeface="Calibri"/>
              <a:sym typeface="Calibri"/>
            </a:endParaRPr>
          </a:p>
          <a:p>
            <a:pPr marL="0" marR="0" lvl="0" indent="45720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Commitments</a:t>
            </a:r>
            <a:endParaRPr sz="3200" b="0" i="0" u="none" strike="noStrike" cap="none">
              <a:solidFill>
                <a:schemeClr val="dk1"/>
              </a:solidFill>
              <a:latin typeface="Calibri"/>
              <a:ea typeface="Calibri"/>
              <a:cs typeface="Calibri"/>
              <a:sym typeface="Calibri"/>
            </a:endParaRPr>
          </a:p>
          <a:p>
            <a:pPr marL="0" marR="0" lvl="0" indent="457200" algn="l" rtl="0">
              <a:spcBef>
                <a:spcPts val="640"/>
              </a:spcBef>
              <a:spcAft>
                <a:spcPts val="0"/>
              </a:spcAft>
              <a:buClr>
                <a:schemeClr val="dk1"/>
              </a:buClr>
              <a:buSzPts val="3200"/>
              <a:buFont typeface="Arial"/>
              <a:buNone/>
            </a:pPr>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$56m 	Total value Outstanding Cost Share 	</a:t>
            </a:r>
            <a:endParaRPr sz="3200" b="0" i="0" u="none" strike="noStrike" cap="none">
              <a:solidFill>
                <a:schemeClr val="dk1"/>
              </a:solidFill>
              <a:latin typeface="Calibri"/>
              <a:ea typeface="Calibri"/>
              <a:cs typeface="Calibri"/>
              <a:sym typeface="Calibri"/>
            </a:endParaRPr>
          </a:p>
          <a:p>
            <a:pPr marL="457200" marR="0" lvl="0" indent="45720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Commitments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Cost Share Anecdotally</a:t>
            </a:r>
            <a:endParaRPr sz="4400" b="1" i="0" u="none" strike="noStrike" cap="none">
              <a:solidFill>
                <a:schemeClr val="dk1"/>
              </a:solidFill>
              <a:latin typeface="Calibri"/>
              <a:ea typeface="Calibri"/>
              <a:cs typeface="Calibri"/>
              <a:sym typeface="Calibri"/>
            </a:endParaRPr>
          </a:p>
        </p:txBody>
      </p:sp>
      <p:sp>
        <p:nvSpPr>
          <p:cNvPr id="242" name="Google Shape;242;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Cost Share is a big Post-Award headache.</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Random sampling of 100 Awards with Cost Share Commitments showed:</a:t>
            </a:r>
            <a:endParaRPr/>
          </a:p>
          <a:p>
            <a:pPr marL="514350" marR="0" lvl="0" indent="-514350" algn="l" rtl="0">
              <a:spcBef>
                <a:spcPts val="640"/>
              </a:spcBef>
              <a:spcAft>
                <a:spcPts val="0"/>
              </a:spcAft>
              <a:buClr>
                <a:schemeClr val="dk1"/>
              </a:buClr>
              <a:buSzPts val="3200"/>
              <a:buFont typeface="Calibri"/>
              <a:buAutoNum type="arabicPeriod"/>
            </a:pPr>
            <a:r>
              <a:rPr lang="en-US" sz="3200" b="0" i="0" u="none" strike="noStrike" cap="none">
                <a:solidFill>
                  <a:schemeClr val="dk1"/>
                </a:solidFill>
                <a:latin typeface="Calibri"/>
                <a:ea typeface="Calibri"/>
                <a:cs typeface="Calibri"/>
                <a:sym typeface="Calibri"/>
              </a:rPr>
              <a:t>10% did not have to be or should not have been a Cost Share Commitment; and</a:t>
            </a:r>
            <a:endParaRPr/>
          </a:p>
          <a:p>
            <a:pPr marL="514350" marR="0" lvl="0" indent="-514350" algn="l" rtl="0">
              <a:spcBef>
                <a:spcPts val="640"/>
              </a:spcBef>
              <a:spcAft>
                <a:spcPts val="0"/>
              </a:spcAft>
              <a:buClr>
                <a:schemeClr val="dk1"/>
              </a:buClr>
              <a:buSzPts val="3200"/>
              <a:buFont typeface="Calibri"/>
              <a:buAutoNum type="arabicPeriod"/>
            </a:pPr>
            <a:r>
              <a:rPr lang="en-US" sz="3200" b="0" i="0" u="none" strike="noStrike" cap="none">
                <a:solidFill>
                  <a:schemeClr val="dk1"/>
                </a:solidFill>
                <a:latin typeface="Calibri"/>
                <a:ea typeface="Calibri"/>
                <a:cs typeface="Calibri"/>
                <a:sym typeface="Calibri"/>
              </a:rPr>
              <a:t>10% had an error in calculation, set up or implementation.</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Cost Share Myth</a:t>
            </a:r>
            <a:endParaRPr sz="4400" b="1" i="0" u="none" strike="noStrike" cap="none">
              <a:solidFill>
                <a:schemeClr val="dk1"/>
              </a:solidFill>
              <a:latin typeface="Calibri"/>
              <a:ea typeface="Calibri"/>
              <a:cs typeface="Calibri"/>
              <a:sym typeface="Calibri"/>
            </a:endParaRPr>
          </a:p>
        </p:txBody>
      </p:sp>
      <p:sp>
        <p:nvSpPr>
          <p:cNvPr id="248" name="Google Shape;248;p3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Unclear Sponsor requirements and lack of training &amp; support in Cost Share lead to uncertainty; the “safe” thing to do is create a Cost Share Commitment.</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Office of Controller  </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Cost Share Goals </a:t>
            </a:r>
            <a:endParaRPr sz="3959" b="1" i="0" u="none" strike="noStrike" cap="none">
              <a:solidFill>
                <a:schemeClr val="dk1"/>
              </a:solidFill>
              <a:latin typeface="Calibri"/>
              <a:ea typeface="Calibri"/>
              <a:cs typeface="Calibri"/>
              <a:sym typeface="Calibri"/>
            </a:endParaRPr>
          </a:p>
        </p:txBody>
      </p:sp>
      <p:sp>
        <p:nvSpPr>
          <p:cNvPr id="254" name="Google Shape;254;p3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Allow PI’s to leverage use of UW resources without, if possible, creating a Cost Share Commitment.</a:t>
            </a:r>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Reduce number of Awards with an erroneous or unnecessary Cost Share Commitment.</a:t>
            </a:r>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Train and provide support to central and department staff to think strategically about Cost Share.</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Office of Controller</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Current Activities</a:t>
            </a:r>
            <a:endParaRPr sz="3959" b="1" i="0" u="none" strike="noStrike" cap="none">
              <a:solidFill>
                <a:schemeClr val="dk1"/>
              </a:solidFill>
              <a:latin typeface="Calibri"/>
              <a:ea typeface="Calibri"/>
              <a:cs typeface="Calibri"/>
              <a:sym typeface="Calibri"/>
            </a:endParaRPr>
          </a:p>
        </p:txBody>
      </p:sp>
      <p:sp>
        <p:nvSpPr>
          <p:cNvPr id="260" name="Google Shape;260;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marR="0" lvl="0" indent="-457200" algn="l" rtl="0">
              <a:lnSpc>
                <a:spcPct val="8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Updated Cost Share Addendum (March 2018)</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Two new CORE classes</a:t>
            </a:r>
            <a:endParaRPr/>
          </a:p>
          <a:p>
            <a:pPr marL="1257300" marR="0" lvl="1" indent="-514350" algn="l" rtl="0">
              <a:lnSpc>
                <a:spcPct val="80000"/>
              </a:lnSpc>
              <a:spcBef>
                <a:spcPts val="518"/>
              </a:spcBef>
              <a:spcAft>
                <a:spcPts val="0"/>
              </a:spcAft>
              <a:buClr>
                <a:schemeClr val="dk1"/>
              </a:buClr>
              <a:buSzPts val="2590"/>
              <a:buFont typeface="Calibri"/>
              <a:buAutoNum type="arabicPeriod"/>
            </a:pPr>
            <a:r>
              <a:rPr lang="en-US" sz="2590" b="0" i="0" u="none" strike="noStrike" cap="none">
                <a:solidFill>
                  <a:schemeClr val="dk1"/>
                </a:solidFill>
                <a:latin typeface="Calibri"/>
                <a:ea typeface="Calibri"/>
                <a:cs typeface="Calibri"/>
                <a:sym typeface="Calibri"/>
              </a:rPr>
              <a:t>Is it Really Cost Share?  (Sept 11, Nov 7)</a:t>
            </a:r>
            <a:endParaRPr/>
          </a:p>
          <a:p>
            <a:pPr marL="1257300" marR="0" lvl="1" indent="-514350" algn="l" rtl="0">
              <a:lnSpc>
                <a:spcPct val="80000"/>
              </a:lnSpc>
              <a:spcBef>
                <a:spcPts val="518"/>
              </a:spcBef>
              <a:spcAft>
                <a:spcPts val="0"/>
              </a:spcAft>
              <a:buClr>
                <a:schemeClr val="dk1"/>
              </a:buClr>
              <a:buSzPts val="2590"/>
              <a:buFont typeface="Calibri"/>
              <a:buAutoNum type="arabicPeriod"/>
            </a:pPr>
            <a:r>
              <a:rPr lang="en-US" sz="2590" b="0" i="0" u="none" strike="noStrike" cap="none">
                <a:solidFill>
                  <a:schemeClr val="dk1"/>
                </a:solidFill>
                <a:latin typeface="Calibri"/>
                <a:ea typeface="Calibri"/>
                <a:cs typeface="Calibri"/>
                <a:sym typeface="Calibri"/>
              </a:rPr>
              <a:t>Managing Cost Share  (Sept 20)</a:t>
            </a:r>
            <a:endParaRPr/>
          </a:p>
          <a:p>
            <a:pPr marL="457200" marR="0" lvl="0" indent="-457200" algn="l" rtl="0">
              <a:lnSpc>
                <a:spcPct val="80000"/>
              </a:lnSpc>
              <a:spcBef>
                <a:spcPts val="592"/>
              </a:spcBef>
              <a:spcAft>
                <a:spcPts val="0"/>
              </a:spcAft>
              <a:buClr>
                <a:schemeClr val="dk1"/>
              </a:buClr>
              <a:buSzPts val="2960"/>
              <a:buFont typeface="Arial"/>
              <a:buChar char="•"/>
            </a:pPr>
            <a:r>
              <a:rPr lang="en-US" sz="2960"/>
              <a:t>Ongoing</a:t>
            </a:r>
            <a:r>
              <a:rPr lang="en-US" sz="2960" b="0" i="0" u="none" strike="noStrike" cap="none">
                <a:solidFill>
                  <a:schemeClr val="dk1"/>
                </a:solidFill>
                <a:latin typeface="Calibri"/>
                <a:ea typeface="Calibri"/>
                <a:cs typeface="Calibri"/>
                <a:sym typeface="Calibri"/>
              </a:rPr>
              <a:t> updates on the GCA webpage</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GCA’s Revised Guidelines to determine if Cost Share has been met</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Access to Cost Share Data leading to:</a:t>
            </a:r>
            <a:endParaRPr/>
          </a:p>
          <a:p>
            <a:pPr marL="1257300" marR="0" lvl="1" indent="-514350" algn="l" rtl="0">
              <a:lnSpc>
                <a:spcPct val="80000"/>
              </a:lnSpc>
              <a:spcBef>
                <a:spcPts val="518"/>
              </a:spcBef>
              <a:spcAft>
                <a:spcPts val="0"/>
              </a:spcAft>
              <a:buClr>
                <a:schemeClr val="dk1"/>
              </a:buClr>
              <a:buSzPts val="2590"/>
              <a:buFont typeface="Calibri"/>
              <a:buAutoNum type="arabicPeriod"/>
            </a:pPr>
            <a:r>
              <a:rPr lang="en-US" sz="2590" b="0" i="0" u="none" strike="noStrike" cap="none">
                <a:solidFill>
                  <a:schemeClr val="dk1"/>
                </a:solidFill>
                <a:latin typeface="Calibri"/>
                <a:ea typeface="Calibri"/>
                <a:cs typeface="Calibri"/>
                <a:sym typeface="Calibri"/>
              </a:rPr>
              <a:t>GCA and PAFC more proactive with issues</a:t>
            </a:r>
            <a:endParaRPr/>
          </a:p>
          <a:p>
            <a:pPr marL="1257300" marR="0" lvl="1" indent="-514350" algn="l" rtl="0">
              <a:lnSpc>
                <a:spcPct val="80000"/>
              </a:lnSpc>
              <a:spcBef>
                <a:spcPts val="518"/>
              </a:spcBef>
              <a:spcAft>
                <a:spcPts val="0"/>
              </a:spcAft>
              <a:buClr>
                <a:schemeClr val="dk1"/>
              </a:buClr>
              <a:buSzPts val="2590"/>
              <a:buFont typeface="Calibri"/>
              <a:buAutoNum type="arabicPeriod"/>
            </a:pPr>
            <a:r>
              <a:rPr lang="en-US" sz="2590" b="0" i="0" u="none" strike="noStrike" cap="none">
                <a:solidFill>
                  <a:schemeClr val="dk1"/>
                </a:solidFill>
                <a:latin typeface="Calibri"/>
                <a:ea typeface="Calibri"/>
                <a:cs typeface="Calibri"/>
                <a:sym typeface="Calibri"/>
              </a:rPr>
              <a:t>Dashboard</a:t>
            </a:r>
            <a:endParaRPr/>
          </a:p>
          <a:p>
            <a:pPr marL="0" marR="0" lvl="0" indent="0" algn="l" rtl="0">
              <a:lnSpc>
                <a:spcPct val="8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0" marR="0" lvl="0" indent="0" algn="l" rtl="0">
              <a:lnSpc>
                <a:spcPct val="8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Participant Support – NSF</a:t>
            </a:r>
            <a:br>
              <a:rPr lang="en-US" sz="3959"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2 CFR 200.75; PAPPG Chapter II. 2(a)(v)</a:t>
            </a:r>
            <a:endParaRPr/>
          </a:p>
        </p:txBody>
      </p:sp>
      <p:sp>
        <p:nvSpPr>
          <p:cNvPr id="186" name="Google Shape;186;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960"/>
              <a:buFont typeface="Arial"/>
              <a:buNone/>
            </a:pPr>
            <a:r>
              <a:rPr lang="en-US" sz="2960" b="0" i="0" u="none" strike="noStrike" cap="none">
                <a:solidFill>
                  <a:schemeClr val="dk1"/>
                </a:solidFill>
                <a:latin typeface="Calibri"/>
                <a:ea typeface="Calibri"/>
                <a:cs typeface="Calibri"/>
                <a:sym typeface="Calibri"/>
              </a:rPr>
              <a:t>What does Participant Support include?</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Stipends and subsistence allowances</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Travel allowances</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Registration fees</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Additional categories which must be itemized and justified in the proposal budget or must have prior written approval from sponsor</a:t>
            </a:r>
            <a:br>
              <a:rPr lang="en-US" sz="2960" b="0" i="0" u="none" strike="noStrike" cap="none">
                <a:solidFill>
                  <a:schemeClr val="dk1"/>
                </a:solidFill>
                <a:latin typeface="Calibri"/>
                <a:ea typeface="Calibri"/>
                <a:cs typeface="Calibri"/>
                <a:sym typeface="Calibri"/>
              </a:rPr>
            </a:br>
            <a:endParaRPr sz="2960" b="0" i="0" u="none" strike="noStrike" cap="none">
              <a:solidFill>
                <a:schemeClr val="dk1"/>
              </a:solidFill>
              <a:latin typeface="Calibri"/>
              <a:ea typeface="Calibri"/>
              <a:cs typeface="Calibri"/>
              <a:sym typeface="Calibri"/>
            </a:endParaRPr>
          </a:p>
          <a:p>
            <a:pPr marL="0" marR="0" lvl="0" indent="0" algn="l" rtl="0">
              <a:lnSpc>
                <a:spcPct val="80000"/>
              </a:lnSpc>
              <a:spcBef>
                <a:spcPts val="592"/>
              </a:spcBef>
              <a:spcAft>
                <a:spcPts val="0"/>
              </a:spcAft>
              <a:buClr>
                <a:schemeClr val="dk1"/>
              </a:buClr>
              <a:buSzPts val="2960"/>
              <a:buFont typeface="Arial"/>
              <a:buNone/>
            </a:pPr>
            <a:r>
              <a:rPr lang="en-US" sz="2960" b="0" i="0" u="none" strike="noStrike" cap="none">
                <a:solidFill>
                  <a:schemeClr val="dk1"/>
                </a:solidFill>
                <a:latin typeface="Calibri"/>
                <a:ea typeface="Calibri"/>
                <a:cs typeface="Calibri"/>
                <a:sym typeface="Calibri"/>
              </a:rPr>
              <a:t>Who can receive Participant Support?</a:t>
            </a:r>
            <a:endParaRPr/>
          </a:p>
          <a:p>
            <a:pPr marL="457200" marR="0" lvl="0" indent="-4572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Trainees, but </a:t>
            </a:r>
            <a:r>
              <a:rPr lang="en-US" sz="2960" b="0" i="0" u="sng" strike="noStrike" cap="none">
                <a:solidFill>
                  <a:schemeClr val="dk1"/>
                </a:solidFill>
                <a:latin typeface="Calibri"/>
                <a:ea typeface="Calibri"/>
                <a:cs typeface="Calibri"/>
                <a:sym typeface="Calibri"/>
              </a:rPr>
              <a:t>not employees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Participant Support - NSF</a:t>
            </a:r>
            <a:endParaRPr sz="4400" b="1" i="0" u="none" strike="noStrike" cap="none">
              <a:solidFill>
                <a:schemeClr val="dk1"/>
              </a:solidFill>
              <a:latin typeface="Calibri"/>
              <a:ea typeface="Calibri"/>
              <a:cs typeface="Calibri"/>
              <a:sym typeface="Calibri"/>
            </a:endParaRPr>
          </a:p>
        </p:txBody>
      </p:sp>
      <p:sp>
        <p:nvSpPr>
          <p:cNvPr id="193" name="Google Shape;193;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Travel and per diem for University employees to attend a conference are </a:t>
            </a:r>
            <a:r>
              <a:rPr lang="en-US" sz="3200" b="1" i="0" u="sng" strike="noStrike" cap="none">
                <a:solidFill>
                  <a:srgbClr val="FF0000"/>
                </a:solidFill>
                <a:latin typeface="Calibri"/>
                <a:ea typeface="Calibri"/>
                <a:cs typeface="Calibri"/>
                <a:sym typeface="Calibri"/>
              </a:rPr>
              <a:t>NOT</a:t>
            </a:r>
            <a:r>
              <a:rPr lang="en-US" sz="3200" b="0" i="0" u="none" strike="noStrike" cap="none">
                <a:solidFill>
                  <a:schemeClr val="dk1"/>
                </a:solidFill>
                <a:latin typeface="Calibri"/>
                <a:ea typeface="Calibri"/>
                <a:cs typeface="Calibri"/>
                <a:sym typeface="Calibri"/>
              </a:rPr>
              <a:t> Participant Support costs… even if </a:t>
            </a:r>
            <a:r>
              <a:rPr lang="en-US" sz="3200" b="0" i="0" u="sng" strike="noStrike" cap="none">
                <a:solidFill>
                  <a:schemeClr val="dk1"/>
                </a:solidFill>
                <a:latin typeface="Calibri"/>
                <a:ea typeface="Calibri"/>
                <a:cs typeface="Calibri"/>
                <a:sym typeface="Calibri"/>
              </a:rPr>
              <a:t>included</a:t>
            </a:r>
            <a:r>
              <a:rPr lang="en-US" sz="3200" b="0" i="0" u="none" strike="noStrike" cap="none">
                <a:solidFill>
                  <a:schemeClr val="dk1"/>
                </a:solidFill>
                <a:latin typeface="Calibri"/>
                <a:ea typeface="Calibri"/>
                <a:cs typeface="Calibri"/>
                <a:sym typeface="Calibri"/>
              </a:rPr>
              <a:t> in the proposal budget</a:t>
            </a:r>
            <a:endParaRPr/>
          </a:p>
          <a:p>
            <a:pPr marL="457200" marR="0" lvl="0" indent="-2540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NSF requires prior written approval to rebudget funds from Participant Support to other cost categories (Prior Approval Matrix)</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Participant Support – </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Recent Audit Findings (NSF)</a:t>
            </a:r>
            <a:endParaRPr/>
          </a:p>
        </p:txBody>
      </p:sp>
      <p:sp>
        <p:nvSpPr>
          <p:cNvPr id="200" name="Google Shape;200;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$12,000 in employee travel to an NSF-supported workshop</a:t>
            </a:r>
            <a:endParaRPr/>
          </a:p>
          <a:p>
            <a:pPr marL="457200" marR="0" lvl="0" indent="-4572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PI received “verbal” approval from the NSF program officer</a:t>
            </a:r>
            <a:endParaRPr/>
          </a:p>
          <a:p>
            <a:pPr marL="457200" marR="0" lvl="0" indent="-4572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Auditors disallowed the travel costs because:</a:t>
            </a:r>
            <a:endParaRPr/>
          </a:p>
          <a:p>
            <a:pPr marL="1200150" marR="0" lvl="1" indent="-45720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Employee travel is not considered Participant Support</a:t>
            </a:r>
            <a:endParaRPr/>
          </a:p>
          <a:p>
            <a:pPr marL="1200150" marR="0" lvl="1" indent="-45720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PI did not obtain </a:t>
            </a:r>
            <a:r>
              <a:rPr lang="en-US" sz="2590" b="1" i="0" u="sng" strike="noStrike" cap="none">
                <a:solidFill>
                  <a:schemeClr val="dk1"/>
                </a:solidFill>
                <a:latin typeface="Calibri"/>
                <a:ea typeface="Calibri"/>
                <a:cs typeface="Calibri"/>
                <a:sym typeface="Calibri"/>
              </a:rPr>
              <a:t>written approval</a:t>
            </a:r>
            <a:r>
              <a:rPr lang="en-US" sz="2590" b="0" i="0" u="none" strike="noStrike" cap="none">
                <a:solidFill>
                  <a:schemeClr val="dk1"/>
                </a:solidFill>
                <a:latin typeface="Calibri"/>
                <a:ea typeface="Calibri"/>
                <a:cs typeface="Calibri"/>
                <a:sym typeface="Calibri"/>
              </a:rPr>
              <a:t> to rebudget from Participant Support to other cost categories</a:t>
            </a: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Participant Support – </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Recent Audit Findings (NSF)</a:t>
            </a:r>
            <a:endParaRPr sz="3959" b="1" i="0" u="none" strike="noStrike" cap="none">
              <a:solidFill>
                <a:schemeClr val="dk1"/>
              </a:solidFill>
              <a:latin typeface="Calibri"/>
              <a:ea typeface="Calibri"/>
              <a:cs typeface="Calibri"/>
              <a:sym typeface="Calibri"/>
            </a:endParaRPr>
          </a:p>
        </p:txBody>
      </p:sp>
      <p:sp>
        <p:nvSpPr>
          <p:cNvPr id="207" name="Google Shape;207;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$4,000 spent for social media and marketing costs</a:t>
            </a:r>
            <a:endParaRPr/>
          </a:p>
          <a:p>
            <a:pPr marL="457200" marR="0" lvl="0" indent="-4572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University stated the costs were used by the participants and contributed to their learning experience</a:t>
            </a:r>
            <a:endParaRPr/>
          </a:p>
          <a:p>
            <a:pPr marL="457200" marR="0" lvl="0" indent="-4572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Auditors disallowed the costs as they are not Participant Support and the University did not receive approval to rebudget to non-Participant Support cost categories</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1" i="0" u="none" strike="noStrike" cap="none">
                <a:solidFill>
                  <a:schemeClr val="dk1"/>
                </a:solidFill>
                <a:latin typeface="Calibri"/>
                <a:ea typeface="Calibri"/>
                <a:cs typeface="Calibri"/>
                <a:sym typeface="Calibri"/>
              </a:rPr>
              <a:t>Participant Support – </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Recent Audit Findings (NSF)</a:t>
            </a:r>
            <a:endParaRPr/>
          </a:p>
        </p:txBody>
      </p:sp>
      <p:sp>
        <p:nvSpPr>
          <p:cNvPr id="213" name="Google Shape;213;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Other costs deemed unallowable as Participant Support:</a:t>
            </a:r>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$9,500 in travel for university employees to attend a symposium</a:t>
            </a:r>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$18,500 in costs to an independent contractor for server configuration</a:t>
            </a:r>
            <a:endParaRPr/>
          </a:p>
          <a:p>
            <a:pPr marL="457200" marR="0" lvl="0" indent="-4572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$14,000 in F&amp;A costs incorrectly charged to Participant Support cost</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Participant Support – NSF </a:t>
            </a:r>
            <a:endParaRPr sz="4400" b="1" i="0" u="none" strike="noStrike" cap="none">
              <a:solidFill>
                <a:schemeClr val="dk1"/>
              </a:solidFill>
              <a:latin typeface="Calibri"/>
              <a:ea typeface="Calibri"/>
              <a:cs typeface="Calibri"/>
              <a:sym typeface="Calibri"/>
            </a:endParaRPr>
          </a:p>
        </p:txBody>
      </p:sp>
      <p:sp>
        <p:nvSpPr>
          <p:cNvPr id="219" name="Google Shape;219;p3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960"/>
              <a:buFont typeface="Arial"/>
              <a:buNone/>
            </a:pPr>
            <a:r>
              <a:rPr lang="en-US" sz="2960" b="0" i="0" u="none" strike="noStrike" cap="none">
                <a:solidFill>
                  <a:schemeClr val="dk1"/>
                </a:solidFill>
                <a:latin typeface="Calibri"/>
                <a:ea typeface="Calibri"/>
                <a:cs typeface="Calibri"/>
                <a:sym typeface="Calibri"/>
              </a:rPr>
              <a:t>Resources:</a:t>
            </a:r>
            <a:endParaRPr/>
          </a:p>
          <a:p>
            <a:pPr marL="457200" marR="0" lvl="0" indent="-4572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Uniform Guidance</a:t>
            </a:r>
            <a:endParaRPr/>
          </a:p>
          <a:p>
            <a:pPr marL="1200150" marR="0" lvl="1" indent="-45720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2 CFR 200.75</a:t>
            </a:r>
            <a:endParaRPr/>
          </a:p>
          <a:p>
            <a:pPr marL="457200" marR="0" lvl="0" indent="-4572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National Science Foundation</a:t>
            </a:r>
            <a:endParaRPr/>
          </a:p>
          <a:p>
            <a:pPr marL="1200150" marR="0" lvl="1" indent="-45720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PAPPG - Chapter II, 2(a)(v)</a:t>
            </a:r>
            <a:endParaRPr/>
          </a:p>
          <a:p>
            <a:pPr marL="1200150" marR="0" lvl="1" indent="-45720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Research Terms &amp; Conditions</a:t>
            </a:r>
            <a:endParaRPr/>
          </a:p>
          <a:p>
            <a:pPr marL="1600200" marR="0" lvl="2" indent="-457200" algn="l" rtl="0">
              <a:spcBef>
                <a:spcPts val="444"/>
              </a:spcBef>
              <a:spcAft>
                <a:spcPts val="0"/>
              </a:spcAft>
              <a:buClr>
                <a:schemeClr val="dk1"/>
              </a:buClr>
              <a:buSzPts val="2220"/>
              <a:buFont typeface="Arial"/>
              <a:buChar char="•"/>
            </a:pPr>
            <a:r>
              <a:rPr lang="en-US" sz="2220" b="0" i="0" u="sng" strike="noStrike" cap="none">
                <a:solidFill>
                  <a:schemeClr val="hlink"/>
                </a:solidFill>
                <a:latin typeface="Calibri"/>
                <a:ea typeface="Calibri"/>
                <a:cs typeface="Calibri"/>
                <a:sym typeface="Calibri"/>
                <a:hlinkClick r:id="rId3"/>
              </a:rPr>
              <a:t>https://www.nsf.gov/awards/managing/rtc.jsp</a:t>
            </a:r>
            <a:endParaRPr sz="2220" b="0" i="0" u="none" strike="noStrike" cap="none">
              <a:solidFill>
                <a:schemeClr val="dk1"/>
              </a:solidFill>
              <a:latin typeface="Calibri"/>
              <a:ea typeface="Calibri"/>
              <a:cs typeface="Calibri"/>
              <a:sym typeface="Calibri"/>
            </a:endParaRPr>
          </a:p>
          <a:p>
            <a:pPr marL="457200" marR="0" lvl="0" indent="-4572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PAFC website</a:t>
            </a:r>
            <a:endParaRPr/>
          </a:p>
          <a:p>
            <a:pPr marL="1200150" marR="0" lvl="1" indent="-457200" algn="l" rtl="0">
              <a:spcBef>
                <a:spcPts val="518"/>
              </a:spcBef>
              <a:spcAft>
                <a:spcPts val="0"/>
              </a:spcAft>
              <a:buClr>
                <a:schemeClr val="dk1"/>
              </a:buClr>
              <a:buSzPts val="2590"/>
              <a:buFont typeface="Arial"/>
              <a:buChar char="•"/>
            </a:pPr>
            <a:r>
              <a:rPr lang="en-US" sz="2590" b="0" i="0" u="sng" strike="noStrike" cap="none">
                <a:solidFill>
                  <a:schemeClr val="hlink"/>
                </a:solidFill>
                <a:latin typeface="Calibri"/>
                <a:ea typeface="Calibri"/>
                <a:cs typeface="Calibri"/>
                <a:sym typeface="Calibri"/>
                <a:hlinkClick r:id="rId4"/>
              </a:rPr>
              <a:t>https://finance.uw.edu/pafc/participant-support</a:t>
            </a: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Participant Support - NSF</a:t>
            </a:r>
            <a:endParaRPr sz="4400" b="1" i="0" u="none" strike="noStrike" cap="none">
              <a:solidFill>
                <a:schemeClr val="dk1"/>
              </a:solidFill>
              <a:latin typeface="Calibri"/>
              <a:ea typeface="Calibri"/>
              <a:cs typeface="Calibri"/>
              <a:sym typeface="Calibri"/>
            </a:endParaRPr>
          </a:p>
        </p:txBody>
      </p:sp>
      <p:sp>
        <p:nvSpPr>
          <p:cNvPr id="225" name="Google Shape;225;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Questions on a specific NSF award?</a:t>
            </a:r>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Post Award Fiscal Compliance:</a:t>
            </a:r>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Email: </a:t>
            </a:r>
            <a:r>
              <a:rPr lang="en-US" sz="3200" b="0" i="0" u="sng" strike="noStrike" cap="none">
                <a:solidFill>
                  <a:schemeClr val="hlink"/>
                </a:solidFill>
                <a:latin typeface="Calibri"/>
                <a:ea typeface="Calibri"/>
                <a:cs typeface="Calibri"/>
                <a:sym typeface="Calibri"/>
                <a:hlinkClick r:id="rId3"/>
              </a:rPr>
              <a:t>gcafco@uw.edu</a:t>
            </a: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Matt: 543-2610; </a:t>
            </a:r>
            <a:r>
              <a:rPr lang="en-US" sz="3200" b="0" i="0" u="sng" strike="noStrike" cap="none">
                <a:solidFill>
                  <a:schemeClr val="hlink"/>
                </a:solidFill>
                <a:latin typeface="Calibri"/>
                <a:ea typeface="Calibri"/>
                <a:cs typeface="Calibri"/>
                <a:sym typeface="Calibri"/>
                <a:hlinkClick r:id="rId4"/>
              </a:rPr>
              <a:t>mgard4@uw.edu</a:t>
            </a: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Andra: 685-8902; </a:t>
            </a:r>
            <a:r>
              <a:rPr lang="en-US" sz="3200" b="0" i="0" u="sng" strike="noStrike" cap="none">
                <a:solidFill>
                  <a:schemeClr val="hlink"/>
                </a:solidFill>
                <a:latin typeface="Calibri"/>
                <a:ea typeface="Calibri"/>
                <a:cs typeface="Calibri"/>
                <a:sym typeface="Calibri"/>
                <a:hlinkClick r:id="rId5"/>
              </a:rPr>
              <a:t>andra2@uw.edu</a:t>
            </a: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3"/>
          <p:cNvSpPr txBox="1">
            <a:spLocks noGrp="1"/>
          </p:cNvSpPr>
          <p:nvPr>
            <p:ph type="title"/>
          </p:nvPr>
        </p:nvSpPr>
        <p:spPr>
          <a:xfrm>
            <a:off x="228600" y="2438400"/>
            <a:ext cx="7391400" cy="1524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5400"/>
              <a:buFont typeface="Arial Black"/>
              <a:buNone/>
            </a:pPr>
            <a:r>
              <a:rPr lang="en-US" sz="5400" b="1" i="0" u="none" strike="noStrike" cap="none">
                <a:solidFill>
                  <a:schemeClr val="lt2"/>
                </a:solidFill>
                <a:latin typeface="Arial Black"/>
                <a:ea typeface="Arial Black"/>
                <a:cs typeface="Arial Black"/>
                <a:sym typeface="Arial Black"/>
              </a:rPr>
              <a:t>COST SHARE!</a:t>
            </a:r>
            <a:endParaRPr sz="5400" b="1" i="0" u="none" strike="noStrike" cap="none">
              <a:solidFill>
                <a:schemeClr val="lt2"/>
              </a:solidFill>
              <a:latin typeface="Arial Black"/>
              <a:ea typeface="Arial Black"/>
              <a:cs typeface="Arial Black"/>
              <a:sym typeface="Arial Black"/>
            </a:endParaRPr>
          </a:p>
        </p:txBody>
      </p:sp>
    </p:spTree>
  </p:cSld>
  <p:clrMapOvr>
    <a:masterClrMapping/>
  </p:clrMapOvr>
</p:sld>
</file>

<file path=ppt/theme/theme1.xml><?xml version="1.0" encoding="utf-8"?>
<a:theme xmlns:a="http://schemas.openxmlformats.org/drawingml/2006/main" name="Office Theme">
  <a:themeElements>
    <a:clrScheme name="CORE">
      <a:dk1>
        <a:srgbClr val="151516"/>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643</Words>
  <Application>Microsoft Office PowerPoint</Application>
  <PresentationFormat>On-screen Show (4:3)</PresentationFormat>
  <Paragraphs>86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Arial Black</vt:lpstr>
      <vt:lpstr>Arial</vt:lpstr>
      <vt:lpstr>Office Theme</vt:lpstr>
      <vt:lpstr>COMPLIANCE CORNER</vt:lpstr>
      <vt:lpstr>Participant Support – NSF 2 CFR 200.75; PAPPG Chapter II. 2(a)(v)</vt:lpstr>
      <vt:lpstr>Participant Support - NSF</vt:lpstr>
      <vt:lpstr>Participant Support –  Recent Audit Findings (NSF)</vt:lpstr>
      <vt:lpstr>Participant Support –  Recent Audit Findings (NSF)</vt:lpstr>
      <vt:lpstr>Participant Support –  Recent Audit Findings (NSF)</vt:lpstr>
      <vt:lpstr>Participant Support – NSF </vt:lpstr>
      <vt:lpstr>Participant Support - NSF</vt:lpstr>
      <vt:lpstr>COST SHARE!</vt:lpstr>
      <vt:lpstr>Cost Share by the Numbers</vt:lpstr>
      <vt:lpstr>Cost Share Anecdotally</vt:lpstr>
      <vt:lpstr>Cost Share Myth</vt:lpstr>
      <vt:lpstr>Office of Controller   Cost Share Goals </vt:lpstr>
      <vt:lpstr>Office of Controller Current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CORNER</dc:title>
  <dc:creator>Susan S. Wilbanks</dc:creator>
  <cp:lastModifiedBy>Susan S. Wilbanks</cp:lastModifiedBy>
  <cp:revision>1</cp:revision>
  <dcterms:modified xsi:type="dcterms:W3CDTF">2018-09-18T23:18:38Z</dcterms:modified>
</cp:coreProperties>
</file>