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Encode Sans Black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0c107c10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40c107c10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3992b4a0a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43992b4a0a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3992b4a0a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43992b4a0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3992b4a0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43992b4a0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3992b4a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43992b4a0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3992b4a0a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43992b4a0a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3992b4a0a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43992b4a0a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992b4a0a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43992b4a0a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3992b4a0a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43992b4a0a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3992b4a0a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43992b4a0a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NIH: SNAP Eligible 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RPPR Delegation Pilot -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Report Out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Research Advisory Board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October 2018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Next </a:t>
            </a:r>
            <a:r>
              <a:rPr lang="en-US"/>
              <a:t>S</a:t>
            </a: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teps: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Delegation &amp; eGC1 Requirements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659300" y="1402075"/>
            <a:ext cx="8196300" cy="4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OSP will delegate submission authority to PIs for SNAP eligible awards.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eGC1s will NO Longer be required for SNAP eligible RPPR Submission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Implementation: November 1st, 2018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50050" y="1627675"/>
            <a:ext cx="8172900" cy="4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800" b="1" i="0" u="none" strike="noStrike" cap="none">
                <a:solidFill>
                  <a:srgbClr val="33006F"/>
                </a:solidFill>
              </a:rPr>
              <a:t>Scope</a:t>
            </a:r>
            <a:r>
              <a:rPr lang="en-US" sz="28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2800">
                <a:solidFill>
                  <a:srgbClr val="33006F"/>
                </a:solidFill>
              </a:rPr>
              <a:t> </a:t>
            </a:r>
            <a:endParaRPr sz="2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Delegated direct submission of NIH SNAP eligible RPPRs to PIs across </a:t>
            </a:r>
            <a:r>
              <a:rPr lang="en-US" sz="2800">
                <a:solidFill>
                  <a:srgbClr val="33006F"/>
                </a:solidFill>
              </a:rPr>
              <a:t>campus</a:t>
            </a:r>
            <a:r>
              <a:rPr lang="en-US" sz="28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8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 - July 2018</a:t>
            </a:r>
            <a:endParaRPr sz="2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2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800" b="1">
                <a:solidFill>
                  <a:srgbClr val="33006F"/>
                </a:solidFill>
              </a:rPr>
              <a:t>Goal</a:t>
            </a:r>
            <a:r>
              <a:rPr lang="en-US" sz="2800">
                <a:solidFill>
                  <a:srgbClr val="33006F"/>
                </a:solidFill>
              </a:rPr>
              <a:t>: </a:t>
            </a:r>
            <a:endParaRPr sz="28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800">
                <a:solidFill>
                  <a:srgbClr val="33006F"/>
                </a:solidFill>
              </a:rPr>
              <a:t>To a</a:t>
            </a:r>
            <a:r>
              <a:rPr lang="en-US" sz="28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ssess </a:t>
            </a:r>
            <a:r>
              <a:rPr lang="en-US" sz="2800">
                <a:solidFill>
                  <a:srgbClr val="33006F"/>
                </a:solidFill>
              </a:rPr>
              <a:t>if </a:t>
            </a:r>
            <a:r>
              <a:rPr lang="en-US" sz="28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delegation</a:t>
            </a:r>
            <a:r>
              <a:rPr lang="en-US" sz="2800">
                <a:solidFill>
                  <a:srgbClr val="33006F"/>
                </a:solidFill>
              </a:rPr>
              <a:t> would reduce administrative burden. </a:t>
            </a:r>
            <a:endParaRPr sz="2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22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550050" y="199350"/>
            <a:ext cx="72744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NIH RPPR Direct submission Pilot:</a:t>
            </a:r>
            <a:r>
              <a:rPr lang="en-US" sz="3000">
                <a:solidFill>
                  <a:srgbClr val="33006F"/>
                </a:solidFill>
              </a:rPr>
              <a:t> </a:t>
            </a:r>
            <a:r>
              <a:rPr lang="en-US" sz="30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Scope and </a:t>
            </a:r>
            <a:r>
              <a:rPr lang="en-US" sz="3000">
                <a:solidFill>
                  <a:srgbClr val="33006F"/>
                </a:solidFill>
              </a:rPr>
              <a:t>Goal</a:t>
            </a:r>
            <a:endParaRPr sz="30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Pilot Facts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49 PIs participated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Schools:</a:t>
            </a:r>
            <a:r>
              <a:rPr lang="en-US"/>
              <a:t> 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SOM, SPH, A&amp;S, COE, SON, SSW, (and APL)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Feedback</a:t>
            </a:r>
            <a:r>
              <a:rPr lang="en-US"/>
              <a:t>/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 during Pilot, catalogued</a:t>
            </a:r>
            <a:r>
              <a:rPr lang="en-US"/>
              <a:t> &amp; 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saved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Post Pilot 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Survey sent to </a:t>
            </a:r>
            <a:r>
              <a:rPr lang="en-US"/>
              <a:t>participating 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 and their department administrator: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⁻"/>
            </a:pP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 response rate:</a:t>
            </a:r>
            <a:r>
              <a:rPr lang="en-US" sz="2200"/>
              <a:t> </a:t>
            </a: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42%</a:t>
            </a: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⁻"/>
            </a:pP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Administrator response rate:</a:t>
            </a:r>
            <a:r>
              <a:rPr lang="en-US" sz="2200"/>
              <a:t> </a:t>
            </a: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 Survey Response: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Did submitting report directly save you time?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Saved Time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6" descr="Forms response chart. Question title: Select the best option. Number of responses: ."/>
          <p:cNvPicPr preferRelativeResize="0"/>
          <p:nvPr/>
        </p:nvPicPr>
        <p:blipFill rotWithShape="1">
          <a:blip r:embed="rId3">
            <a:alphaModFix/>
          </a:blip>
          <a:srcRect t="21768" b="18884"/>
          <a:stretch/>
        </p:blipFill>
        <p:spPr>
          <a:xfrm>
            <a:off x="228125" y="2416850"/>
            <a:ext cx="8808075" cy="27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71400" y="732750"/>
            <a:ext cx="8401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 Survey Response: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/>
              <a:t>Did you get follow up questions from NIH about your submission? </a:t>
            </a:r>
            <a:endParaRPr sz="2400"/>
          </a:p>
        </p:txBody>
      </p:sp>
      <p:pic>
        <p:nvPicPr>
          <p:cNvPr id="89" name="Google Shape;89;p17" descr="Forms response chart. Question title: Did you get follow up questions from NIH about your submission?. Number of responses: 22 responses."/>
          <p:cNvPicPr preferRelativeResize="0"/>
          <p:nvPr/>
        </p:nvPicPr>
        <p:blipFill rotWithShape="1">
          <a:blip r:embed="rId3">
            <a:alphaModFix/>
          </a:blip>
          <a:srcRect l="2357" t="15290" r="29121" b="5526"/>
          <a:stretch/>
        </p:blipFill>
        <p:spPr>
          <a:xfrm>
            <a:off x="659300" y="1498377"/>
            <a:ext cx="7421900" cy="42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 descr="Forms response chart. Question title: Overall, how would you rate your experience submitting your progress report directly to NIH via eRA Commons?. Number of responses: ."/>
          <p:cNvPicPr preferRelativeResize="0"/>
          <p:nvPr/>
        </p:nvPicPr>
        <p:blipFill rotWithShape="1">
          <a:blip r:embed="rId3">
            <a:alphaModFix/>
          </a:blip>
          <a:srcRect t="31309"/>
          <a:stretch/>
        </p:blipFill>
        <p:spPr>
          <a:xfrm>
            <a:off x="115875" y="1897775"/>
            <a:ext cx="8912250" cy="38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 Survey Response: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/>
              <a:t>Overall, how would you rate your experience submitting your progress report directly to NIH via eRA Commons? 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Admins Survey Response:</a:t>
            </a:r>
            <a:r>
              <a:rPr lang="en-US"/>
              <a:t>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Did you help your PI with direct submission?</a:t>
            </a:r>
            <a:endParaRPr sz="26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19" descr="Forms response chart. Question title: Select best option. . Number of responses: ."/>
          <p:cNvPicPr preferRelativeResize="0"/>
          <p:nvPr/>
        </p:nvPicPr>
        <p:blipFill rotWithShape="1">
          <a:blip r:embed="rId3">
            <a:alphaModFix/>
          </a:blip>
          <a:srcRect t="24848" r="9869" b="8356"/>
          <a:stretch/>
        </p:blipFill>
        <p:spPr>
          <a:xfrm>
            <a:off x="237663" y="1839263"/>
            <a:ext cx="8668675" cy="31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Admins Survey Response: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600"/>
              <a:t>Did your PI reach out to you with questions about this process? </a:t>
            </a:r>
            <a:endParaRPr sz="2600"/>
          </a:p>
        </p:txBody>
      </p:sp>
      <p:pic>
        <p:nvPicPr>
          <p:cNvPr id="107" name="Google Shape;107;p20" descr="Forms response chart. Question title: Did your PI reach out to you with questions about this process?. Number of responses: 25 responses."/>
          <p:cNvPicPr preferRelativeResize="0"/>
          <p:nvPr/>
        </p:nvPicPr>
        <p:blipFill rotWithShape="1">
          <a:blip r:embed="rId3">
            <a:alphaModFix/>
          </a:blip>
          <a:srcRect l="1813" t="15706" r="27614" b="-7290"/>
          <a:stretch/>
        </p:blipFill>
        <p:spPr>
          <a:xfrm>
            <a:off x="598075" y="1629125"/>
            <a:ext cx="6748726" cy="42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Admins Survey Resp</a:t>
            </a:r>
            <a:r>
              <a:rPr lang="en-US"/>
              <a:t>onse</a:t>
            </a: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Did submitting the report directly save you time?</a:t>
            </a:r>
            <a:endParaRPr sz="26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p21" descr="Forms response chart. Question title: Select the best option.. Number of responses: ."/>
          <p:cNvPicPr preferRelativeResize="0"/>
          <p:nvPr/>
        </p:nvPicPr>
        <p:blipFill rotWithShape="1">
          <a:blip r:embed="rId3">
            <a:alphaModFix/>
          </a:blip>
          <a:srcRect t="28568" r="2219" b="12552"/>
          <a:stretch/>
        </p:blipFill>
        <p:spPr>
          <a:xfrm>
            <a:off x="339575" y="1736725"/>
            <a:ext cx="8730975" cy="28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Century Gothic</vt:lpstr>
      <vt:lpstr>Open Sans Light</vt:lpstr>
      <vt:lpstr>Open Sans</vt:lpstr>
      <vt:lpstr>Encode Sans Black</vt:lpstr>
      <vt:lpstr>Arial</vt:lpstr>
      <vt:lpstr>Merriweather Sans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2018-10-15T15:04:33Z</dcterms:modified>
</cp:coreProperties>
</file>