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7010400" cy="9296400"/>
  <p:embeddedFontLst>
    <p:embeddedFont>
      <p:font typeface="Corbel" panose="020B0503020204020204" pitchFamily="34" charset="0"/>
      <p:regular r:id="rId12"/>
      <p:bold r:id="rId13"/>
      <p:italic r:id="rId14"/>
      <p:boldItalic r:id="rId15"/>
    </p:embeddedFont>
    <p:embeddedFont>
      <p:font typeface="Candara" panose="020E0502030303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Good morning, I am Melissa Petersen from the Office of Research and am here today to talk to you about Financial Interest Reporting.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And with that in mind, let me start with a disclosure of my own: I have a Significant Financial Interest in GIM 10 and Executive Order No 57 in that more compliance with these policies means more work for me, and thus (hopefully) greater job security. </a:t>
            </a:r>
            <a:endParaRPr sz="1200" b="0" i="0" u="none" strike="noStrike" cap="none">
              <a:solidFill>
                <a:schemeClr val="dk1"/>
              </a:solidFill>
              <a:latin typeface="Calibri"/>
              <a:ea typeface="Calibri"/>
              <a:cs typeface="Calibri"/>
              <a:sym typeface="Calibri"/>
            </a:endParaRPr>
          </a:p>
        </p:txBody>
      </p:sp>
      <p:sp>
        <p:nvSpPr>
          <p:cNvPr id="147" name="Google Shape;147;p1: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 policies and information – the two I mentioned GIM 10, the Financial Conflict of Interest policy, and Executive Order No. 57, the Outside Professional Work policy for Faculty, Librarians, and Other Academic Personnel are listed here as well as other related policies such as the Outside Work policy for Staff and the School of Medicine’s policy on Financial Conflicts of Interest.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Also linked here are informational pages provided by the Office of Research covering process and frequently asked questions.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4" name="Google Shape;154;p2: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presentation is more than just UW policy, though that is where I’ll start.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Any Investigators on research at the UW who have received a Conflict Management Plan from the Office of Research will be required (it’s the very first condition) to disclose their financial interests in connection with any publications, results, presentations, or collaborators.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Without a conflict management including this condition, we would continue to recommend such disclosure, consistent with the guidance of Triple-A-S, the American Association for the Advancement of Science who says that they are committed to robust, independent peer review as well as the sharing of research results through publications and public disclosure.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 what happens when researchers do not disclose? This could range from further restrictions or conditions on their UW research activities or external consulting approvals, to, public commenting via media and reporting… such as was the case with…</a:t>
            </a:r>
            <a:endParaRPr sz="1200" b="0" i="0" u="none" strike="noStrike" cap="none">
              <a:solidFill>
                <a:schemeClr val="dk1"/>
              </a:solidFill>
              <a:latin typeface="Calibri"/>
              <a:ea typeface="Calibri"/>
              <a:cs typeface="Calibri"/>
              <a:sym typeface="Calibri"/>
            </a:endParaRPr>
          </a:p>
        </p:txBody>
      </p:sp>
      <p:sp>
        <p:nvSpPr>
          <p:cNvPr id="161" name="Google Shape;161;p3: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Dr. Jose Baselga – some of you </a:t>
            </a:r>
            <a:r>
              <a:rPr lang="en-US"/>
              <a:t>may have</a:t>
            </a:r>
            <a:r>
              <a:rPr lang="en-US" sz="1200" b="0" i="0" u="none" strike="noStrike" cap="none">
                <a:solidFill>
                  <a:schemeClr val="dk1"/>
                </a:solidFill>
                <a:latin typeface="Calibri"/>
                <a:ea typeface="Calibri"/>
                <a:cs typeface="Calibri"/>
                <a:sym typeface="Calibri"/>
              </a:rPr>
              <a:t> seen this article already.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This article only speaks briefly about his institutional compliance where it says Memorial Sloan Kettering was aware of the relationships. This doesn’t necessarily mean he was compliant, however, reporting of financial interests at the UW, for example, doesn’t end with FIDS – especially if there is a conflict management plan, or other conditions, in place for research or outside work.</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continue my shock and awe presentation…</a:t>
            </a:r>
            <a:endParaRPr sz="1200" b="0" i="0" u="none" strike="noStrike" cap="none">
              <a:solidFill>
                <a:schemeClr val="dk1"/>
              </a:solidFill>
              <a:latin typeface="Calibri"/>
              <a:ea typeface="Calibri"/>
              <a:cs typeface="Calibri"/>
              <a:sym typeface="Calibri"/>
            </a:endParaRPr>
          </a:p>
        </p:txBody>
      </p:sp>
      <p:sp>
        <p:nvSpPr>
          <p:cNvPr id="168" name="Google Shape;168;p4: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Shortly after the previous story, ProPublica and the New York Times worked together to reveal questionable relationships between Sloan Kettering and a Start-Up. At the UW we put restrictions on sharing of intuitional resources (including researchers) in technology transfer management plans that are issued around the time of license execution performed by CoMotion.</a:t>
            </a:r>
            <a:endParaRPr sz="1200" b="0" i="0" u="none" strike="noStrike" cap="none">
              <a:solidFill>
                <a:schemeClr val="dk1"/>
              </a:solidFill>
              <a:latin typeface="Calibri"/>
              <a:ea typeface="Calibri"/>
              <a:cs typeface="Calibri"/>
              <a:sym typeface="Calibri"/>
            </a:endParaRPr>
          </a:p>
        </p:txBody>
      </p:sp>
      <p:sp>
        <p:nvSpPr>
          <p:cNvPr id="177" name="Google Shape;177;p5: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Just one of two more headlines I pulled from recent activity to convey the current level of interest in financial relationships between researchers and industry – these exist by way of consulting and collaboration activities. </a:t>
            </a:r>
            <a:endParaRPr sz="1200" b="0" i="0" u="none" strike="noStrike" cap="none">
              <a:solidFill>
                <a:schemeClr val="dk1"/>
              </a:solidFill>
              <a:latin typeface="Calibri"/>
              <a:ea typeface="Calibri"/>
              <a:cs typeface="Calibri"/>
              <a:sym typeface="Calibri"/>
            </a:endParaRPr>
          </a:p>
        </p:txBody>
      </p:sp>
      <p:sp>
        <p:nvSpPr>
          <p:cNvPr id="185" name="Google Shape;185;p6: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And the last of my shock and awe headlines, this one was from September 14, 2018. So the theme is: disclose, disclose, disclose – and I don’t intend just to be repetitive – researchers should disclose to their institution, to their study teams, and to their audience.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And “how do I disclose” is not an uncommon question, so we have some sample disclosures available </a:t>
            </a:r>
            <a:endParaRPr sz="1200" b="0" i="0" u="none" strike="noStrike" cap="none">
              <a:solidFill>
                <a:schemeClr val="dk1"/>
              </a:solidFill>
              <a:latin typeface="Calibri"/>
              <a:ea typeface="Calibri"/>
              <a:cs typeface="Calibri"/>
              <a:sym typeface="Calibri"/>
            </a:endParaRPr>
          </a:p>
        </p:txBody>
      </p:sp>
      <p:sp>
        <p:nvSpPr>
          <p:cNvPr id="194" name="Google Shape;194;p7: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First, some simple disclosures that should help get any Investigator started, with a link to these and more comprehensive templates.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And if you can't wait until this presentation is posted, don’t hesitate to contact me!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2" name="Google Shape;202;p8: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My contact information, here.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Questions? Thank you!</a:t>
            </a:r>
            <a:endParaRPr sz="1200" b="0" i="0" u="none" strike="noStrike" cap="none">
              <a:solidFill>
                <a:schemeClr val="dk1"/>
              </a:solidFill>
              <a:latin typeface="Calibri"/>
              <a:ea typeface="Calibri"/>
              <a:cs typeface="Calibri"/>
              <a:sym typeface="Calibri"/>
            </a:endParaRPr>
          </a:p>
        </p:txBody>
      </p:sp>
      <p:sp>
        <p:nvSpPr>
          <p:cNvPr id="209" name="Google Shape;209;p9: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203200" y="0"/>
            <a:ext cx="3778250" cy="6858001"/>
            <a:chOff x="203200" y="0"/>
            <a:chExt cx="3778250" cy="6858001"/>
          </a:xfrm>
        </p:grpSpPr>
        <p:sp>
          <p:nvSpPr>
            <p:cNvPr id="24" name="Google Shape;24;p2"/>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sp>
        <p:sp>
          <p:nvSpPr>
            <p:cNvPr id="25" name="Google Shape;25;p2"/>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26" name="Google Shape;26;p2"/>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27" name="Google Shape;27;p2"/>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491347"/>
            </a:solidFill>
            <a:ln>
              <a:noFill/>
            </a:ln>
          </p:spPr>
        </p:sp>
        <p:sp>
          <p:nvSpPr>
            <p:cNvPr id="28" name="Google Shape;28;p2"/>
            <p:cNvSpPr/>
            <p:nvPr/>
          </p:nvSpPr>
          <p:spPr>
            <a:xfrm>
              <a:off x="641350" y="3881438"/>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6D1D6B"/>
            </a:solidFill>
            <a:ln>
              <a:noFill/>
            </a:ln>
          </p:spPr>
        </p:sp>
        <p:sp>
          <p:nvSpPr>
            <p:cNvPr id="29" name="Google Shape;29;p2"/>
            <p:cNvSpPr/>
            <p:nvPr/>
          </p:nvSpPr>
          <p:spPr>
            <a:xfrm>
              <a:off x="203200" y="3771900"/>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30" name="Google Shape;30;p2"/>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5400"/>
              <a:buFont typeface="Corbel"/>
              <a:buNone/>
              <a:defRPr sz="5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 name="Google Shape;31;p2"/>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lstStyle>
            <a:lvl1pPr marR="0" lvl="0" algn="r" rtl="0">
              <a:spcBef>
                <a:spcPts val="360"/>
              </a:spcBef>
              <a:spcAft>
                <a:spcPts val="0"/>
              </a:spcAft>
              <a:buClr>
                <a:srgbClr val="6D1D6B"/>
              </a:buClr>
              <a:buSzPts val="2610"/>
              <a:buFont typeface="Arial"/>
              <a:buNone/>
              <a:defRPr sz="1800" b="0" i="0" u="none" strike="noStrike" cap="none">
                <a:solidFill>
                  <a:schemeClr val="dk1"/>
                </a:solidFill>
                <a:latin typeface="Corbel"/>
                <a:ea typeface="Corbel"/>
                <a:cs typeface="Corbel"/>
                <a:sym typeface="Corbel"/>
              </a:defRPr>
            </a:lvl1pPr>
            <a:lvl2pPr marR="0" lvl="1" algn="ctr" rtl="0">
              <a:spcBef>
                <a:spcPts val="600"/>
              </a:spcBef>
              <a:spcAft>
                <a:spcPts val="0"/>
              </a:spcAft>
              <a:buClr>
                <a:srgbClr val="6D1D6B"/>
              </a:buClr>
              <a:buSzPts val="2900"/>
              <a:buFont typeface="Arial"/>
              <a:buNone/>
              <a:defRPr sz="2000" b="0" i="0" u="none" strike="noStrike" cap="none">
                <a:solidFill>
                  <a:srgbClr val="888888"/>
                </a:solidFill>
                <a:latin typeface="Corbel"/>
                <a:ea typeface="Corbel"/>
                <a:cs typeface="Corbel"/>
                <a:sym typeface="Corbel"/>
              </a:defRPr>
            </a:lvl2pPr>
            <a:lvl3pPr marR="0" lvl="2" algn="ctr"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3pPr>
            <a:lvl4pPr marR="0" lvl="3" algn="ctr"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4pPr>
            <a:lvl5pPr marR="0" lvl="4" algn="ctr"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R="0" lvl="5" algn="ctr"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R="0" lvl="6" algn="ctr"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R="0" lvl="7" algn="ctr"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R="0" lvl="8" algn="ctr"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32" name="Google Shape;32;p2"/>
          <p:cNvSpPr txBox="1">
            <a:spLocks noGrp="1"/>
          </p:cNvSpPr>
          <p:nvPr>
            <p:ph type="dt" idx="10"/>
          </p:nvPr>
        </p:nvSpPr>
        <p:spPr>
          <a:xfrm>
            <a:off x="7325773" y="6117336"/>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3" name="Google Shape;33;p2"/>
          <p:cNvSpPr txBox="1">
            <a:spLocks noGrp="1"/>
          </p:cNvSpPr>
          <p:nvPr>
            <p:ph type="ftr" idx="11"/>
          </p:nvPr>
        </p:nvSpPr>
        <p:spPr>
          <a:xfrm>
            <a:off x="3623733" y="6117336"/>
            <a:ext cx="3609438"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34" name="Google Shape;34;p2"/>
          <p:cNvSpPr txBox="1">
            <a:spLocks noGrp="1"/>
          </p:cNvSpPr>
          <p:nvPr>
            <p:ph type="sldNum" idx="12"/>
          </p:nvPr>
        </p:nvSpPr>
        <p:spPr>
          <a:xfrm>
            <a:off x="8275320" y="6117336"/>
            <a:ext cx="41148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36" name="Google Shape;36;p2"/>
          <p:cNvSpPr/>
          <p:nvPr/>
        </p:nvSpPr>
        <p:spPr>
          <a:xfrm>
            <a:off x="560388" y="3867150"/>
            <a:ext cx="61913"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0" name="Google Shape;90;p11"/>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6D1D6B"/>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91" name="Google Shape;91;p11"/>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lstStyle>
            <a:lvl1pPr marL="457200" marR="0" lvl="0" indent="-228600" algn="ctr" rtl="0">
              <a:spcBef>
                <a:spcPts val="280"/>
              </a:spcBef>
              <a:spcAft>
                <a:spcPts val="0"/>
              </a:spcAft>
              <a:buClr>
                <a:srgbClr val="6D1D6B"/>
              </a:buClr>
              <a:buSzPts val="2030"/>
              <a:buFont typeface="Arial"/>
              <a:buNone/>
              <a:defRPr sz="14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174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6D1D6B"/>
              </a:buClr>
              <a:buSzPts val="145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6D1D6B"/>
              </a:buClr>
              <a:buSzPts val="1305"/>
              <a:buFont typeface="Arial"/>
              <a:buNone/>
              <a:defRPr sz="900" b="0" i="0" u="none" strike="noStrike" cap="none">
                <a:solidFill>
                  <a:schemeClr val="dk1"/>
                </a:solidFill>
                <a:latin typeface="Corbel"/>
                <a:ea typeface="Corbel"/>
                <a:cs typeface="Corbel"/>
                <a:sym typeface="Corbel"/>
              </a:defRPr>
            </a:lvl9pPr>
          </a:lstStyle>
          <a:p>
            <a:endParaRPr/>
          </a:p>
        </p:txBody>
      </p:sp>
      <p:sp>
        <p:nvSpPr>
          <p:cNvPr id="92" name="Google Shape;92;p11"/>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3" name="Google Shape;93;p11"/>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4" name="Google Shape;94;p11"/>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2"/>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rgbClr val="6D1D6B"/>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98" name="Google Shape;98;p1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99" name="Google Shape;99;p1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0" name="Google Shape;100;p1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13"/>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3" name="Google Shape;103;p13"/>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04" name="Google Shape;104;p13"/>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5" name="Google Shape;105;p13"/>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lstStyle>
            <a:lvl1pPr marL="457200" marR="0" lvl="0" indent="-228600" algn="l" rtl="0">
              <a:spcBef>
                <a:spcPts val="360"/>
              </a:spcBef>
              <a:spcAft>
                <a:spcPts val="0"/>
              </a:spcAft>
              <a:buClr>
                <a:srgbClr val="6D1D6B"/>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900"/>
              <a:buFont typeface="Arial"/>
              <a:buNone/>
              <a:defRPr sz="20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6D1D6B"/>
              </a:buClr>
              <a:buSzPts val="2610"/>
              <a:buFont typeface="Arial"/>
              <a:buNone/>
              <a:defRPr sz="18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06" name="Google Shape;106;p13"/>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rgbClr val="6D1D6B"/>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07" name="Google Shape;107;p13"/>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8" name="Google Shape;108;p13"/>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9" name="Google Shape;109;p13"/>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2" name="Google Shape;112;p14"/>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rgbClr val="6D1D6B"/>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13" name="Google Shape;113;p14"/>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4" name="Google Shape;114;p14"/>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5" name="Google Shape;115;p14"/>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15"/>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8" name="Google Shape;118;p15"/>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cap="none">
                <a:solidFill>
                  <a:schemeClr val="dk1"/>
                </a:solidFill>
                <a:latin typeface="Corbel"/>
                <a:ea typeface="Corbel"/>
                <a:cs typeface="Corbel"/>
                <a:sym typeface="Corbel"/>
              </a:rPr>
              <a:t>”</a:t>
            </a:r>
            <a:endParaRPr/>
          </a:p>
        </p:txBody>
      </p:sp>
      <p:sp>
        <p:nvSpPr>
          <p:cNvPr id="119" name="Google Shape;119;p15"/>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200"/>
              <a:buFont typeface="Corbel"/>
              <a:buNone/>
              <a:defRPr sz="3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0" name="Google Shape;120;p15"/>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lstStyle>
            <a:lvl1pPr marL="457200" marR="0" lvl="0" indent="-228600" algn="r" rtl="0">
              <a:spcBef>
                <a:spcPts val="480"/>
              </a:spcBef>
              <a:spcAft>
                <a:spcPts val="0"/>
              </a:spcAft>
              <a:buClr>
                <a:srgbClr val="6D1D6B"/>
              </a:buClr>
              <a:buSzPts val="3480"/>
              <a:buFont typeface="Arial"/>
              <a:buNone/>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21" name="Google Shape;121;p15"/>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lstStyle>
            <a:lvl1pPr marL="457200" marR="0" lvl="0" indent="-228600" algn="r" rtl="0">
              <a:spcBef>
                <a:spcPts val="360"/>
              </a:spcBef>
              <a:spcAft>
                <a:spcPts val="0"/>
              </a:spcAft>
              <a:buClr>
                <a:srgbClr val="6D1D6B"/>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22" name="Google Shape;122;p15"/>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3" name="Google Shape;123;p15"/>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24" name="Google Shape;124;p15"/>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Google Shape;127;p16"/>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lstStyle>
            <a:lvl1pPr marL="457200" marR="0" lvl="0" indent="-228600" algn="l" rtl="0">
              <a:spcBef>
                <a:spcPts val="560"/>
              </a:spcBef>
              <a:spcAft>
                <a:spcPts val="0"/>
              </a:spcAft>
              <a:buClr>
                <a:srgbClr val="6D1D6B"/>
              </a:buClr>
              <a:buSzPts val="4060"/>
              <a:buFont typeface="Arial"/>
              <a:buNone/>
              <a:defRPr sz="28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28" name="Google Shape;128;p16"/>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rgbClr val="6D1D6B"/>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129" name="Google Shape;129;p1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0" name="Google Shape;130;p1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1" name="Google Shape;131;p1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Google Shape;134;p17"/>
          <p:cNvSpPr txBox="1">
            <a:spLocks noGrp="1"/>
          </p:cNvSpPr>
          <p:nvPr>
            <p:ph type="body" idx="1"/>
          </p:nvPr>
        </p:nvSpPr>
        <p:spPr>
          <a:xfrm rot="5400000">
            <a:off x="3155969" y="493164"/>
            <a:ext cx="3356995" cy="7704666"/>
          </a:xfrm>
          <a:prstGeom prst="rect">
            <a:avLst/>
          </a:prstGeom>
          <a:noFill/>
          <a:ln>
            <a:noFill/>
          </a:ln>
        </p:spPr>
        <p:txBody>
          <a:bodyPr spcFirstLastPara="1" wrap="square" lIns="91425" tIns="45700" rIns="91425" bIns="45700" anchor="t" anchorCtr="0"/>
          <a:lstStyle>
            <a:lvl1pPr marL="457200" marR="0" lvl="0" indent="-449580" algn="l" rtl="0">
              <a:spcBef>
                <a:spcPts val="480"/>
              </a:spcBef>
              <a:spcAft>
                <a:spcPts val="0"/>
              </a:spcAft>
              <a:buClr>
                <a:srgbClr val="6D1D6B"/>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35" name="Google Shape;135;p1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6" name="Google Shape;136;p1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7" name="Google Shape;137;p1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rot="5400000">
            <a:off x="5412754" y="2574438"/>
            <a:ext cx="5105400" cy="132812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0" name="Google Shape;140;p18"/>
          <p:cNvSpPr txBox="1">
            <a:spLocks noGrp="1"/>
          </p:cNvSpPr>
          <p:nvPr>
            <p:ph type="body" idx="1"/>
          </p:nvPr>
        </p:nvSpPr>
        <p:spPr>
          <a:xfrm rot="5400000">
            <a:off x="1569010" y="230314"/>
            <a:ext cx="5105400" cy="6016373"/>
          </a:xfrm>
          <a:prstGeom prst="rect">
            <a:avLst/>
          </a:prstGeom>
          <a:noFill/>
          <a:ln>
            <a:noFill/>
          </a:ln>
        </p:spPr>
        <p:txBody>
          <a:bodyPr spcFirstLastPara="1" wrap="square" lIns="91425" tIns="45700" rIns="91425" bIns="45700" anchor="t" anchorCtr="0"/>
          <a:lstStyle>
            <a:lvl1pPr marL="457200" marR="0" lvl="0" indent="-449580" algn="l" rtl="0">
              <a:spcBef>
                <a:spcPts val="480"/>
              </a:spcBef>
              <a:spcAft>
                <a:spcPts val="0"/>
              </a:spcAft>
              <a:buClr>
                <a:srgbClr val="6D1D6B"/>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41" name="Google Shape;141;p1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2" name="Google Shape;142;p1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3" name="Google Shape;143;p1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Google Shape;39;p3"/>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lstStyle>
            <a:lvl1pPr marL="457200" marR="0" lvl="0" indent="-449580" algn="l" rtl="0">
              <a:spcBef>
                <a:spcPts val="480"/>
              </a:spcBef>
              <a:spcAft>
                <a:spcPts val="0"/>
              </a:spcAft>
              <a:buClr>
                <a:srgbClr val="6D1D6B"/>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40" name="Google Shape;40;p3"/>
          <p:cNvSpPr txBox="1">
            <a:spLocks noGrp="1"/>
          </p:cNvSpPr>
          <p:nvPr>
            <p:ph type="dt" idx="10"/>
          </p:nvPr>
        </p:nvSpPr>
        <p:spPr>
          <a:xfrm>
            <a:off x="7344329" y="6108173"/>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1" name="Google Shape;41;p3"/>
          <p:cNvSpPr txBox="1">
            <a:spLocks noGrp="1"/>
          </p:cNvSpPr>
          <p:nvPr>
            <p:ph type="ftr" idx="11"/>
          </p:nvPr>
        </p:nvSpPr>
        <p:spPr>
          <a:xfrm>
            <a:off x="1972647" y="6108173"/>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2" name="Google Shape;42;p3"/>
          <p:cNvSpPr txBox="1">
            <a:spLocks noGrp="1"/>
          </p:cNvSpPr>
          <p:nvPr>
            <p:ph type="sldNum" idx="12"/>
          </p:nvPr>
        </p:nvSpPr>
        <p:spPr>
          <a:xfrm>
            <a:off x="8258967" y="6108173"/>
            <a:ext cx="42783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4"/>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lstStyle>
            <a:lvl1pPr marL="457200" marR="0" lvl="0" indent="-228600" algn="r" rtl="0">
              <a:spcBef>
                <a:spcPts val="400"/>
              </a:spcBef>
              <a:spcAft>
                <a:spcPts val="0"/>
              </a:spcAft>
              <a:buClr>
                <a:srgbClr val="6D1D6B"/>
              </a:buClr>
              <a:buSzPts val="2900"/>
              <a:buFont typeface="Arial"/>
              <a:buNone/>
              <a:defRPr sz="20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2610"/>
              <a:buFont typeface="Arial"/>
              <a:buNone/>
              <a:defRPr sz="1800" b="0" i="0" u="none" strike="noStrike" cap="none">
                <a:solidFill>
                  <a:srgbClr val="888888"/>
                </a:solidFill>
                <a:latin typeface="Corbel"/>
                <a:ea typeface="Corbel"/>
                <a:cs typeface="Corbel"/>
                <a:sym typeface="Corbel"/>
              </a:defRPr>
            </a:lvl2pPr>
            <a:lvl3pPr marL="1371600" marR="0" lvl="2" indent="-228600" algn="l" rtl="0">
              <a:spcBef>
                <a:spcPts val="600"/>
              </a:spcBef>
              <a:spcAft>
                <a:spcPts val="0"/>
              </a:spcAft>
              <a:buClr>
                <a:srgbClr val="6D1D6B"/>
              </a:buClr>
              <a:buSzPts val="2320"/>
              <a:buFont typeface="Arial"/>
              <a:buNone/>
              <a:defRPr sz="1600" b="0" i="0" u="none" strike="noStrike" cap="none">
                <a:solidFill>
                  <a:srgbClr val="888888"/>
                </a:solidFill>
                <a:latin typeface="Corbel"/>
                <a:ea typeface="Corbel"/>
                <a:cs typeface="Corbel"/>
                <a:sym typeface="Corbel"/>
              </a:defRPr>
            </a:lvl3pPr>
            <a:lvl4pPr marL="1828800" marR="0" lvl="3"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4pPr>
            <a:lvl5pPr marL="2286000" marR="0" lvl="4"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5pPr>
            <a:lvl6pPr marL="2743200" marR="0" lvl="5"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6pPr>
            <a:lvl7pPr marL="3200400" marR="0" lvl="6"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7pPr>
            <a:lvl8pPr marL="3657600" marR="0" lvl="7" indent="-228600" algn="l" rtl="0">
              <a:spcBef>
                <a:spcPts val="600"/>
              </a:spcBef>
              <a:spcAft>
                <a:spcPts val="0"/>
              </a:spcAft>
              <a:buClr>
                <a:srgbClr val="6D1D6B"/>
              </a:buClr>
              <a:buSzPts val="2030"/>
              <a:buFont typeface="Arial"/>
              <a:buNone/>
              <a:defRPr sz="1400" b="0" i="0" u="none" strike="noStrike" cap="none">
                <a:solidFill>
                  <a:srgbClr val="888888"/>
                </a:solidFill>
                <a:latin typeface="Corbel"/>
                <a:ea typeface="Corbel"/>
                <a:cs typeface="Corbel"/>
                <a:sym typeface="Corbel"/>
              </a:defRPr>
            </a:lvl8pPr>
            <a:lvl9pPr marL="4114800" marR="0" lvl="8" indent="-228600" algn="l" rtl="0">
              <a:spcBef>
                <a:spcPts val="600"/>
              </a:spcBef>
              <a:spcAft>
                <a:spcPts val="600"/>
              </a:spcAft>
              <a:buClr>
                <a:srgbClr val="6D1D6B"/>
              </a:buClr>
              <a:buSzPts val="2030"/>
              <a:buFont typeface="Arial"/>
              <a:buNone/>
              <a:defRPr sz="1400" b="0" i="0" u="none" strike="noStrike" cap="none">
                <a:solidFill>
                  <a:srgbClr val="888888"/>
                </a:solidFill>
                <a:latin typeface="Corbel"/>
                <a:ea typeface="Corbel"/>
                <a:cs typeface="Corbel"/>
                <a:sym typeface="Corbel"/>
              </a:defRPr>
            </a:lvl9pPr>
          </a:lstStyle>
          <a:p>
            <a:endParaRPr/>
          </a:p>
        </p:txBody>
      </p:sp>
      <p:sp>
        <p:nvSpPr>
          <p:cNvPr id="46" name="Google Shape;46;p4"/>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7" name="Google Shape;47;p4"/>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8" name="Google Shape;48;p4"/>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1" name="Google Shape;51;p5"/>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lstStyle>
            <a:lvl1pPr marL="457200" marR="0" lvl="0" indent="-394335" algn="l" rtl="0">
              <a:spcBef>
                <a:spcPts val="36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6D1D6B"/>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52" name="Google Shape;52;p5"/>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lstStyle>
            <a:lvl1pPr marL="457200" marR="0" lvl="0" indent="-394335" algn="l" rtl="0">
              <a:spcBef>
                <a:spcPts val="36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6D1D6B"/>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53" name="Google Shape;53;p5"/>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4" name="Google Shape;54;p5"/>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55" name="Google Shape;55;p5"/>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8" name="Google Shape;58;p6"/>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lstStyle>
            <a:lvl1pPr marL="457200" marR="0" lvl="0" indent="-228600" algn="l" rtl="0">
              <a:spcBef>
                <a:spcPts val="560"/>
              </a:spcBef>
              <a:spcAft>
                <a:spcPts val="0"/>
              </a:spcAft>
              <a:buClr>
                <a:srgbClr val="6D1D6B"/>
              </a:buClr>
              <a:buSzPts val="4060"/>
              <a:buFont typeface="Arial"/>
              <a:buNone/>
              <a:defRPr sz="2800" b="0" i="0" u="none" strike="noStrike" cap="none">
                <a:solidFill>
                  <a:srgbClr val="6D1D6B"/>
                </a:solidFill>
                <a:latin typeface="Corbel"/>
                <a:ea typeface="Corbel"/>
                <a:cs typeface="Corbel"/>
                <a:sym typeface="Corbel"/>
              </a:defRPr>
            </a:lvl1pPr>
            <a:lvl2pPr marL="914400" marR="0" lvl="1" indent="-228600" algn="l" rtl="0">
              <a:spcBef>
                <a:spcPts val="600"/>
              </a:spcBef>
              <a:spcAft>
                <a:spcPts val="0"/>
              </a:spcAft>
              <a:buClr>
                <a:srgbClr val="6D1D6B"/>
              </a:buClr>
              <a:buSzPts val="2900"/>
              <a:buFont typeface="Arial"/>
              <a:buNone/>
              <a:defRPr sz="2000" b="1"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6D1D6B"/>
              </a:buClr>
              <a:buSzPts val="261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6D1D6B"/>
              </a:buClr>
              <a:buSzPts val="232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59" name="Google Shape;59;p6"/>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lstStyle>
            <a:lvl1pPr marL="457200" marR="0" lvl="0" indent="-394335" algn="l" rtl="0">
              <a:spcBef>
                <a:spcPts val="36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6D1D6B"/>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60" name="Google Shape;60;p6"/>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lstStyle>
            <a:lvl1pPr marL="457200" marR="0" lvl="0" indent="-228600" algn="l" rtl="0">
              <a:spcBef>
                <a:spcPts val="560"/>
              </a:spcBef>
              <a:spcAft>
                <a:spcPts val="0"/>
              </a:spcAft>
              <a:buClr>
                <a:srgbClr val="6D1D6B"/>
              </a:buClr>
              <a:buSzPts val="4060"/>
              <a:buFont typeface="Arial"/>
              <a:buNone/>
              <a:defRPr sz="2800" b="0" i="0" u="none" strike="noStrike" cap="none">
                <a:solidFill>
                  <a:srgbClr val="6D1D6B"/>
                </a:solidFill>
                <a:latin typeface="Corbel"/>
                <a:ea typeface="Corbel"/>
                <a:cs typeface="Corbel"/>
                <a:sym typeface="Corbel"/>
              </a:defRPr>
            </a:lvl1pPr>
            <a:lvl2pPr marL="914400" marR="0" lvl="1" indent="-228600" algn="l" rtl="0">
              <a:spcBef>
                <a:spcPts val="600"/>
              </a:spcBef>
              <a:spcAft>
                <a:spcPts val="0"/>
              </a:spcAft>
              <a:buClr>
                <a:srgbClr val="6D1D6B"/>
              </a:buClr>
              <a:buSzPts val="2900"/>
              <a:buFont typeface="Arial"/>
              <a:buNone/>
              <a:defRPr sz="2000" b="1"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6D1D6B"/>
              </a:buClr>
              <a:buSzPts val="2610"/>
              <a:buFont typeface="Arial"/>
              <a:buNone/>
              <a:defRPr sz="1800" b="1"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6D1D6B"/>
              </a:buClr>
              <a:buSzPts val="2320"/>
              <a:buFont typeface="Arial"/>
              <a:buNone/>
              <a:defRPr sz="1600" b="1"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6D1D6B"/>
              </a:buClr>
              <a:buSzPts val="2320"/>
              <a:buFont typeface="Arial"/>
              <a:buNone/>
              <a:defRPr sz="1600" b="1" i="0" u="none" strike="noStrike" cap="none">
                <a:solidFill>
                  <a:schemeClr val="dk1"/>
                </a:solidFill>
                <a:latin typeface="Corbel"/>
                <a:ea typeface="Corbel"/>
                <a:cs typeface="Corbel"/>
                <a:sym typeface="Corbel"/>
              </a:defRPr>
            </a:lvl9pPr>
          </a:lstStyle>
          <a:p>
            <a:endParaRPr/>
          </a:p>
        </p:txBody>
      </p:sp>
      <p:sp>
        <p:nvSpPr>
          <p:cNvPr id="61" name="Google Shape;61;p6"/>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lstStyle>
            <a:lvl1pPr marL="457200" marR="0" lvl="0" indent="-394335" algn="l" rtl="0">
              <a:spcBef>
                <a:spcPts val="36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1pPr>
            <a:lvl2pPr marL="914400" marR="0" lvl="1"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2pPr>
            <a:lvl3pPr marL="1371600" marR="0" lvl="2" indent="-357505"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3pPr>
            <a:lvl4pPr marL="1828800" marR="0" lvl="3"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4pPr>
            <a:lvl5pPr marL="2286000" marR="0" lvl="4"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5pPr>
            <a:lvl6pPr marL="2743200" marR="0" lvl="5"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6pPr>
            <a:lvl7pPr marL="3200400" marR="0" lvl="6" indent="-339089"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7pPr>
            <a:lvl8pPr marL="3657600" marR="0" lvl="7" indent="-339090" algn="l" rtl="0">
              <a:spcBef>
                <a:spcPts val="600"/>
              </a:spcBef>
              <a:spcAft>
                <a:spcPts val="0"/>
              </a:spcAft>
              <a:buClr>
                <a:srgbClr val="6D1D6B"/>
              </a:buClr>
              <a:buSzPts val="1740"/>
              <a:buFont typeface="Arial"/>
              <a:buChar char="•"/>
              <a:defRPr sz="1200" b="0" i="0" u="none" strike="noStrike" cap="none">
                <a:solidFill>
                  <a:schemeClr val="dk1"/>
                </a:solidFill>
                <a:latin typeface="Corbel"/>
                <a:ea typeface="Corbel"/>
                <a:cs typeface="Corbel"/>
                <a:sym typeface="Corbel"/>
              </a:defRPr>
            </a:lvl8pPr>
            <a:lvl9pPr marL="4114800" marR="0" lvl="8" indent="-339090" algn="l" rtl="0">
              <a:spcBef>
                <a:spcPts val="600"/>
              </a:spcBef>
              <a:spcAft>
                <a:spcPts val="600"/>
              </a:spcAft>
              <a:buClr>
                <a:srgbClr val="6D1D6B"/>
              </a:buClr>
              <a:buSzPts val="1740"/>
              <a:buFont typeface="Arial"/>
              <a:buChar char="•"/>
              <a:defRPr sz="1200" b="0" i="0" u="none" strike="noStrike" cap="none">
                <a:solidFill>
                  <a:schemeClr val="dk1"/>
                </a:solidFill>
                <a:latin typeface="Corbel"/>
                <a:ea typeface="Corbel"/>
                <a:cs typeface="Corbel"/>
                <a:sym typeface="Corbel"/>
              </a:defRPr>
            </a:lvl9pPr>
          </a:lstStyle>
          <a:p>
            <a:endParaRPr/>
          </a:p>
        </p:txBody>
      </p:sp>
      <p:sp>
        <p:nvSpPr>
          <p:cNvPr id="62" name="Google Shape;62;p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3" name="Google Shape;63;p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4" name="Google Shape;64;p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7" name="Google Shape;67;p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8" name="Google Shape;68;p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69" name="Google Shape;69;p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2" name="Google Shape;72;p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3" name="Google Shape;73;p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2400"/>
              <a:buFont typeface="Corbel"/>
              <a:buNone/>
              <a:defRPr sz="24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9"/>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lstStyle>
            <a:lvl1pPr marL="457200" marR="0" lvl="0" indent="-412750" algn="l" rtl="0">
              <a:spcBef>
                <a:spcPts val="4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1pPr>
            <a:lvl2pPr marL="914400" marR="0" lvl="1"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2pPr>
            <a:lvl3pPr marL="1371600" marR="0" lvl="2"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3pPr>
            <a:lvl4pPr marL="1828800" marR="0" lvl="3" indent="-357505"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77" name="Google Shape;77;p9"/>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lstStyle>
            <a:lvl1pPr marL="457200" marR="0" lvl="0" indent="-228600" algn="ctr" rtl="0">
              <a:spcBef>
                <a:spcPts val="32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174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6D1D6B"/>
              </a:buClr>
              <a:buSzPts val="145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6D1D6B"/>
              </a:buClr>
              <a:buSzPts val="1305"/>
              <a:buFont typeface="Arial"/>
              <a:buNone/>
              <a:defRPr sz="900" b="0" i="0" u="none" strike="noStrike" cap="none">
                <a:solidFill>
                  <a:schemeClr val="dk1"/>
                </a:solidFill>
                <a:latin typeface="Corbel"/>
                <a:ea typeface="Corbel"/>
                <a:cs typeface="Corbel"/>
                <a:sym typeface="Corbel"/>
              </a:defRPr>
            </a:lvl9pPr>
          </a:lstStyle>
          <a:p>
            <a:endParaRPr/>
          </a:p>
        </p:txBody>
      </p:sp>
      <p:sp>
        <p:nvSpPr>
          <p:cNvPr id="78" name="Google Shape;78;p9"/>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79" name="Google Shape;79;p9"/>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0" name="Google Shape;80;p9"/>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2800"/>
              <a:buFont typeface="Corbel"/>
              <a:buNone/>
              <a:defRPr sz="28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3" name="Google Shape;83;p10"/>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1pPr>
            <a:lvl2pPr marR="0" lvl="1"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2pPr>
            <a:lvl3pPr marR="0" lvl="2"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3pPr>
            <a:lvl4pPr marR="0" lvl="3"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4pPr>
            <a:lvl5pPr marR="0" lvl="4"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5pPr>
            <a:lvl6pPr marR="0" lvl="5"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6pPr>
            <a:lvl7pPr marR="0" lvl="6"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7pPr>
            <a:lvl8pPr marR="0" lvl="7" algn="l" rtl="0">
              <a:spcBef>
                <a:spcPts val="600"/>
              </a:spcBef>
              <a:spcAft>
                <a:spcPts val="0"/>
              </a:spcAft>
              <a:buClr>
                <a:srgbClr val="6D1D6B"/>
              </a:buClr>
              <a:buSzPts val="2320"/>
              <a:buFont typeface="Arial"/>
              <a:buNone/>
              <a:defRPr sz="1600" b="0" i="0" u="none" strike="noStrike" cap="none">
                <a:solidFill>
                  <a:schemeClr val="dk1"/>
                </a:solidFill>
                <a:latin typeface="Corbel"/>
                <a:ea typeface="Corbel"/>
                <a:cs typeface="Corbel"/>
                <a:sym typeface="Corbel"/>
              </a:defRPr>
            </a:lvl8pPr>
            <a:lvl9pPr marR="0" lvl="8" algn="l" rtl="0">
              <a:spcBef>
                <a:spcPts val="600"/>
              </a:spcBef>
              <a:spcAft>
                <a:spcPts val="600"/>
              </a:spcAft>
              <a:buClr>
                <a:srgbClr val="6D1D6B"/>
              </a:buClr>
              <a:buSzPts val="2320"/>
              <a:buFont typeface="Arial"/>
              <a:buNone/>
              <a:defRPr sz="1600" b="0" i="0" u="none" strike="noStrike" cap="none">
                <a:solidFill>
                  <a:schemeClr val="dk1"/>
                </a:solidFill>
                <a:latin typeface="Corbel"/>
                <a:ea typeface="Corbel"/>
                <a:cs typeface="Corbel"/>
                <a:sym typeface="Corbel"/>
              </a:defRPr>
            </a:lvl9pPr>
          </a:lstStyle>
          <a:p>
            <a:endParaRPr/>
          </a:p>
        </p:txBody>
      </p:sp>
      <p:sp>
        <p:nvSpPr>
          <p:cNvPr id="84" name="Google Shape;84;p10"/>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lstStyle>
            <a:lvl1pPr marL="457200" marR="0" lvl="0" indent="-228600" algn="ctr" rtl="0">
              <a:spcBef>
                <a:spcPts val="360"/>
              </a:spcBef>
              <a:spcAft>
                <a:spcPts val="0"/>
              </a:spcAft>
              <a:buClr>
                <a:srgbClr val="6D1D6B"/>
              </a:buClr>
              <a:buSzPts val="2610"/>
              <a:buFont typeface="Arial"/>
              <a:buNone/>
              <a:defRPr sz="1800" b="0" i="0" u="none" strike="noStrike" cap="none">
                <a:solidFill>
                  <a:schemeClr val="dk1"/>
                </a:solidFill>
                <a:latin typeface="Corbel"/>
                <a:ea typeface="Corbel"/>
                <a:cs typeface="Corbel"/>
                <a:sym typeface="Corbel"/>
              </a:defRPr>
            </a:lvl1pPr>
            <a:lvl2pPr marL="914400" marR="0" lvl="1" indent="-228600" algn="l" rtl="0">
              <a:spcBef>
                <a:spcPts val="600"/>
              </a:spcBef>
              <a:spcAft>
                <a:spcPts val="0"/>
              </a:spcAft>
              <a:buClr>
                <a:srgbClr val="6D1D6B"/>
              </a:buClr>
              <a:buSzPts val="1740"/>
              <a:buFont typeface="Arial"/>
              <a:buNone/>
              <a:defRPr sz="1200" b="0" i="0" u="none" strike="noStrike" cap="none">
                <a:solidFill>
                  <a:schemeClr val="dk1"/>
                </a:solidFill>
                <a:latin typeface="Corbel"/>
                <a:ea typeface="Corbel"/>
                <a:cs typeface="Corbel"/>
                <a:sym typeface="Corbel"/>
              </a:defRPr>
            </a:lvl2pPr>
            <a:lvl3pPr marL="1371600" marR="0" lvl="2" indent="-228600" algn="l" rtl="0">
              <a:spcBef>
                <a:spcPts val="600"/>
              </a:spcBef>
              <a:spcAft>
                <a:spcPts val="0"/>
              </a:spcAft>
              <a:buClr>
                <a:srgbClr val="6D1D6B"/>
              </a:buClr>
              <a:buSzPts val="1450"/>
              <a:buFont typeface="Arial"/>
              <a:buNone/>
              <a:defRPr sz="1000" b="0" i="0" u="none" strike="noStrike" cap="none">
                <a:solidFill>
                  <a:schemeClr val="dk1"/>
                </a:solidFill>
                <a:latin typeface="Corbel"/>
                <a:ea typeface="Corbel"/>
                <a:cs typeface="Corbel"/>
                <a:sym typeface="Corbel"/>
              </a:defRPr>
            </a:lvl3pPr>
            <a:lvl4pPr marL="1828800" marR="0" lvl="3"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4pPr>
            <a:lvl5pPr marL="2286000" marR="0" lvl="4"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5pPr>
            <a:lvl6pPr marL="2743200" marR="0" lvl="5"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600"/>
              </a:spcBef>
              <a:spcAft>
                <a:spcPts val="0"/>
              </a:spcAft>
              <a:buClr>
                <a:srgbClr val="6D1D6B"/>
              </a:buClr>
              <a:buSzPts val="1305"/>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600"/>
              </a:spcBef>
              <a:spcAft>
                <a:spcPts val="600"/>
              </a:spcAft>
              <a:buClr>
                <a:srgbClr val="6D1D6B"/>
              </a:buClr>
              <a:buSzPts val="1305"/>
              <a:buFont typeface="Arial"/>
              <a:buNone/>
              <a:defRPr sz="900" b="0" i="0" u="none" strike="noStrike" cap="none">
                <a:solidFill>
                  <a:schemeClr val="dk1"/>
                </a:solidFill>
                <a:latin typeface="Corbel"/>
                <a:ea typeface="Corbel"/>
                <a:cs typeface="Corbel"/>
                <a:sym typeface="Corbel"/>
              </a:defRPr>
            </a:lvl9pPr>
          </a:lstStyle>
          <a:p>
            <a:endParaRPr/>
          </a:p>
        </p:txBody>
      </p:sp>
      <p:sp>
        <p:nvSpPr>
          <p:cNvPr id="85" name="Google Shape;85;p10"/>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6" name="Google Shape;86;p10"/>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87" name="Google Shape;87;p10"/>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dk1"/>
                </a:solidFill>
                <a:latin typeface="Corbel"/>
                <a:ea typeface="Corbel"/>
                <a:cs typeface="Corbel"/>
                <a:sym typeface="Corbel"/>
              </a:defRPr>
            </a:lvl1pPr>
            <a:lvl2pPr marL="0" marR="0" lvl="1" indent="0" algn="r" rtl="0">
              <a:spcBef>
                <a:spcPts val="0"/>
              </a:spcBef>
              <a:buNone/>
              <a:defRPr sz="1000" b="0" i="0">
                <a:solidFill>
                  <a:schemeClr val="dk1"/>
                </a:solidFill>
                <a:latin typeface="Corbel"/>
                <a:ea typeface="Corbel"/>
                <a:cs typeface="Corbel"/>
                <a:sym typeface="Corbel"/>
              </a:defRPr>
            </a:lvl2pPr>
            <a:lvl3pPr marL="0" marR="0" lvl="2" indent="0" algn="r" rtl="0">
              <a:spcBef>
                <a:spcPts val="0"/>
              </a:spcBef>
              <a:buNone/>
              <a:defRPr sz="1000" b="0" i="0">
                <a:solidFill>
                  <a:schemeClr val="dk1"/>
                </a:solidFill>
                <a:latin typeface="Corbel"/>
                <a:ea typeface="Corbel"/>
                <a:cs typeface="Corbel"/>
                <a:sym typeface="Corbel"/>
              </a:defRPr>
            </a:lvl3pPr>
            <a:lvl4pPr marL="0" marR="0" lvl="3" indent="0" algn="r" rtl="0">
              <a:spcBef>
                <a:spcPts val="0"/>
              </a:spcBef>
              <a:buNone/>
              <a:defRPr sz="1000" b="0" i="0">
                <a:solidFill>
                  <a:schemeClr val="dk1"/>
                </a:solidFill>
                <a:latin typeface="Corbel"/>
                <a:ea typeface="Corbel"/>
                <a:cs typeface="Corbel"/>
                <a:sym typeface="Corbel"/>
              </a:defRPr>
            </a:lvl4pPr>
            <a:lvl5pPr marL="0" marR="0" lvl="4" indent="0" algn="r" rtl="0">
              <a:spcBef>
                <a:spcPts val="0"/>
              </a:spcBef>
              <a:buNone/>
              <a:defRPr sz="1000" b="0" i="0">
                <a:solidFill>
                  <a:schemeClr val="dk1"/>
                </a:solidFill>
                <a:latin typeface="Corbel"/>
                <a:ea typeface="Corbel"/>
                <a:cs typeface="Corbel"/>
                <a:sym typeface="Corbel"/>
              </a:defRPr>
            </a:lvl5pPr>
            <a:lvl6pPr marL="0" marR="0" lvl="5" indent="0" algn="r" rtl="0">
              <a:spcBef>
                <a:spcPts val="0"/>
              </a:spcBef>
              <a:buNone/>
              <a:defRPr sz="1000" b="0" i="0">
                <a:solidFill>
                  <a:schemeClr val="dk1"/>
                </a:solidFill>
                <a:latin typeface="Corbel"/>
                <a:ea typeface="Corbel"/>
                <a:cs typeface="Corbel"/>
                <a:sym typeface="Corbel"/>
              </a:defRPr>
            </a:lvl6pPr>
            <a:lvl7pPr marL="0" marR="0" lvl="6" indent="0" algn="r" rtl="0">
              <a:spcBef>
                <a:spcPts val="0"/>
              </a:spcBef>
              <a:buNone/>
              <a:defRPr sz="1000" b="0" i="0">
                <a:solidFill>
                  <a:schemeClr val="dk1"/>
                </a:solidFill>
                <a:latin typeface="Corbel"/>
                <a:ea typeface="Corbel"/>
                <a:cs typeface="Corbel"/>
                <a:sym typeface="Corbel"/>
              </a:defRPr>
            </a:lvl7pPr>
            <a:lvl8pPr marL="0" marR="0" lvl="7" indent="0" algn="r" rtl="0">
              <a:spcBef>
                <a:spcPts val="0"/>
              </a:spcBef>
              <a:buNone/>
              <a:defRPr sz="1000" b="0" i="0">
                <a:solidFill>
                  <a:schemeClr val="dk1"/>
                </a:solidFill>
                <a:latin typeface="Corbel"/>
                <a:ea typeface="Corbel"/>
                <a:cs typeface="Corbel"/>
                <a:sym typeface="Corbel"/>
              </a:defRPr>
            </a:lvl8pPr>
            <a:lvl9pPr marL="0" marR="0" lvl="8" indent="0" algn="r" rtl="0">
              <a:spcBef>
                <a:spcPts val="0"/>
              </a:spcBef>
              <a:buNone/>
              <a:defRPr sz="1000" b="0" i="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2132013" cy="6858001"/>
            <a:chOff x="0" y="0"/>
            <a:chExt cx="2132013" cy="6858001"/>
          </a:xfrm>
        </p:grpSpPr>
        <p:sp>
          <p:nvSpPr>
            <p:cNvPr id="11" name="Google Shape;11;p1"/>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12" name="Google Shape;12;p1"/>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13" name="Google Shape;13;p1"/>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4" name="Google Shape;14;p1"/>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491347"/>
            </a:solidFill>
            <a:ln>
              <a:noFill/>
            </a:ln>
          </p:spPr>
        </p:sp>
        <p:sp>
          <p:nvSpPr>
            <p:cNvPr id="15" name="Google Shape;15;p1"/>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6D1D6B"/>
            </a:solidFill>
            <a:ln>
              <a:noFill/>
            </a:ln>
          </p:spPr>
        </p:sp>
        <p:sp>
          <p:nvSpPr>
            <p:cNvPr id="16" name="Google Shape;16;p1"/>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7" name="Google Shape;17;p1"/>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982134" y="2667000"/>
            <a:ext cx="7704666" cy="3356995"/>
          </a:xfrm>
          <a:prstGeom prst="rect">
            <a:avLst/>
          </a:prstGeom>
          <a:noFill/>
          <a:ln>
            <a:noFill/>
          </a:ln>
        </p:spPr>
        <p:txBody>
          <a:bodyPr spcFirstLastPara="1" wrap="square" lIns="91425" tIns="45700" rIns="91425" bIns="45700" anchor="ctr" anchorCtr="0"/>
          <a:lstStyle>
            <a:lvl1pPr marL="457200" marR="0" lvl="0" indent="-449580" algn="l" rtl="0">
              <a:spcBef>
                <a:spcPts val="480"/>
              </a:spcBef>
              <a:spcAft>
                <a:spcPts val="0"/>
              </a:spcAft>
              <a:buClr>
                <a:srgbClr val="6D1D6B"/>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6D1D6B"/>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6D1D6B"/>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6D1D6B"/>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6D1D6B"/>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6D1D6B"/>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1"/>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0" name="Google Shape;20;p1"/>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1" name="Google Shape;21;p1"/>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orbel"/>
                <a:ea typeface="Corbel"/>
                <a:cs typeface="Corbel"/>
                <a:sym typeface="Corbel"/>
              </a:defRPr>
            </a:lvl1pPr>
            <a:lvl2pPr marL="0" marR="0" lvl="1" indent="0" algn="r" rtl="0">
              <a:spcBef>
                <a:spcPts val="0"/>
              </a:spcBef>
              <a:buNone/>
              <a:defRPr sz="1000" b="0" i="0" u="none" strike="noStrike" cap="none">
                <a:solidFill>
                  <a:schemeClr val="dk1"/>
                </a:solidFill>
                <a:latin typeface="Corbel"/>
                <a:ea typeface="Corbel"/>
                <a:cs typeface="Corbel"/>
                <a:sym typeface="Corbel"/>
              </a:defRPr>
            </a:lvl2pPr>
            <a:lvl3pPr marL="0" marR="0" lvl="2" indent="0" algn="r" rtl="0">
              <a:spcBef>
                <a:spcPts val="0"/>
              </a:spcBef>
              <a:buNone/>
              <a:defRPr sz="1000" b="0" i="0" u="none" strike="noStrike" cap="none">
                <a:solidFill>
                  <a:schemeClr val="dk1"/>
                </a:solidFill>
                <a:latin typeface="Corbel"/>
                <a:ea typeface="Corbel"/>
                <a:cs typeface="Corbel"/>
                <a:sym typeface="Corbel"/>
              </a:defRPr>
            </a:lvl3pPr>
            <a:lvl4pPr marL="0" marR="0" lvl="3" indent="0" algn="r" rtl="0">
              <a:spcBef>
                <a:spcPts val="0"/>
              </a:spcBef>
              <a:buNone/>
              <a:defRPr sz="1000" b="0" i="0" u="none" strike="noStrike" cap="none">
                <a:solidFill>
                  <a:schemeClr val="dk1"/>
                </a:solidFill>
                <a:latin typeface="Corbel"/>
                <a:ea typeface="Corbel"/>
                <a:cs typeface="Corbel"/>
                <a:sym typeface="Corbel"/>
              </a:defRPr>
            </a:lvl4pPr>
            <a:lvl5pPr marL="0" marR="0" lvl="4" indent="0" algn="r" rtl="0">
              <a:spcBef>
                <a:spcPts val="0"/>
              </a:spcBef>
              <a:buNone/>
              <a:defRPr sz="1000" b="0" i="0" u="none" strike="noStrike" cap="none">
                <a:solidFill>
                  <a:schemeClr val="dk1"/>
                </a:solidFill>
                <a:latin typeface="Corbel"/>
                <a:ea typeface="Corbel"/>
                <a:cs typeface="Corbel"/>
                <a:sym typeface="Corbel"/>
              </a:defRPr>
            </a:lvl5pPr>
            <a:lvl6pPr marL="0" marR="0" lvl="5" indent="0" algn="r" rtl="0">
              <a:spcBef>
                <a:spcPts val="0"/>
              </a:spcBef>
              <a:buNone/>
              <a:defRPr sz="1000" b="0" i="0" u="none" strike="noStrike" cap="none">
                <a:solidFill>
                  <a:schemeClr val="dk1"/>
                </a:solidFill>
                <a:latin typeface="Corbel"/>
                <a:ea typeface="Corbel"/>
                <a:cs typeface="Corbel"/>
                <a:sym typeface="Corbel"/>
              </a:defRPr>
            </a:lvl6pPr>
            <a:lvl7pPr marL="0" marR="0" lvl="6" indent="0" algn="r" rtl="0">
              <a:spcBef>
                <a:spcPts val="0"/>
              </a:spcBef>
              <a:buNone/>
              <a:defRPr sz="1000" b="0" i="0" u="none" strike="noStrike" cap="none">
                <a:solidFill>
                  <a:schemeClr val="dk1"/>
                </a:solidFill>
                <a:latin typeface="Corbel"/>
                <a:ea typeface="Corbel"/>
                <a:cs typeface="Corbel"/>
                <a:sym typeface="Corbel"/>
              </a:defRPr>
            </a:lvl7pPr>
            <a:lvl8pPr marL="0" marR="0" lvl="7" indent="0" algn="r" rtl="0">
              <a:spcBef>
                <a:spcPts val="0"/>
              </a:spcBef>
              <a:buNone/>
              <a:defRPr sz="1000" b="0" i="0" u="none" strike="noStrike" cap="none">
                <a:solidFill>
                  <a:schemeClr val="dk1"/>
                </a:solidFill>
                <a:latin typeface="Corbel"/>
                <a:ea typeface="Corbel"/>
                <a:cs typeface="Corbel"/>
                <a:sym typeface="Corbel"/>
              </a:defRPr>
            </a:lvl8pPr>
            <a:lvl9pPr marL="0" marR="0" lvl="8" indent="0" algn="r" rtl="0">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washington.edu/research/compliance/financial-conflicts-of-interest-fcoi/" TargetMode="External"/><Relationship Id="rId3" Type="http://schemas.openxmlformats.org/officeDocument/2006/relationships/hyperlink" Target="https://www.washington.edu/research/policies/gim-10-financial-conflict-of-interest-policy/" TargetMode="External"/><Relationship Id="rId7" Type="http://schemas.openxmlformats.org/officeDocument/2006/relationships/hyperlink" Target="https://www.washington.edu/research/compliance/outside-professional-work-for-compensation-form-14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uwmedicine.org/about/Pages/conflicts-interest-commercial-non-profit-entities.aspx" TargetMode="External"/><Relationship Id="rId5" Type="http://schemas.openxmlformats.org/officeDocument/2006/relationships/hyperlink" Target="http://www.washington.edu/admin/rules/policies/APS/47.03.html" TargetMode="External"/><Relationship Id="rId4" Type="http://schemas.openxmlformats.org/officeDocument/2006/relationships/hyperlink" Target="http://www.washington.edu/admin/rules/policies/PO/EO57.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aas.org/resources/scientific-transparency-disclosure-and-responsibi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nytimes.com/2018/09/08/health/jose-baselga-cancer-memorial-sloan-kettering.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ropublica.org/article/sloan-kettering-cozy-deal-with-start-up-paige-ai-ignites-new-uproa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nytimes.com/2018/09/14/opinion/medicines-financial-contamination.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vA3OomVt0DZL9OnMeUcq5w51i07pkEuHL-ygdNgw8hA/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esearch@uw.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petermm@uw.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5400"/>
              <a:buFont typeface="Corbel"/>
              <a:buNone/>
            </a:pPr>
            <a:r>
              <a:rPr lang="en-US" sz="5400" b="1" i="0" u="none" strike="noStrike" cap="none">
                <a:solidFill>
                  <a:schemeClr val="dk1"/>
                </a:solidFill>
                <a:latin typeface="Corbel"/>
                <a:ea typeface="Corbel"/>
                <a:cs typeface="Corbel"/>
                <a:sym typeface="Corbel"/>
              </a:rPr>
              <a:t>Financial Interest Reporting</a:t>
            </a:r>
            <a:endParaRPr sz="3300" b="1" i="0" u="none" strike="noStrike" cap="none">
              <a:solidFill>
                <a:schemeClr val="dk1"/>
              </a:solidFill>
              <a:latin typeface="Corbel"/>
              <a:ea typeface="Corbel"/>
              <a:cs typeface="Corbel"/>
              <a:sym typeface="Corbel"/>
            </a:endParaRPr>
          </a:p>
        </p:txBody>
      </p:sp>
      <p:sp>
        <p:nvSpPr>
          <p:cNvPr id="150" name="Google Shape;150;p19"/>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rgbClr val="6D1D6B"/>
              </a:buClr>
              <a:buSzPts val="2342"/>
              <a:buFont typeface="Arial"/>
              <a:buNone/>
            </a:pPr>
            <a:r>
              <a:rPr lang="en-US" sz="1615" b="0" i="0" u="none" strike="noStrike" cap="none">
                <a:solidFill>
                  <a:schemeClr val="dk1"/>
                </a:solidFill>
                <a:latin typeface="Corbel"/>
                <a:ea typeface="Corbel"/>
                <a:cs typeface="Corbel"/>
                <a:sym typeface="Corbel"/>
              </a:rPr>
              <a:t>MRAM - October 11, 2018</a:t>
            </a:r>
            <a:endParaRPr sz="1615" b="0" i="0" u="none" strike="noStrike" cap="none">
              <a:solidFill>
                <a:schemeClr val="dk1"/>
              </a:solidFill>
              <a:latin typeface="Corbel"/>
              <a:ea typeface="Corbel"/>
              <a:cs typeface="Corbel"/>
              <a:sym typeface="Corbel"/>
            </a:endParaRPr>
          </a:p>
          <a:p>
            <a:pPr marL="0" marR="0" lvl="0" indent="0" algn="r" rtl="0">
              <a:lnSpc>
                <a:spcPct val="80000"/>
              </a:lnSpc>
              <a:spcBef>
                <a:spcPts val="923"/>
              </a:spcBef>
              <a:spcAft>
                <a:spcPts val="0"/>
              </a:spcAft>
              <a:buClr>
                <a:srgbClr val="6D1D6B"/>
              </a:buClr>
              <a:buSzPts val="2342"/>
              <a:buFont typeface="Arial"/>
              <a:buNone/>
            </a:pPr>
            <a:r>
              <a:rPr lang="en-US" sz="1615" b="0" i="0" u="none" strike="noStrike" cap="none">
                <a:solidFill>
                  <a:schemeClr val="dk1"/>
                </a:solidFill>
                <a:latin typeface="Corbel"/>
                <a:ea typeface="Corbel"/>
                <a:cs typeface="Corbel"/>
                <a:sym typeface="Corbel"/>
              </a:rPr>
              <a:t>Melissa Petersen</a:t>
            </a:r>
            <a:endParaRPr/>
          </a:p>
          <a:p>
            <a:pPr marL="0" marR="0" lvl="0" indent="0" algn="r" rtl="0">
              <a:lnSpc>
                <a:spcPct val="80000"/>
              </a:lnSpc>
              <a:spcBef>
                <a:spcPts val="923"/>
              </a:spcBef>
              <a:spcAft>
                <a:spcPts val="0"/>
              </a:spcAft>
              <a:buClr>
                <a:srgbClr val="6D1D6B"/>
              </a:buClr>
              <a:buSzPts val="2342"/>
              <a:buFont typeface="Arial"/>
              <a:buNone/>
            </a:pPr>
            <a:r>
              <a:rPr lang="en-US" sz="1615" b="0" i="0" u="none" strike="noStrike" cap="none">
                <a:solidFill>
                  <a:schemeClr val="dk1"/>
                </a:solidFill>
                <a:latin typeface="Corbel"/>
                <a:ea typeface="Corbel"/>
                <a:cs typeface="Corbel"/>
                <a:sym typeface="Corbel"/>
              </a:rPr>
              <a:t>Office of Research</a:t>
            </a:r>
            <a:endParaRPr/>
          </a:p>
          <a:p>
            <a:pPr marL="0" marR="0" lvl="0" indent="0" algn="r" rtl="0">
              <a:lnSpc>
                <a:spcPct val="80000"/>
              </a:lnSpc>
              <a:spcBef>
                <a:spcPts val="923"/>
              </a:spcBef>
              <a:spcAft>
                <a:spcPts val="0"/>
              </a:spcAft>
              <a:buClr>
                <a:srgbClr val="6D1D6B"/>
              </a:buClr>
              <a:buSzPts val="2342"/>
              <a:buFont typeface="Arial"/>
              <a:buNone/>
            </a:pPr>
            <a:r>
              <a:rPr lang="en-US" sz="1615" b="0" i="0" u="none" strike="noStrike" cap="none">
                <a:solidFill>
                  <a:schemeClr val="dk1"/>
                </a:solidFill>
                <a:latin typeface="Corbel"/>
                <a:ea typeface="Corbel"/>
                <a:cs typeface="Corbel"/>
                <a:sym typeface="Corbel"/>
              </a:rPr>
              <a:t>University </a:t>
            </a:r>
            <a:r>
              <a:rPr lang="en-US" sz="1615" b="0" i="1" u="none" strike="noStrike" cap="none">
                <a:solidFill>
                  <a:schemeClr val="dk1"/>
                </a:solidFill>
                <a:latin typeface="Corbel"/>
                <a:ea typeface="Corbel"/>
                <a:cs typeface="Corbel"/>
                <a:sym typeface="Corbel"/>
              </a:rPr>
              <a:t>of</a:t>
            </a:r>
            <a:r>
              <a:rPr lang="en-US" sz="1615" b="0" i="0" u="none" strike="noStrike" cap="none">
                <a:solidFill>
                  <a:schemeClr val="dk1"/>
                </a:solidFill>
                <a:latin typeface="Corbel"/>
                <a:ea typeface="Corbel"/>
                <a:cs typeface="Corbel"/>
                <a:sym typeface="Corbel"/>
              </a:rPr>
              <a:t> Washington </a:t>
            </a:r>
            <a:endParaRPr sz="1615" b="0" i="0" u="none" strike="noStrike" cap="none">
              <a:solidFill>
                <a:schemeClr val="dk1"/>
              </a:solidFill>
              <a:latin typeface="Corbel"/>
              <a:ea typeface="Corbel"/>
              <a:cs typeface="Corbel"/>
              <a:sym typeface="Corbel"/>
            </a:endParaRPr>
          </a:p>
          <a:p>
            <a:pPr marL="0" marR="0" lvl="0" indent="0" algn="r" rtl="0">
              <a:lnSpc>
                <a:spcPct val="80000"/>
              </a:lnSpc>
              <a:spcBef>
                <a:spcPts val="906"/>
              </a:spcBef>
              <a:spcAft>
                <a:spcPts val="0"/>
              </a:spcAft>
              <a:buClr>
                <a:srgbClr val="6D1D6B"/>
              </a:buClr>
              <a:buSzPts val="2219"/>
              <a:buFont typeface="Arial"/>
              <a:buNone/>
            </a:pPr>
            <a:endParaRPr sz="1530" b="0" i="0" u="none" strike="noStrike" cap="none">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077382" y="457200"/>
            <a:ext cx="7704667" cy="121920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UW Policies &amp; Information</a:t>
            </a:r>
            <a:endParaRPr sz="4000" b="0" i="0" u="none" strike="noStrike" cap="none">
              <a:solidFill>
                <a:schemeClr val="dk1"/>
              </a:solidFill>
              <a:latin typeface="Corbel"/>
              <a:ea typeface="Corbel"/>
              <a:cs typeface="Corbel"/>
              <a:sym typeface="Corbel"/>
            </a:endParaRPr>
          </a:p>
        </p:txBody>
      </p:sp>
      <p:sp>
        <p:nvSpPr>
          <p:cNvPr id="157" name="Google Shape;157;p20"/>
          <p:cNvSpPr txBox="1">
            <a:spLocks noGrp="1"/>
          </p:cNvSpPr>
          <p:nvPr>
            <p:ph type="body" idx="1"/>
          </p:nvPr>
        </p:nvSpPr>
        <p:spPr>
          <a:xfrm>
            <a:off x="1172631" y="1629510"/>
            <a:ext cx="7514167"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6D1D6B"/>
              </a:buClr>
              <a:buSzPts val="2683"/>
              <a:buFont typeface="Arial"/>
              <a:buNone/>
            </a:pPr>
            <a:r>
              <a:rPr lang="en-US" sz="1850" b="0" i="0" u="none" strike="noStrike" cap="none">
                <a:solidFill>
                  <a:srgbClr val="7030A0"/>
                </a:solidFill>
                <a:latin typeface="Corbel"/>
                <a:ea typeface="Corbel"/>
                <a:cs typeface="Corbel"/>
                <a:sym typeface="Corbel"/>
              </a:rPr>
              <a:t>Policies</a:t>
            </a:r>
            <a:endParaRPr/>
          </a:p>
          <a:p>
            <a:pPr marL="0" marR="0" lvl="0" indent="0" algn="l" rtl="0">
              <a:lnSpc>
                <a:spcPct val="90000"/>
              </a:lnSpc>
              <a:spcBef>
                <a:spcPts val="951"/>
              </a:spcBef>
              <a:spcAft>
                <a:spcPts val="0"/>
              </a:spcAft>
              <a:buClr>
                <a:srgbClr val="6D1D6B"/>
              </a:buClr>
              <a:buSzPts val="2548"/>
              <a:buFont typeface="Arial"/>
              <a:buNone/>
            </a:pPr>
            <a:r>
              <a:rPr lang="en-US" sz="1757" b="0" i="0" u="sng" strike="noStrike" cap="none">
                <a:solidFill>
                  <a:schemeClr val="hlink"/>
                </a:solidFill>
                <a:latin typeface="Corbel"/>
                <a:ea typeface="Corbel"/>
                <a:cs typeface="Corbel"/>
                <a:sym typeface="Corbel"/>
                <a:hlinkClick r:id="rId3"/>
              </a:rPr>
              <a:t>Financial Conflict of Interest policy (Research &amp; Technology Transfer), Grants Information Memorandum (GIM) 10</a:t>
            </a:r>
            <a:endParaRPr sz="1757" b="0" i="0" u="none" strike="noStrike" cap="none">
              <a:solidFill>
                <a:srgbClr val="7030A0"/>
              </a:solidFill>
              <a:latin typeface="Corbel"/>
              <a:ea typeface="Corbel"/>
              <a:cs typeface="Corbel"/>
              <a:sym typeface="Corbel"/>
            </a:endParaRPr>
          </a:p>
          <a:p>
            <a:pPr marL="0" marR="0" lvl="0" indent="0" algn="l" rtl="0">
              <a:lnSpc>
                <a:spcPct val="90000"/>
              </a:lnSpc>
              <a:spcBef>
                <a:spcPts val="951"/>
              </a:spcBef>
              <a:spcAft>
                <a:spcPts val="0"/>
              </a:spcAft>
              <a:buClr>
                <a:srgbClr val="6D1D6B"/>
              </a:buClr>
              <a:buSzPts val="2548"/>
              <a:buFont typeface="Arial"/>
              <a:buNone/>
            </a:pPr>
            <a:r>
              <a:rPr lang="en-US" sz="1757" b="0" i="0" u="sng" strike="noStrike" cap="none">
                <a:solidFill>
                  <a:schemeClr val="hlink"/>
                </a:solidFill>
                <a:latin typeface="Corbel"/>
                <a:ea typeface="Corbel"/>
                <a:cs typeface="Corbel"/>
                <a:sym typeface="Corbel"/>
                <a:hlinkClick r:id="rId4"/>
              </a:rPr>
              <a:t>Outside Professional Work (Faculty, Librarians, other Academic Personnel), Executive Order No. 57</a:t>
            </a:r>
            <a:endParaRPr sz="1757" b="0" i="0" u="none" strike="noStrike" cap="none">
              <a:solidFill>
                <a:srgbClr val="7030A0"/>
              </a:solidFill>
              <a:latin typeface="Corbel"/>
              <a:ea typeface="Corbel"/>
              <a:cs typeface="Corbel"/>
              <a:sym typeface="Corbel"/>
            </a:endParaRPr>
          </a:p>
          <a:p>
            <a:pPr marL="0" marR="0" lvl="0" indent="0" algn="l" rtl="0">
              <a:lnSpc>
                <a:spcPct val="90000"/>
              </a:lnSpc>
              <a:spcBef>
                <a:spcPts val="951"/>
              </a:spcBef>
              <a:spcAft>
                <a:spcPts val="0"/>
              </a:spcAft>
              <a:buClr>
                <a:srgbClr val="6D1D6B"/>
              </a:buClr>
              <a:buSzPts val="2548"/>
              <a:buFont typeface="Arial"/>
              <a:buNone/>
            </a:pPr>
            <a:r>
              <a:rPr lang="en-US" sz="1757" b="0" i="0" u="sng" strike="noStrike" cap="none">
                <a:solidFill>
                  <a:schemeClr val="hlink"/>
                </a:solidFill>
                <a:latin typeface="Corbel"/>
                <a:ea typeface="Corbel"/>
                <a:cs typeface="Corbel"/>
                <a:sym typeface="Corbel"/>
                <a:hlinkClick r:id="rId5"/>
              </a:rPr>
              <a:t>Outside Consulting Activities and Part-Time Employment by Professional or Classified Staff Employees, Administrative Policy Statement 47.3</a:t>
            </a:r>
            <a:endParaRPr sz="1757" b="0" i="0" u="none" strike="noStrike" cap="none">
              <a:solidFill>
                <a:srgbClr val="7030A0"/>
              </a:solidFill>
              <a:latin typeface="Corbel"/>
              <a:ea typeface="Corbel"/>
              <a:cs typeface="Corbel"/>
              <a:sym typeface="Corbel"/>
            </a:endParaRPr>
          </a:p>
          <a:p>
            <a:pPr marL="0" marR="0" lvl="0" indent="0" algn="l" rtl="0">
              <a:lnSpc>
                <a:spcPct val="90000"/>
              </a:lnSpc>
              <a:spcBef>
                <a:spcPts val="951"/>
              </a:spcBef>
              <a:spcAft>
                <a:spcPts val="0"/>
              </a:spcAft>
              <a:buClr>
                <a:srgbClr val="6D1D6B"/>
              </a:buClr>
              <a:buSzPts val="2548"/>
              <a:buFont typeface="Arial"/>
              <a:buNone/>
            </a:pPr>
            <a:r>
              <a:rPr lang="en-US" sz="1757" b="0" i="0" u="sng" strike="noStrike" cap="none">
                <a:solidFill>
                  <a:schemeClr val="hlink"/>
                </a:solidFill>
                <a:latin typeface="Corbel"/>
                <a:ea typeface="Corbel"/>
                <a:cs typeface="Corbel"/>
                <a:sym typeface="Corbel"/>
                <a:hlinkClick r:id="rId6"/>
              </a:rPr>
              <a:t>UW School of Medicine Policy on Potential Financial Conflicts of Interest for Commercial and </a:t>
            </a:r>
            <a:r>
              <a:rPr lang="en-US" sz="1757" u="sng">
                <a:solidFill>
                  <a:schemeClr val="hlink"/>
                </a:solidFill>
                <a:hlinkClick r:id="rId6"/>
              </a:rPr>
              <a:t>Nonprofit</a:t>
            </a:r>
            <a:r>
              <a:rPr lang="en-US" sz="1757" b="0" i="0" u="sng" strike="noStrike" cap="none">
                <a:solidFill>
                  <a:schemeClr val="hlink"/>
                </a:solidFill>
                <a:latin typeface="Corbel"/>
                <a:ea typeface="Corbel"/>
                <a:cs typeface="Corbel"/>
                <a:sym typeface="Corbel"/>
                <a:hlinkClick r:id="rId6"/>
              </a:rPr>
              <a:t> Entities</a:t>
            </a:r>
            <a:r>
              <a:rPr lang="en-US" sz="1757" b="0" i="0" u="none" strike="noStrike" cap="none">
                <a:solidFill>
                  <a:srgbClr val="7030A0"/>
                </a:solidFill>
                <a:latin typeface="Corbel"/>
                <a:ea typeface="Corbel"/>
                <a:cs typeface="Corbel"/>
                <a:sym typeface="Corbel"/>
              </a:rPr>
              <a:t> </a:t>
            </a:r>
            <a:endParaRPr/>
          </a:p>
          <a:p>
            <a:pPr marL="0" marR="0" lvl="0" indent="0" algn="l" rtl="0">
              <a:lnSpc>
                <a:spcPct val="90000"/>
              </a:lnSpc>
              <a:spcBef>
                <a:spcPts val="970"/>
              </a:spcBef>
              <a:spcAft>
                <a:spcPts val="0"/>
              </a:spcAft>
              <a:buClr>
                <a:srgbClr val="6D1D6B"/>
              </a:buClr>
              <a:buSzPts val="2683"/>
              <a:buFont typeface="Arial"/>
              <a:buNone/>
            </a:pPr>
            <a:endParaRPr sz="1850" b="0" i="0" u="none" strike="noStrike" cap="none">
              <a:solidFill>
                <a:srgbClr val="7030A0"/>
              </a:solidFill>
              <a:latin typeface="Corbel"/>
              <a:ea typeface="Corbel"/>
              <a:cs typeface="Corbel"/>
              <a:sym typeface="Corbel"/>
            </a:endParaRPr>
          </a:p>
          <a:p>
            <a:pPr marL="0" marR="0" lvl="0" indent="0" algn="l" rtl="0">
              <a:lnSpc>
                <a:spcPct val="90000"/>
              </a:lnSpc>
              <a:spcBef>
                <a:spcPts val="970"/>
              </a:spcBef>
              <a:spcAft>
                <a:spcPts val="0"/>
              </a:spcAft>
              <a:buClr>
                <a:srgbClr val="6D1D6B"/>
              </a:buClr>
              <a:buSzPts val="2683"/>
              <a:buFont typeface="Arial"/>
              <a:buNone/>
            </a:pPr>
            <a:r>
              <a:rPr lang="en-US" sz="1850" b="0" i="0" u="none" strike="noStrike" cap="none">
                <a:solidFill>
                  <a:srgbClr val="7030A0"/>
                </a:solidFill>
                <a:latin typeface="Corbel"/>
                <a:ea typeface="Corbel"/>
                <a:cs typeface="Corbel"/>
                <a:sym typeface="Corbel"/>
              </a:rPr>
              <a:t>Information</a:t>
            </a:r>
            <a:endParaRPr sz="1850" b="0" i="0" u="sng" strike="noStrike" cap="none">
              <a:solidFill>
                <a:schemeClr val="hlink"/>
              </a:solidFill>
              <a:latin typeface="Corbel"/>
              <a:ea typeface="Corbel"/>
              <a:cs typeface="Corbel"/>
              <a:sym typeface="Corbel"/>
              <a:hlinkClick r:id="rId7"/>
            </a:endParaRPr>
          </a:p>
          <a:p>
            <a:pPr marL="0" marR="0" lvl="0" indent="0" algn="l" rtl="0">
              <a:lnSpc>
                <a:spcPct val="90000"/>
              </a:lnSpc>
              <a:spcBef>
                <a:spcPts val="951"/>
              </a:spcBef>
              <a:spcAft>
                <a:spcPts val="0"/>
              </a:spcAft>
              <a:buClr>
                <a:srgbClr val="6D1D6B"/>
              </a:buClr>
              <a:buSzPts val="2548"/>
              <a:buFont typeface="Arial"/>
              <a:buNone/>
            </a:pPr>
            <a:r>
              <a:rPr lang="en-US" sz="1757" b="0" i="0" u="sng" strike="noStrike" cap="none">
                <a:solidFill>
                  <a:schemeClr val="hlink"/>
                </a:solidFill>
                <a:latin typeface="Corbel"/>
                <a:ea typeface="Corbel"/>
                <a:cs typeface="Corbel"/>
                <a:sym typeface="Corbel"/>
                <a:hlinkClick r:id="rId7"/>
              </a:rPr>
              <a:t>Office of Research – Outside Work</a:t>
            </a:r>
            <a:endParaRPr sz="1757" b="0" i="0" u="none" strike="noStrike" cap="none">
              <a:solidFill>
                <a:srgbClr val="7030A0"/>
              </a:solidFill>
              <a:latin typeface="Corbel"/>
              <a:ea typeface="Corbel"/>
              <a:cs typeface="Corbel"/>
              <a:sym typeface="Corbel"/>
            </a:endParaRPr>
          </a:p>
          <a:p>
            <a:pPr marL="0" marR="0" lvl="0" indent="0" algn="l" rtl="0">
              <a:lnSpc>
                <a:spcPct val="90000"/>
              </a:lnSpc>
              <a:spcBef>
                <a:spcPts val="951"/>
              </a:spcBef>
              <a:spcAft>
                <a:spcPts val="0"/>
              </a:spcAft>
              <a:buClr>
                <a:srgbClr val="6D1D6B"/>
              </a:buClr>
              <a:buSzPts val="2548"/>
              <a:buFont typeface="Arial"/>
              <a:buNone/>
            </a:pPr>
            <a:r>
              <a:rPr lang="en-US" sz="1757" b="0" i="0" u="sng" strike="noStrike" cap="none">
                <a:solidFill>
                  <a:schemeClr val="hlink"/>
                </a:solidFill>
                <a:latin typeface="Corbel"/>
                <a:ea typeface="Corbel"/>
                <a:cs typeface="Corbel"/>
                <a:sym typeface="Corbel"/>
                <a:hlinkClick r:id="rId8"/>
              </a:rPr>
              <a:t>Office of Research – Financial Conflicts of Interest (FCOI)</a:t>
            </a:r>
            <a:endParaRPr sz="1757" b="0" i="0" u="none" strike="noStrike" cap="none">
              <a:solidFill>
                <a:srgbClr val="7030A0"/>
              </a:solidFill>
              <a:latin typeface="Corbel"/>
              <a:ea typeface="Corbel"/>
              <a:cs typeface="Corbel"/>
              <a:sym typeface="Corbel"/>
            </a:endParaRPr>
          </a:p>
          <a:p>
            <a:pPr marL="0" marR="0" lvl="0" indent="0" algn="l" rtl="0">
              <a:lnSpc>
                <a:spcPct val="90000"/>
              </a:lnSpc>
              <a:spcBef>
                <a:spcPts val="970"/>
              </a:spcBef>
              <a:spcAft>
                <a:spcPts val="0"/>
              </a:spcAft>
              <a:buClr>
                <a:srgbClr val="6D1D6B"/>
              </a:buClr>
              <a:buSzPts val="2683"/>
              <a:buFont typeface="Arial"/>
              <a:buNone/>
            </a:pPr>
            <a:endParaRPr sz="1850" b="0" i="0" u="none" strike="noStrike" cap="none">
              <a:solidFill>
                <a:srgbClr val="7030A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138766" y="381000"/>
            <a:ext cx="7704667"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UW Policy &amp; Best Practice</a:t>
            </a:r>
            <a:endParaRPr sz="4000" b="0" i="0" u="none" strike="noStrike" cap="none">
              <a:solidFill>
                <a:schemeClr val="dk1"/>
              </a:solidFill>
              <a:latin typeface="Corbel"/>
              <a:ea typeface="Corbel"/>
              <a:cs typeface="Corbel"/>
              <a:sym typeface="Corbel"/>
            </a:endParaRPr>
          </a:p>
        </p:txBody>
      </p:sp>
      <p:sp>
        <p:nvSpPr>
          <p:cNvPr id="164" name="Google Shape;164;p21"/>
          <p:cNvSpPr txBox="1">
            <a:spLocks noGrp="1"/>
          </p:cNvSpPr>
          <p:nvPr>
            <p:ph type="body" idx="1"/>
          </p:nvPr>
        </p:nvSpPr>
        <p:spPr>
          <a:xfrm>
            <a:off x="685799" y="1524000"/>
            <a:ext cx="8610600" cy="5029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6D1D6B"/>
              </a:buClr>
              <a:buSzPts val="3480"/>
              <a:buFont typeface="Arial"/>
              <a:buNone/>
            </a:pPr>
            <a:r>
              <a:rPr lang="en-US" sz="2400" b="0" i="0" u="none" strike="noStrike" cap="none">
                <a:solidFill>
                  <a:schemeClr val="dk1"/>
                </a:solidFill>
                <a:latin typeface="Corbel"/>
                <a:ea typeface="Corbel"/>
                <a:cs typeface="Corbel"/>
                <a:sym typeface="Corbel"/>
              </a:rPr>
              <a:t>Conflict management plans issued by the UW Office of Research start with: </a:t>
            </a:r>
            <a:endParaRPr/>
          </a:p>
          <a:p>
            <a:pPr marL="574675" marR="0" lvl="1" indent="-285750" algn="l" rtl="0">
              <a:spcBef>
                <a:spcPts val="1000"/>
              </a:spcBef>
              <a:spcAft>
                <a:spcPts val="0"/>
              </a:spcAft>
              <a:buClr>
                <a:srgbClr val="6D1D6B"/>
              </a:buClr>
              <a:buSzPts val="2900"/>
              <a:buFont typeface="Arial"/>
              <a:buChar char="•"/>
            </a:pPr>
            <a:r>
              <a:rPr lang="en-US" sz="2000" b="0" i="0" u="none" strike="noStrike" cap="none">
                <a:solidFill>
                  <a:schemeClr val="dk1"/>
                </a:solidFill>
                <a:latin typeface="Corbel"/>
                <a:ea typeface="Corbel"/>
                <a:cs typeface="Corbel"/>
                <a:sym typeface="Corbel"/>
              </a:rPr>
              <a:t>You are required to make appropriate disclosures of your financial interest(s) in connection with any publication (written, electronic, oral, or otherwise) of the results of the research, as well as to collaborators and trainees (students and postdoctoral fellows) involved in the research. </a:t>
            </a:r>
            <a:endParaRPr sz="2000" b="0" i="0" u="none" strike="noStrike" cap="none">
              <a:solidFill>
                <a:schemeClr val="dk1"/>
              </a:solidFill>
              <a:latin typeface="Corbel"/>
              <a:ea typeface="Corbel"/>
              <a:cs typeface="Corbel"/>
              <a:sym typeface="Corbel"/>
            </a:endParaRPr>
          </a:p>
          <a:p>
            <a:pPr marL="0" marR="0" lvl="0" indent="0" algn="l" rtl="0">
              <a:spcBef>
                <a:spcPts val="1040"/>
              </a:spcBef>
              <a:spcAft>
                <a:spcPts val="0"/>
              </a:spcAft>
              <a:buClr>
                <a:srgbClr val="6D1D6B"/>
              </a:buClr>
              <a:buSzPts val="3190"/>
              <a:buFont typeface="Arial"/>
              <a:buNone/>
            </a:pPr>
            <a:r>
              <a:rPr lang="en-US" sz="2200" b="0" i="0" u="none" strike="noStrike" cap="none">
                <a:solidFill>
                  <a:schemeClr val="dk1"/>
                </a:solidFill>
                <a:latin typeface="Corbel"/>
                <a:ea typeface="Corbel"/>
                <a:cs typeface="Corbel"/>
                <a:sym typeface="Corbel"/>
              </a:rPr>
              <a:t>The </a:t>
            </a:r>
            <a:r>
              <a:rPr lang="en-US" sz="2200" b="0" i="0" u="sng" strike="noStrike" cap="none">
                <a:solidFill>
                  <a:schemeClr val="hlink"/>
                </a:solidFill>
                <a:latin typeface="Corbel"/>
                <a:ea typeface="Corbel"/>
                <a:cs typeface="Corbel"/>
                <a:sym typeface="Corbel"/>
                <a:hlinkClick r:id="rId3"/>
              </a:rPr>
              <a:t>American Association for the Advancement of Science (AAAS) says</a:t>
            </a:r>
            <a:r>
              <a:rPr lang="en-US" sz="2200" b="0" i="0" u="none" strike="noStrike" cap="none">
                <a:solidFill>
                  <a:schemeClr val="dk1"/>
                </a:solidFill>
                <a:latin typeface="Corbel"/>
                <a:ea typeface="Corbel"/>
                <a:cs typeface="Corbel"/>
                <a:sym typeface="Corbel"/>
              </a:rPr>
              <a:t>:</a:t>
            </a:r>
            <a:endParaRPr/>
          </a:p>
          <a:p>
            <a:pPr marL="574675" marR="0" lvl="1" indent="-285750" algn="l" rtl="0">
              <a:spcBef>
                <a:spcPts val="1000"/>
              </a:spcBef>
              <a:spcAft>
                <a:spcPts val="0"/>
              </a:spcAft>
              <a:buClr>
                <a:srgbClr val="6D1D6B"/>
              </a:buClr>
              <a:buSzPts val="2900"/>
              <a:buFont typeface="Arial"/>
              <a:buChar char="•"/>
            </a:pPr>
            <a:r>
              <a:rPr lang="en-US" sz="2000" b="0" i="0" u="none" strike="noStrike" cap="none">
                <a:solidFill>
                  <a:schemeClr val="dk1"/>
                </a:solidFill>
                <a:latin typeface="Corbel"/>
                <a:ea typeface="Corbel"/>
                <a:cs typeface="Corbel"/>
                <a:sym typeface="Corbel"/>
              </a:rPr>
              <a:t>“…AAAS has reaffirmed its commitment to robust, independent peer review as well as the sharing of research results through publications and </a:t>
            </a:r>
            <a:r>
              <a:rPr lang="en-US" sz="2000" b="0" i="0" u="sng" strike="noStrike" cap="none">
                <a:solidFill>
                  <a:schemeClr val="dk1"/>
                </a:solidFill>
                <a:latin typeface="Corbel"/>
                <a:ea typeface="Corbel"/>
                <a:cs typeface="Corbel"/>
                <a:sym typeface="Corbel"/>
              </a:rPr>
              <a:t>public discourse</a:t>
            </a:r>
            <a:r>
              <a:rPr lang="en-US" sz="2000" b="0" i="0" u="none" strike="noStrike" cap="none">
                <a:solidFill>
                  <a:schemeClr val="dk1"/>
                </a:solidFill>
                <a:latin typeface="Corbel"/>
                <a:ea typeface="Corbel"/>
                <a:cs typeface="Corbel"/>
                <a:sym typeface="Corbel"/>
              </a:rPr>
              <a:t>, in accordance with well-crafted transparency policies and procedures.”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2" descr="Screen Clipping"/>
          <p:cNvPicPr preferRelativeResize="0"/>
          <p:nvPr/>
        </p:nvPicPr>
        <p:blipFill rotWithShape="1">
          <a:blip r:embed="rId3">
            <a:alphaModFix/>
          </a:blip>
          <a:srcRect/>
          <a:stretch/>
        </p:blipFill>
        <p:spPr>
          <a:xfrm>
            <a:off x="2693340" y="69072"/>
            <a:ext cx="2076740" cy="371527"/>
          </a:xfrm>
          <a:prstGeom prst="rect">
            <a:avLst/>
          </a:prstGeom>
          <a:noFill/>
          <a:ln>
            <a:noFill/>
          </a:ln>
        </p:spPr>
      </p:pic>
      <p:sp>
        <p:nvSpPr>
          <p:cNvPr id="171" name="Google Shape;171;p22"/>
          <p:cNvSpPr txBox="1"/>
          <p:nvPr/>
        </p:nvSpPr>
        <p:spPr>
          <a:xfrm>
            <a:off x="2590800" y="6211669"/>
            <a:ext cx="7373379"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orbel"/>
                <a:ea typeface="Corbel"/>
                <a:cs typeface="Corbel"/>
                <a:sym typeface="Corbel"/>
              </a:rPr>
              <a:t>By Charles Ornstein and Katie Thomas</a:t>
            </a:r>
            <a:endParaRPr/>
          </a:p>
          <a:p>
            <a:pPr marL="0" marR="0" lvl="0" indent="0" algn="l" rtl="0">
              <a:lnSpc>
                <a:spcPct val="100000"/>
              </a:lnSpc>
              <a:spcBef>
                <a:spcPts val="0"/>
              </a:spcBef>
              <a:spcAft>
                <a:spcPts val="0"/>
              </a:spcAft>
              <a:buNone/>
            </a:pPr>
            <a:r>
              <a:rPr lang="en-US" sz="1800">
                <a:solidFill>
                  <a:schemeClr val="dk1"/>
                </a:solidFill>
                <a:latin typeface="Corbel"/>
                <a:ea typeface="Corbel"/>
                <a:cs typeface="Corbel"/>
                <a:sym typeface="Corbel"/>
              </a:rPr>
              <a:t>Sept. 8, 2018</a:t>
            </a:r>
            <a:endParaRPr sz="1800">
              <a:solidFill>
                <a:schemeClr val="dk1"/>
              </a:solidFill>
              <a:latin typeface="Corbel"/>
              <a:ea typeface="Corbel"/>
              <a:cs typeface="Corbel"/>
              <a:sym typeface="Corbel"/>
            </a:endParaRPr>
          </a:p>
        </p:txBody>
      </p:sp>
      <p:sp>
        <p:nvSpPr>
          <p:cNvPr id="172" name="Google Shape;172;p22"/>
          <p:cNvSpPr txBox="1"/>
          <p:nvPr/>
        </p:nvSpPr>
        <p:spPr>
          <a:xfrm>
            <a:off x="2590800" y="5808702"/>
            <a:ext cx="699237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orbel"/>
                <a:ea typeface="Corbel"/>
                <a:cs typeface="Corbel"/>
                <a:sym typeface="Corbel"/>
              </a:rPr>
              <a:t>Dr. José Baselga, the chief medical officer at Memorial Sloan Kettering Cancer Center, in 2015. </a:t>
            </a:r>
            <a:endParaRPr/>
          </a:p>
          <a:p>
            <a:pPr marL="0" marR="0" lvl="0" indent="0" algn="l" rtl="0">
              <a:spcBef>
                <a:spcPts val="0"/>
              </a:spcBef>
              <a:spcAft>
                <a:spcPts val="0"/>
              </a:spcAft>
              <a:buNone/>
            </a:pPr>
            <a:r>
              <a:rPr lang="en-US" sz="1200">
                <a:solidFill>
                  <a:schemeClr val="dk1"/>
                </a:solidFill>
                <a:latin typeface="Corbel"/>
                <a:ea typeface="Corbel"/>
                <a:cs typeface="Corbel"/>
                <a:sym typeface="Corbel"/>
              </a:rPr>
              <a:t>Cindy Ord Getty Images </a:t>
            </a:r>
            <a:endParaRPr sz="1200">
              <a:solidFill>
                <a:schemeClr val="dk1"/>
              </a:solidFill>
              <a:latin typeface="Corbel"/>
              <a:ea typeface="Corbel"/>
              <a:cs typeface="Corbel"/>
              <a:sym typeface="Corbel"/>
            </a:endParaRPr>
          </a:p>
        </p:txBody>
      </p:sp>
      <p:pic>
        <p:nvPicPr>
          <p:cNvPr id="173" name="Google Shape;173;p22" descr="Screen Clipping">
            <a:hlinkClick r:id="rId4"/>
          </p:cNvPr>
          <p:cNvPicPr preferRelativeResize="0"/>
          <p:nvPr/>
        </p:nvPicPr>
        <p:blipFill rotWithShape="1">
          <a:blip r:embed="rId5">
            <a:alphaModFix/>
          </a:blip>
          <a:srcRect l="5238" r="8887" b="9559"/>
          <a:stretch/>
        </p:blipFill>
        <p:spPr>
          <a:xfrm>
            <a:off x="2500825" y="319625"/>
            <a:ext cx="6021176" cy="547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3" descr="Screen Clipping">
            <a:hlinkClick r:id="rId3"/>
          </p:cNvPr>
          <p:cNvPicPr preferRelativeResize="0"/>
          <p:nvPr/>
        </p:nvPicPr>
        <p:blipFill rotWithShape="1">
          <a:blip r:embed="rId4">
            <a:alphaModFix/>
          </a:blip>
          <a:srcRect l="1531" t="3689" r="1541" b="19611"/>
          <a:stretch/>
        </p:blipFill>
        <p:spPr>
          <a:xfrm>
            <a:off x="1462025" y="1664000"/>
            <a:ext cx="7146549" cy="2908000"/>
          </a:xfrm>
          <a:prstGeom prst="rect">
            <a:avLst/>
          </a:prstGeom>
          <a:noFill/>
          <a:ln>
            <a:noFill/>
          </a:ln>
        </p:spPr>
      </p:pic>
      <p:pic>
        <p:nvPicPr>
          <p:cNvPr id="180" name="Google Shape;180;p23" descr="Screen Clipping"/>
          <p:cNvPicPr preferRelativeResize="0"/>
          <p:nvPr/>
        </p:nvPicPr>
        <p:blipFill rotWithShape="1">
          <a:blip r:embed="rId5">
            <a:alphaModFix/>
          </a:blip>
          <a:srcRect l="1602" t="10749" r="2986" b="15823"/>
          <a:stretch/>
        </p:blipFill>
        <p:spPr>
          <a:xfrm>
            <a:off x="1395425" y="894525"/>
            <a:ext cx="2781300" cy="384725"/>
          </a:xfrm>
          <a:prstGeom prst="rect">
            <a:avLst/>
          </a:prstGeom>
          <a:noFill/>
          <a:ln>
            <a:noFill/>
          </a:ln>
        </p:spPr>
      </p:pic>
      <p:sp>
        <p:nvSpPr>
          <p:cNvPr id="181" name="Google Shape;181;p23"/>
          <p:cNvSpPr txBox="1"/>
          <p:nvPr/>
        </p:nvSpPr>
        <p:spPr>
          <a:xfrm>
            <a:off x="1360169" y="4733852"/>
            <a:ext cx="737337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By Charles Ornstein, ProPublica, and Katie Thomas, The New York Times, Sept. 20, 4:10 p.m. EDT</a:t>
            </a:r>
            <a:endParaRPr sz="180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4" descr="Screen Clipping"/>
          <p:cNvPicPr preferRelativeResize="0"/>
          <p:nvPr/>
        </p:nvPicPr>
        <p:blipFill rotWithShape="1">
          <a:blip r:embed="rId3">
            <a:alphaModFix/>
          </a:blip>
          <a:srcRect/>
          <a:stretch/>
        </p:blipFill>
        <p:spPr>
          <a:xfrm>
            <a:off x="2438400" y="557237"/>
            <a:ext cx="5446642" cy="1524000"/>
          </a:xfrm>
          <a:prstGeom prst="rect">
            <a:avLst/>
          </a:prstGeom>
          <a:noFill/>
          <a:ln>
            <a:noFill/>
          </a:ln>
        </p:spPr>
      </p:pic>
      <p:pic>
        <p:nvPicPr>
          <p:cNvPr id="188" name="Google Shape;188;p24" descr="Screen Clipping"/>
          <p:cNvPicPr preferRelativeResize="0"/>
          <p:nvPr/>
        </p:nvPicPr>
        <p:blipFill rotWithShape="1">
          <a:blip r:embed="rId4">
            <a:alphaModFix/>
          </a:blip>
          <a:srcRect l="1071" t="6257" r="5722" b="9525"/>
          <a:stretch/>
        </p:blipFill>
        <p:spPr>
          <a:xfrm>
            <a:off x="1828800" y="2222888"/>
            <a:ext cx="6638926" cy="946588"/>
          </a:xfrm>
          <a:prstGeom prst="rect">
            <a:avLst/>
          </a:prstGeom>
          <a:noFill/>
          <a:ln>
            <a:noFill/>
          </a:ln>
        </p:spPr>
      </p:pic>
      <p:pic>
        <p:nvPicPr>
          <p:cNvPr id="189" name="Google Shape;189;p24" descr="Screen Clipping"/>
          <p:cNvPicPr preferRelativeResize="0"/>
          <p:nvPr/>
        </p:nvPicPr>
        <p:blipFill rotWithShape="1">
          <a:blip r:embed="rId5">
            <a:alphaModFix/>
          </a:blip>
          <a:srcRect/>
          <a:stretch/>
        </p:blipFill>
        <p:spPr>
          <a:xfrm>
            <a:off x="2842060" y="3276599"/>
            <a:ext cx="4639322" cy="2105319"/>
          </a:xfrm>
          <a:prstGeom prst="rect">
            <a:avLst/>
          </a:prstGeom>
          <a:noFill/>
          <a:ln>
            <a:noFill/>
          </a:ln>
        </p:spPr>
      </p:pic>
      <p:sp>
        <p:nvSpPr>
          <p:cNvPr id="190" name="Google Shape;190;p24"/>
          <p:cNvSpPr txBox="1"/>
          <p:nvPr/>
        </p:nvSpPr>
        <p:spPr>
          <a:xfrm>
            <a:off x="1752600" y="5562600"/>
            <a:ext cx="73733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l"/>
                <a:ea typeface="Corbel"/>
                <a:cs typeface="Corbel"/>
                <a:sym typeface="Corbel"/>
              </a:rPr>
              <a:t>Posted September 24, 2018 by Hilda Bastian in Bias</a:t>
            </a:r>
            <a:endParaRPr sz="1800">
              <a:solidFill>
                <a:schemeClr val="dk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5" descr="Screen Clipping">
            <a:hlinkClick r:id="rId3"/>
          </p:cNvPr>
          <p:cNvPicPr preferRelativeResize="0"/>
          <p:nvPr/>
        </p:nvPicPr>
        <p:blipFill rotWithShape="1">
          <a:blip r:embed="rId4">
            <a:alphaModFix/>
          </a:blip>
          <a:srcRect l="1178" t="4889" r="4562" b="7175"/>
          <a:stretch/>
        </p:blipFill>
        <p:spPr>
          <a:xfrm>
            <a:off x="790575" y="1952625"/>
            <a:ext cx="8353426" cy="2362200"/>
          </a:xfrm>
          <a:prstGeom prst="rect">
            <a:avLst/>
          </a:prstGeom>
          <a:noFill/>
          <a:ln>
            <a:noFill/>
          </a:ln>
        </p:spPr>
      </p:pic>
      <p:pic>
        <p:nvPicPr>
          <p:cNvPr id="197" name="Google Shape;197;p25" descr="Screen Clipping"/>
          <p:cNvPicPr preferRelativeResize="0"/>
          <p:nvPr/>
        </p:nvPicPr>
        <p:blipFill rotWithShape="1">
          <a:blip r:embed="rId5">
            <a:alphaModFix/>
          </a:blip>
          <a:srcRect/>
          <a:stretch/>
        </p:blipFill>
        <p:spPr>
          <a:xfrm>
            <a:off x="914400" y="5334000"/>
            <a:ext cx="2531267" cy="409824"/>
          </a:xfrm>
          <a:prstGeom prst="rect">
            <a:avLst/>
          </a:prstGeom>
          <a:noFill/>
          <a:ln>
            <a:noFill/>
          </a:ln>
        </p:spPr>
      </p:pic>
      <p:pic>
        <p:nvPicPr>
          <p:cNvPr id="198" name="Google Shape;198;p25" descr="Screen Clipping"/>
          <p:cNvPicPr preferRelativeResize="0"/>
          <p:nvPr/>
        </p:nvPicPr>
        <p:blipFill rotWithShape="1">
          <a:blip r:embed="rId6">
            <a:alphaModFix/>
          </a:blip>
          <a:srcRect/>
          <a:stretch/>
        </p:blipFill>
        <p:spPr>
          <a:xfrm>
            <a:off x="790575" y="4291000"/>
            <a:ext cx="8353425" cy="8684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1060938" y="263771"/>
            <a:ext cx="7704667" cy="11078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Simple Disclosures</a:t>
            </a:r>
            <a:endParaRPr sz="4000" b="0" i="0" u="none" strike="noStrike" cap="none">
              <a:solidFill>
                <a:schemeClr val="dk1"/>
              </a:solidFill>
              <a:latin typeface="Corbel"/>
              <a:ea typeface="Corbel"/>
              <a:cs typeface="Corbel"/>
              <a:sym typeface="Corbel"/>
            </a:endParaRPr>
          </a:p>
        </p:txBody>
      </p:sp>
      <p:sp>
        <p:nvSpPr>
          <p:cNvPr id="205" name="Google Shape;205;p26"/>
          <p:cNvSpPr txBox="1">
            <a:spLocks noGrp="1"/>
          </p:cNvSpPr>
          <p:nvPr>
            <p:ph type="body" idx="1"/>
          </p:nvPr>
        </p:nvSpPr>
        <p:spPr>
          <a:xfrm>
            <a:off x="1066800" y="1371601"/>
            <a:ext cx="7823200" cy="4648199"/>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rgbClr val="6D1D6B"/>
              </a:buClr>
              <a:buSzPts val="2610"/>
              <a:buFont typeface="Arial"/>
              <a:buChar char="-"/>
            </a:pPr>
            <a:r>
              <a:rPr lang="en-US" sz="1800" b="0" i="0" u="none" strike="noStrike" cap="none">
                <a:solidFill>
                  <a:srgbClr val="4E1E76"/>
                </a:solidFill>
                <a:latin typeface="Candara"/>
                <a:ea typeface="Candara"/>
                <a:cs typeface="Candara"/>
                <a:sym typeface="Candara"/>
              </a:rPr>
              <a:t>AUTHOR</a:t>
            </a:r>
            <a:r>
              <a:rPr lang="en-US" sz="1800" b="0" i="0" u="none" strike="noStrike" cap="none">
                <a:solidFill>
                  <a:schemeClr val="dk1"/>
                </a:solidFill>
                <a:latin typeface="Candara"/>
                <a:ea typeface="Candara"/>
                <a:cs typeface="Candara"/>
                <a:sym typeface="Candara"/>
              </a:rPr>
              <a:t> is employed by </a:t>
            </a:r>
            <a:r>
              <a:rPr lang="en-US" sz="1800" b="0" i="0" u="none" strike="noStrike" cap="none">
                <a:solidFill>
                  <a:srgbClr val="4E1E76"/>
                </a:solidFill>
                <a:latin typeface="Candara"/>
                <a:ea typeface="Candara"/>
                <a:cs typeface="Candara"/>
                <a:sym typeface="Candara"/>
              </a:rPr>
              <a:t>COMPANY</a:t>
            </a:r>
            <a:endParaRPr/>
          </a:p>
          <a:p>
            <a:pPr marL="285750" marR="0" lvl="0" indent="-285750" algn="l" rtl="0">
              <a:spcBef>
                <a:spcPts val="960"/>
              </a:spcBef>
              <a:spcAft>
                <a:spcPts val="0"/>
              </a:spcAft>
              <a:buClr>
                <a:srgbClr val="6D1D6B"/>
              </a:buClr>
              <a:buSzPts val="2610"/>
              <a:buFont typeface="Arial"/>
              <a:buChar char="-"/>
            </a:pPr>
            <a:r>
              <a:rPr lang="en-US" sz="1800" b="0" i="0" u="none" strike="noStrike" cap="none">
                <a:solidFill>
                  <a:srgbClr val="4E1E76"/>
                </a:solidFill>
                <a:latin typeface="Candara"/>
                <a:ea typeface="Candara"/>
                <a:cs typeface="Candara"/>
                <a:sym typeface="Candara"/>
              </a:rPr>
              <a:t>AUTHOR</a:t>
            </a:r>
            <a:r>
              <a:rPr lang="en-US" sz="1800" b="0" i="0" u="none" strike="noStrike" cap="none">
                <a:solidFill>
                  <a:schemeClr val="dk1"/>
                </a:solidFill>
                <a:latin typeface="Candara"/>
                <a:ea typeface="Candara"/>
                <a:cs typeface="Candara"/>
                <a:sym typeface="Candara"/>
              </a:rPr>
              <a:t> is a paid part-time consultant for </a:t>
            </a:r>
            <a:r>
              <a:rPr lang="en-US" sz="1800" b="0" i="0" u="none" strike="noStrike" cap="none">
                <a:solidFill>
                  <a:srgbClr val="4E1E76"/>
                </a:solidFill>
                <a:latin typeface="Candara"/>
                <a:ea typeface="Candara"/>
                <a:cs typeface="Candara"/>
                <a:sym typeface="Candara"/>
              </a:rPr>
              <a:t>COMPANY</a:t>
            </a:r>
            <a:endParaRPr/>
          </a:p>
          <a:p>
            <a:pPr marL="285750" marR="0" lvl="0" indent="-285750" algn="l" rtl="0">
              <a:spcBef>
                <a:spcPts val="960"/>
              </a:spcBef>
              <a:spcAft>
                <a:spcPts val="0"/>
              </a:spcAft>
              <a:buClr>
                <a:srgbClr val="6D1D6B"/>
              </a:buClr>
              <a:buSzPts val="2610"/>
              <a:buFont typeface="Arial"/>
              <a:buChar char="-"/>
            </a:pPr>
            <a:r>
              <a:rPr lang="en-US" sz="1800" b="0" i="0" u="none" strike="noStrike" cap="none">
                <a:solidFill>
                  <a:srgbClr val="4E1E76"/>
                </a:solidFill>
                <a:latin typeface="Candara"/>
                <a:ea typeface="Candara"/>
                <a:cs typeface="Candara"/>
                <a:sym typeface="Candara"/>
              </a:rPr>
              <a:t>AUTHOR</a:t>
            </a:r>
            <a:r>
              <a:rPr lang="en-US" sz="1800" b="0" i="0" u="none" strike="noStrike" cap="none">
                <a:solidFill>
                  <a:schemeClr val="dk1"/>
                </a:solidFill>
                <a:latin typeface="Candara"/>
                <a:ea typeface="Candara"/>
                <a:cs typeface="Candara"/>
                <a:sym typeface="Candara"/>
              </a:rPr>
              <a:t> holds </a:t>
            </a:r>
            <a:r>
              <a:rPr lang="en-US" sz="1800" b="0" i="0" u="none" strike="noStrike" cap="none">
                <a:solidFill>
                  <a:srgbClr val="4E1E76"/>
                </a:solidFill>
                <a:latin typeface="Candara"/>
                <a:ea typeface="Candara"/>
                <a:cs typeface="Candara"/>
                <a:sym typeface="Candara"/>
              </a:rPr>
              <a:t>COMPANY</a:t>
            </a:r>
            <a:r>
              <a:rPr lang="en-US" sz="1800" b="0" i="0" u="none" strike="noStrike" cap="none">
                <a:solidFill>
                  <a:schemeClr val="dk1"/>
                </a:solidFill>
                <a:latin typeface="Candara"/>
                <a:ea typeface="Candara"/>
                <a:cs typeface="Candara"/>
                <a:sym typeface="Candara"/>
              </a:rPr>
              <a:t> stock </a:t>
            </a:r>
            <a:endParaRPr/>
          </a:p>
          <a:p>
            <a:pPr marL="285750" marR="0" lvl="0" indent="-285750" algn="l" rtl="0">
              <a:spcBef>
                <a:spcPts val="960"/>
              </a:spcBef>
              <a:spcAft>
                <a:spcPts val="0"/>
              </a:spcAft>
              <a:buClr>
                <a:srgbClr val="6D1D6B"/>
              </a:buClr>
              <a:buSzPts val="2610"/>
              <a:buFont typeface="Arial"/>
              <a:buChar char="-"/>
            </a:pPr>
            <a:r>
              <a:rPr lang="en-US" sz="1800" b="0" i="0" u="none" strike="noStrike" cap="none">
                <a:solidFill>
                  <a:schemeClr val="dk1"/>
                </a:solidFill>
                <a:latin typeface="Candara"/>
                <a:ea typeface="Candara"/>
                <a:cs typeface="Candara"/>
                <a:sym typeface="Candara"/>
              </a:rPr>
              <a:t>One or more embodiments of one or more patents and patent applications filed by the University of Washington and </a:t>
            </a:r>
            <a:r>
              <a:rPr lang="en-US" sz="1800" b="0" i="0" u="none" strike="noStrike" cap="none">
                <a:solidFill>
                  <a:srgbClr val="4E1E76"/>
                </a:solidFill>
                <a:latin typeface="Candara"/>
                <a:ea typeface="Candara"/>
                <a:cs typeface="Candara"/>
                <a:sym typeface="Candara"/>
              </a:rPr>
              <a:t>COMPANY</a:t>
            </a:r>
            <a:r>
              <a:rPr lang="en-US" sz="1800" b="0" i="0" u="none" strike="noStrike" cap="none">
                <a:solidFill>
                  <a:schemeClr val="dk1"/>
                </a:solidFill>
                <a:latin typeface="Candara"/>
                <a:ea typeface="Candara"/>
                <a:cs typeface="Candara"/>
                <a:sym typeface="Candara"/>
              </a:rPr>
              <a:t> may encompass methods, reagents, and the data disclosed in this manuscript. Some work in this study is related to technology described in patent applications.</a:t>
            </a:r>
            <a:endParaRPr/>
          </a:p>
          <a:p>
            <a:pPr marL="285750" marR="0" lvl="0" indent="-285750" algn="l" rtl="0">
              <a:spcBef>
                <a:spcPts val="960"/>
              </a:spcBef>
              <a:spcAft>
                <a:spcPts val="0"/>
              </a:spcAft>
              <a:buClr>
                <a:srgbClr val="6D1D6B"/>
              </a:buClr>
              <a:buSzPts val="2610"/>
              <a:buFont typeface="Arial"/>
              <a:buChar char="-"/>
            </a:pPr>
            <a:r>
              <a:rPr lang="en-US" sz="1800" b="0" i="0" u="none" strike="noStrike" cap="none">
                <a:solidFill>
                  <a:srgbClr val="4E1E76"/>
                </a:solidFill>
                <a:latin typeface="Candara"/>
                <a:ea typeface="Candara"/>
                <a:cs typeface="Candara"/>
                <a:sym typeface="Candara"/>
              </a:rPr>
              <a:t>AUTHOR</a:t>
            </a:r>
            <a:r>
              <a:rPr lang="en-US" sz="1800" b="0" i="0" u="none" strike="noStrike" cap="none">
                <a:solidFill>
                  <a:schemeClr val="dk1"/>
                </a:solidFill>
                <a:latin typeface="Candara"/>
                <a:ea typeface="Candara"/>
                <a:cs typeface="Candara"/>
                <a:sym typeface="Candara"/>
              </a:rPr>
              <a:t> is a co-founder and equity holder in </a:t>
            </a:r>
            <a:r>
              <a:rPr lang="en-US" sz="1800" b="0" i="0" u="none" strike="noStrike" cap="none">
                <a:solidFill>
                  <a:srgbClr val="4E1E76"/>
                </a:solidFill>
                <a:latin typeface="Candara"/>
                <a:ea typeface="Candara"/>
                <a:cs typeface="Candara"/>
                <a:sym typeface="Candara"/>
              </a:rPr>
              <a:t>COMPANY</a:t>
            </a:r>
            <a:r>
              <a:rPr lang="en-US" sz="1800" b="0" i="0" u="none" strike="noStrike" cap="none">
                <a:solidFill>
                  <a:schemeClr val="dk1"/>
                </a:solidFill>
                <a:latin typeface="Candara"/>
                <a:ea typeface="Candara"/>
                <a:cs typeface="Candara"/>
                <a:sym typeface="Candara"/>
              </a:rPr>
              <a:t>, which has licensed this technology to </a:t>
            </a:r>
            <a:r>
              <a:rPr lang="en-US" sz="1800" b="0" i="0" u="none" strike="noStrike" cap="none">
                <a:solidFill>
                  <a:srgbClr val="4E1E76"/>
                </a:solidFill>
                <a:latin typeface="Candara"/>
                <a:ea typeface="Candara"/>
                <a:cs typeface="Candara"/>
                <a:sym typeface="Candara"/>
              </a:rPr>
              <a:t>REACTION</a:t>
            </a:r>
            <a:r>
              <a:rPr lang="en-US" sz="1800" b="0" i="0" u="none" strike="noStrike" cap="none">
                <a:solidFill>
                  <a:schemeClr val="dk1"/>
                </a:solidFill>
                <a:latin typeface="Candara"/>
                <a:ea typeface="Candara"/>
                <a:cs typeface="Candara"/>
                <a:sym typeface="Candara"/>
              </a:rPr>
              <a:t> via </a:t>
            </a:r>
            <a:r>
              <a:rPr lang="en-US" sz="1800" b="0" i="0" u="none" strike="noStrike" cap="none">
                <a:solidFill>
                  <a:srgbClr val="4E1E76"/>
                </a:solidFill>
                <a:latin typeface="Candara"/>
                <a:ea typeface="Candara"/>
                <a:cs typeface="Candara"/>
                <a:sym typeface="Candara"/>
              </a:rPr>
              <a:t>BIOLOGICAL PROCESS </a:t>
            </a:r>
            <a:r>
              <a:rPr lang="en-US" sz="1800" b="0" i="0" u="none" strike="noStrike" cap="none">
                <a:solidFill>
                  <a:schemeClr val="dk1"/>
                </a:solidFill>
                <a:latin typeface="Candara"/>
                <a:ea typeface="Candara"/>
                <a:cs typeface="Candara"/>
                <a:sym typeface="Candara"/>
              </a:rPr>
              <a:t>in </a:t>
            </a:r>
            <a:r>
              <a:rPr lang="en-US" sz="1800" b="0" i="0" u="none" strike="noStrike" cap="none">
                <a:solidFill>
                  <a:srgbClr val="4E1E76"/>
                </a:solidFill>
                <a:latin typeface="Candara"/>
                <a:ea typeface="Candara"/>
                <a:cs typeface="Candara"/>
                <a:sym typeface="Candara"/>
              </a:rPr>
              <a:t>CELL TYPE </a:t>
            </a:r>
            <a:r>
              <a:rPr lang="en-US" sz="1800" b="0" i="0" u="none" strike="noStrike" cap="none">
                <a:solidFill>
                  <a:schemeClr val="dk1"/>
                </a:solidFill>
                <a:latin typeface="Candara"/>
                <a:ea typeface="Candara"/>
                <a:cs typeface="Candara"/>
                <a:sym typeface="Candara"/>
              </a:rPr>
              <a:t>from the University of Washington</a:t>
            </a:r>
            <a:endParaRPr/>
          </a:p>
          <a:p>
            <a:pPr marL="285750" marR="0" lvl="0" indent="-285750" algn="l" rtl="0">
              <a:spcBef>
                <a:spcPts val="960"/>
              </a:spcBef>
              <a:spcAft>
                <a:spcPts val="0"/>
              </a:spcAft>
              <a:buClr>
                <a:srgbClr val="6D1D6B"/>
              </a:buClr>
              <a:buSzPts val="2610"/>
              <a:buFont typeface="Arial"/>
              <a:buChar char="-"/>
            </a:pPr>
            <a:r>
              <a:rPr lang="en-US" sz="1800" b="0" i="0" u="none" strike="noStrike" cap="none">
                <a:solidFill>
                  <a:schemeClr val="dk1"/>
                </a:solidFill>
                <a:latin typeface="Candara"/>
                <a:ea typeface="Candara"/>
                <a:cs typeface="Candara"/>
                <a:sym typeface="Candara"/>
              </a:rPr>
              <a:t>The authors declare the following competing financial interest(s): </a:t>
            </a:r>
            <a:r>
              <a:rPr lang="en-US" sz="1800" b="0" i="0" u="none" strike="noStrike" cap="none">
                <a:solidFill>
                  <a:srgbClr val="4E1E76"/>
                </a:solidFill>
                <a:latin typeface="Candara"/>
                <a:ea typeface="Candara"/>
                <a:cs typeface="Candara"/>
                <a:sym typeface="Candara"/>
              </a:rPr>
              <a:t>AUTHOR 1</a:t>
            </a:r>
            <a:r>
              <a:rPr lang="en-US" sz="1800" b="0" i="0" u="none" strike="noStrike" cap="none">
                <a:solidFill>
                  <a:schemeClr val="dk1"/>
                </a:solidFill>
                <a:latin typeface="Candara"/>
                <a:ea typeface="Candara"/>
                <a:cs typeface="Candara"/>
                <a:sym typeface="Candara"/>
              </a:rPr>
              <a:t>, AND </a:t>
            </a:r>
            <a:r>
              <a:rPr lang="en-US" sz="1800" b="0" i="0" u="none" strike="noStrike" cap="none">
                <a:solidFill>
                  <a:srgbClr val="4E1E76"/>
                </a:solidFill>
                <a:latin typeface="Candara"/>
                <a:ea typeface="Candara"/>
                <a:cs typeface="Candara"/>
                <a:sym typeface="Candara"/>
              </a:rPr>
              <a:t>AUTHOR 2 </a:t>
            </a:r>
            <a:r>
              <a:rPr lang="en-US" sz="1800" b="0" i="0" u="none" strike="noStrike" cap="none">
                <a:solidFill>
                  <a:schemeClr val="dk1"/>
                </a:solidFill>
                <a:latin typeface="Candara"/>
                <a:ea typeface="Candara"/>
                <a:cs typeface="Candara"/>
                <a:sym typeface="Candara"/>
              </a:rPr>
              <a:t>have a financial interest in</a:t>
            </a:r>
            <a:r>
              <a:rPr lang="en-US" sz="1800" b="0" i="0" u="none" strike="noStrike" cap="none">
                <a:solidFill>
                  <a:srgbClr val="4E1E76"/>
                </a:solidFill>
                <a:latin typeface="Candara"/>
                <a:ea typeface="Candara"/>
                <a:cs typeface="Candara"/>
                <a:sym typeface="Candara"/>
              </a:rPr>
              <a:t> COMPANY</a:t>
            </a:r>
            <a:r>
              <a:rPr lang="en-US" sz="1800" b="0" i="0" u="none" strike="noStrike" cap="none">
                <a:solidFill>
                  <a:schemeClr val="dk1"/>
                </a:solidFill>
                <a:latin typeface="Candara"/>
                <a:ea typeface="Candara"/>
                <a:cs typeface="Candara"/>
                <a:sym typeface="Candara"/>
              </a:rPr>
              <a:t>, which has licensed the described technology from the University of Washington</a:t>
            </a:r>
            <a:endParaRPr sz="1800" b="0" i="0" u="none" strike="noStrike" cap="none">
              <a:solidFill>
                <a:schemeClr val="dk1"/>
              </a:solidFill>
              <a:latin typeface="Candara"/>
              <a:ea typeface="Candara"/>
              <a:cs typeface="Candara"/>
              <a:sym typeface="Candara"/>
            </a:endParaRPr>
          </a:p>
          <a:p>
            <a:pPr marL="285750" marR="0" lvl="0" indent="-285750" algn="l" rtl="0">
              <a:spcBef>
                <a:spcPts val="960"/>
              </a:spcBef>
              <a:spcAft>
                <a:spcPts val="0"/>
              </a:spcAft>
              <a:buClr>
                <a:srgbClr val="6D1D6B"/>
              </a:buClr>
              <a:buSzPts val="2610"/>
              <a:buFont typeface="Arial"/>
              <a:buChar char="-"/>
            </a:pPr>
            <a:r>
              <a:rPr lang="en-US" sz="1800" b="0" i="0" u="none" strike="noStrike" cap="none">
                <a:solidFill>
                  <a:schemeClr val="dk1"/>
                </a:solidFill>
                <a:latin typeface="Candara"/>
                <a:ea typeface="Candara"/>
                <a:cs typeface="Candara"/>
                <a:sym typeface="Candara"/>
              </a:rPr>
              <a:t>These and additional Sample Disclosures available </a:t>
            </a:r>
            <a:r>
              <a:rPr lang="en-US" sz="1800" b="0" i="0" u="sng" strike="noStrike" cap="none">
                <a:solidFill>
                  <a:schemeClr val="hlink"/>
                </a:solidFill>
                <a:latin typeface="Candara"/>
                <a:ea typeface="Candara"/>
                <a:cs typeface="Candara"/>
                <a:sym typeface="Candara"/>
                <a:hlinkClick r:id="rId3"/>
              </a:rPr>
              <a:t>HERE</a:t>
            </a: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orbel"/>
              <a:buNone/>
            </a:pPr>
            <a:r>
              <a:rPr lang="en-US" sz="4000" b="0" i="0" u="none" strike="noStrike" cap="none">
                <a:solidFill>
                  <a:schemeClr val="dk1"/>
                </a:solidFill>
                <a:latin typeface="Corbel"/>
                <a:ea typeface="Corbel"/>
                <a:cs typeface="Corbel"/>
                <a:sym typeface="Corbel"/>
              </a:rPr>
              <a:t>Contact</a:t>
            </a:r>
            <a:endParaRPr sz="4000" b="0" i="0" u="none" strike="noStrike" cap="none">
              <a:solidFill>
                <a:schemeClr val="dk1"/>
              </a:solidFill>
              <a:latin typeface="Corbel"/>
              <a:ea typeface="Corbel"/>
              <a:cs typeface="Corbel"/>
              <a:sym typeface="Corbel"/>
            </a:endParaRPr>
          </a:p>
        </p:txBody>
      </p:sp>
      <p:sp>
        <p:nvSpPr>
          <p:cNvPr id="212" name="Google Shape;212;p27"/>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6D1D6B"/>
              </a:buClr>
              <a:buSzPts val="3480"/>
              <a:buFont typeface="Arial"/>
              <a:buNone/>
            </a:pPr>
            <a:r>
              <a:rPr lang="en-US" sz="2400" b="1" i="0" u="none" strike="noStrike" cap="none">
                <a:solidFill>
                  <a:schemeClr val="dk1"/>
                </a:solidFill>
                <a:latin typeface="Corbel"/>
                <a:ea typeface="Corbel"/>
                <a:cs typeface="Corbel"/>
                <a:sym typeface="Corbel"/>
              </a:rPr>
              <a:t>Contact Information:</a:t>
            </a:r>
            <a:endParaRPr/>
          </a:p>
          <a:p>
            <a:pPr marL="0" marR="0" lvl="0" indent="0" algn="ctr" rtl="0">
              <a:spcBef>
                <a:spcPts val="1080"/>
              </a:spcBef>
              <a:spcAft>
                <a:spcPts val="0"/>
              </a:spcAft>
              <a:buClr>
                <a:srgbClr val="6D1D6B"/>
              </a:buClr>
              <a:buSzPts val="3480"/>
              <a:buFont typeface="Arial"/>
              <a:buNone/>
            </a:pPr>
            <a:r>
              <a:rPr lang="en-US" sz="2400" b="0" i="0" u="sng" strike="noStrike" cap="none">
                <a:solidFill>
                  <a:schemeClr val="hlink"/>
                </a:solidFill>
                <a:latin typeface="Corbel"/>
                <a:ea typeface="Corbel"/>
                <a:cs typeface="Corbel"/>
                <a:sym typeface="Corbel"/>
                <a:hlinkClick r:id="rId3"/>
              </a:rPr>
              <a:t>research@uw.edu</a:t>
            </a:r>
            <a:r>
              <a:rPr lang="en-US" sz="2400" b="0" i="0" u="none" strike="noStrike" cap="none">
                <a:solidFill>
                  <a:schemeClr val="dk1"/>
                </a:solidFill>
                <a:latin typeface="Corbel"/>
                <a:ea typeface="Corbel"/>
                <a:cs typeface="Corbel"/>
                <a:sym typeface="Corbel"/>
              </a:rPr>
              <a:t> </a:t>
            </a:r>
            <a:endParaRPr/>
          </a:p>
          <a:p>
            <a:pPr marL="0" marR="0" lvl="0" indent="0" algn="ctr" rtl="0">
              <a:spcBef>
                <a:spcPts val="1080"/>
              </a:spcBef>
              <a:spcAft>
                <a:spcPts val="0"/>
              </a:spcAft>
              <a:buClr>
                <a:srgbClr val="6D1D6B"/>
              </a:buClr>
              <a:buSzPts val="3480"/>
              <a:buFont typeface="Arial"/>
              <a:buNone/>
            </a:pPr>
            <a:r>
              <a:rPr lang="en-US" sz="2400" b="0" i="0" u="none" strike="noStrike" cap="none">
                <a:solidFill>
                  <a:schemeClr val="dk1"/>
                </a:solidFill>
                <a:latin typeface="Corbel"/>
                <a:ea typeface="Corbel"/>
                <a:cs typeface="Corbel"/>
                <a:sym typeface="Corbel"/>
              </a:rPr>
              <a:t>206.616.0804</a:t>
            </a:r>
            <a:endParaRPr/>
          </a:p>
          <a:p>
            <a:pPr marL="0" marR="0" lvl="0" indent="0" algn="ctr" rtl="0">
              <a:spcBef>
                <a:spcPts val="900"/>
              </a:spcBef>
              <a:spcAft>
                <a:spcPts val="0"/>
              </a:spcAft>
              <a:buClr>
                <a:srgbClr val="6D1D6B"/>
              </a:buClr>
              <a:buSzPts val="2175"/>
              <a:buFont typeface="Arial"/>
              <a:buNone/>
            </a:pPr>
            <a:endParaRPr sz="1500" b="0" i="0" u="none" strike="noStrike" cap="none">
              <a:solidFill>
                <a:schemeClr val="dk1"/>
              </a:solidFill>
              <a:latin typeface="Corbel"/>
              <a:ea typeface="Corbel"/>
              <a:cs typeface="Corbel"/>
              <a:sym typeface="Corbel"/>
            </a:endParaRPr>
          </a:p>
          <a:p>
            <a:pPr marL="0" marR="0" lvl="0" indent="0" algn="ctr" rtl="0">
              <a:spcBef>
                <a:spcPts val="1080"/>
              </a:spcBef>
              <a:spcAft>
                <a:spcPts val="0"/>
              </a:spcAft>
              <a:buClr>
                <a:srgbClr val="6D1D6B"/>
              </a:buClr>
              <a:buSzPts val="3480"/>
              <a:buFont typeface="Arial"/>
              <a:buNone/>
            </a:pPr>
            <a:r>
              <a:rPr lang="en-US" sz="2400" b="0" i="0" u="none" strike="noStrike" cap="none">
                <a:solidFill>
                  <a:schemeClr val="dk1"/>
                </a:solidFill>
                <a:latin typeface="Corbel"/>
                <a:ea typeface="Corbel"/>
                <a:cs typeface="Corbel"/>
                <a:sym typeface="Corbel"/>
              </a:rPr>
              <a:t>Melissa Petersen</a:t>
            </a:r>
            <a:endParaRPr/>
          </a:p>
          <a:p>
            <a:pPr marL="0" marR="0" lvl="0" indent="0" algn="ctr" rtl="0">
              <a:spcBef>
                <a:spcPts val="1080"/>
              </a:spcBef>
              <a:spcAft>
                <a:spcPts val="0"/>
              </a:spcAft>
              <a:buClr>
                <a:srgbClr val="6D1D6B"/>
              </a:buClr>
              <a:buSzPts val="3480"/>
              <a:buFont typeface="Arial"/>
              <a:buNone/>
            </a:pPr>
            <a:r>
              <a:rPr lang="en-US" sz="2400" b="0" i="0" u="sng" strike="noStrike" cap="none">
                <a:solidFill>
                  <a:schemeClr val="hlink"/>
                </a:solidFill>
                <a:latin typeface="Corbel"/>
                <a:ea typeface="Corbel"/>
                <a:cs typeface="Corbel"/>
                <a:sym typeface="Corbel"/>
                <a:hlinkClick r:id="rId4"/>
              </a:rPr>
              <a:t>petermm@uw.edu</a:t>
            </a:r>
            <a:r>
              <a:rPr lang="en-US" sz="2400" b="0" i="0" u="none" strike="noStrike" cap="none">
                <a:solidFill>
                  <a:schemeClr val="dk1"/>
                </a:solidFill>
                <a:latin typeface="Corbel"/>
                <a:ea typeface="Corbel"/>
                <a:cs typeface="Corbel"/>
                <a:sym typeface="Corbel"/>
              </a:rPr>
              <a:t> </a:t>
            </a:r>
            <a:endParaRPr sz="2400" b="0" i="0" u="none" strike="noStrike" cap="none">
              <a:solidFill>
                <a:schemeClr val="dk1"/>
              </a:solidFill>
              <a:latin typeface="Corbel"/>
              <a:ea typeface="Corbel"/>
              <a:cs typeface="Corbel"/>
              <a:sym typeface="Corbel"/>
            </a:endParaRPr>
          </a:p>
          <a:p>
            <a:pPr marL="0" marR="0" lvl="0" indent="0" algn="ctr" rtl="0">
              <a:spcBef>
                <a:spcPts val="1080"/>
              </a:spcBef>
              <a:spcAft>
                <a:spcPts val="0"/>
              </a:spcAft>
              <a:buClr>
                <a:srgbClr val="6D1D6B"/>
              </a:buClr>
              <a:buSzPts val="3480"/>
              <a:buFont typeface="Arial"/>
              <a:buNone/>
            </a:pPr>
            <a:endParaRPr sz="2400" b="0" i="0" u="none" strike="noStrike" cap="none">
              <a:solidFill>
                <a:schemeClr val="dk1"/>
              </a:solidFill>
              <a:latin typeface="Corbel"/>
              <a:ea typeface="Corbel"/>
              <a:cs typeface="Corbel"/>
              <a:sym typeface="Corbel"/>
            </a:endParaRPr>
          </a:p>
          <a:p>
            <a:pPr marL="0" marR="0" lvl="0" indent="0" algn="ctr" rtl="0">
              <a:spcBef>
                <a:spcPts val="1080"/>
              </a:spcBef>
              <a:spcAft>
                <a:spcPts val="0"/>
              </a:spcAft>
              <a:buClr>
                <a:srgbClr val="6D1D6B"/>
              </a:buClr>
              <a:buSzPts val="3480"/>
              <a:buFont typeface="Arial"/>
              <a:buNone/>
            </a:pPr>
            <a:endParaRPr sz="2400" b="0" i="0" u="none" strike="noStrike" cap="none">
              <a:solidFill>
                <a:schemeClr val="dk1"/>
              </a:solidFill>
              <a:latin typeface="Corbel"/>
              <a:ea typeface="Corbel"/>
              <a:cs typeface="Corbel"/>
              <a:sym typeface="Corbel"/>
            </a:endParaRPr>
          </a:p>
        </p:txBody>
      </p:sp>
      <p:sp>
        <p:nvSpPr>
          <p:cNvPr id="213" name="Google Shape;213;p27"/>
          <p:cNvSpPr txBox="1"/>
          <p:nvPr/>
        </p:nvSpPr>
        <p:spPr>
          <a:xfrm>
            <a:off x="228600" y="6300900"/>
            <a:ext cx="8686800"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a:solidFill>
                  <a:schemeClr val="dk1"/>
                </a:solidFill>
                <a:latin typeface="Corbel"/>
                <a:ea typeface="Corbel"/>
                <a:cs typeface="Corbel"/>
                <a:sym typeface="Corbel"/>
              </a:rPr>
              <a:t>Office of Research, University </a:t>
            </a:r>
            <a:r>
              <a:rPr lang="en-US" sz="1400" i="1">
                <a:solidFill>
                  <a:schemeClr val="dk1"/>
                </a:solidFill>
                <a:latin typeface="Corbel"/>
                <a:ea typeface="Corbel"/>
                <a:cs typeface="Corbel"/>
                <a:sym typeface="Corbel"/>
              </a:rPr>
              <a:t>of</a:t>
            </a:r>
            <a:r>
              <a:rPr lang="en-US" sz="1400">
                <a:solidFill>
                  <a:schemeClr val="dk1"/>
                </a:solidFill>
                <a:latin typeface="Corbel"/>
                <a:ea typeface="Corbel"/>
                <a:cs typeface="Corbel"/>
                <a:sym typeface="Corbel"/>
              </a:rPr>
              <a:t> Washington</a:t>
            </a:r>
            <a:endParaRPr sz="1400">
              <a:solidFill>
                <a:schemeClr val="dk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name="Parallax">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On-screen Show (4:3)</PresentationFormat>
  <Paragraphs>80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Corbel</vt:lpstr>
      <vt:lpstr>Candara</vt:lpstr>
      <vt:lpstr>Calibri</vt:lpstr>
      <vt:lpstr>Parallax</vt:lpstr>
      <vt:lpstr>Financial Interest Reporting</vt:lpstr>
      <vt:lpstr>UW Policies &amp; Information</vt:lpstr>
      <vt:lpstr>UW Policy &amp; Best Practice</vt:lpstr>
      <vt:lpstr>PowerPoint Presentation</vt:lpstr>
      <vt:lpstr>PowerPoint Presentation</vt:lpstr>
      <vt:lpstr>PowerPoint Presentation</vt:lpstr>
      <vt:lpstr>PowerPoint Presentation</vt:lpstr>
      <vt:lpstr>Simple Disclosures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Interest Reporting</dc:title>
  <dc:creator>Susan S. Wilbanks</dc:creator>
  <cp:lastModifiedBy>Susan S. Wilbanks</cp:lastModifiedBy>
  <cp:revision>1</cp:revision>
  <dcterms:modified xsi:type="dcterms:W3CDTF">2018-10-15T15:06:03Z</dcterms:modified>
</cp:coreProperties>
</file>