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7" r:id="rId1"/>
    <p:sldMasterId id="2147483688" r:id="rId2"/>
    <p:sldMasterId id="2147483689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embeddedFontLst>
    <p:embeddedFont>
      <p:font typeface="Encode Sans Black" panose="020B0604020202020204" charset="0"/>
      <p:bold r:id="rId18"/>
    </p:embeddedFont>
    <p:embeddedFont>
      <p:font typeface="Encode Sans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regular r:id="rId29"/>
      <p:bold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inviting me to attend and talk about biosafety month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our responsibility to promote and provide a safety of culture.</a:t>
            </a:r>
            <a:r>
              <a:rPr lang="en-US"/>
              <a:t>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here to help.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want to show the chart that has projects over time?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PI’s responsibility to have people trained and safety in the lab. Can you discuss the new PI definition?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Each lab should have specific lab training for the types of work they are doing and the types of biohazards they work with.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National Biosafety month is a great opportunity in addition to always to provide positive feedback and celebrate positive safety working environment.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3a. Incidents and accidents can occur and it is important that people do report these issues so that we can all learn from mistakes.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6438"/>
            <a:ext cx="4714875" cy="3535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954193" y="4477120"/>
            <a:ext cx="5244818" cy="424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culture of safety is achieved through establish an EHS framework and maturing the framework until safety becomes a value and ultimately inherent in the way that we operate. Currently, EH&amp;S is at level 3 – maturing our programs to a compliant state, laying the foundation to shift the culture to value safety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rgbClr val="4B2E8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Clr>
                <a:schemeClr val="lt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Clr>
                <a:schemeClr val="lt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Google Shape;89;p15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43637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436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43637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4363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43637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8784" y="6374040"/>
            <a:ext cx="2557635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43637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436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43637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4363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43637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8788" y="6374040"/>
            <a:ext cx="255763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8784" y="6374040"/>
            <a:ext cx="2557635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1" name="Google Shape;111;p1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3796" y="5936474"/>
            <a:ext cx="1371719" cy="92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ctrTitle"/>
          </p:nvPr>
        </p:nvSpPr>
        <p:spPr>
          <a:xfrm>
            <a:off x="554935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554934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67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4" name="Google Shape;124;p21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676656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Encode Sans Black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676656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9" name="Google Shape;129;p2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3" name="Google Shape;133;p23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9" name="Google Shape;139;p24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7" name="Google Shape;147;p25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4" name="Google Shape;154;p26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6"/>
          </p:nvPr>
        </p:nvSpPr>
        <p:spPr>
          <a:xfrm>
            <a:off x="4833059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7"/>
          </p:nvPr>
        </p:nvSpPr>
        <p:spPr>
          <a:xfrm>
            <a:off x="680557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8"/>
          </p:nvPr>
        </p:nvSpPr>
        <p:spPr>
          <a:xfrm>
            <a:off x="680557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9"/>
          </p:nvPr>
        </p:nvSpPr>
        <p:spPr>
          <a:xfrm>
            <a:off x="4833059" y="3838578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2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816" y="4005072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ctrTitle"/>
          </p:nvPr>
        </p:nvSpPr>
        <p:spPr>
          <a:xfrm>
            <a:off x="554935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subTitle" idx="1"/>
          </p:nvPr>
        </p:nvSpPr>
        <p:spPr>
          <a:xfrm>
            <a:off x="554934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sldNum" idx="12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67" y="5788152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4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6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2" name="Google Shape;21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0" name="Google Shape;22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38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7" name="Google Shape;22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39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5" name="Google Shape;23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4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0"/>
          <p:cNvSpPr txBox="1">
            <a:spLocks noGrp="1"/>
          </p:cNvSpPr>
          <p:nvPr>
            <p:ph type="body" idx="2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0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248" y="2057400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1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5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6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7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8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Google Shape;64;p10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4">
            <a:alphaModFix/>
          </a:blip>
          <a:srcRect l="5638" t="-6886"/>
          <a:stretch/>
        </p:blipFill>
        <p:spPr>
          <a:xfrm>
            <a:off x="731520" y="6212793"/>
            <a:ext cx="3108960" cy="4308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17">
            <a:alphaModFix/>
          </a:blip>
          <a:srcRect l="16967" t="-3859"/>
          <a:stretch/>
        </p:blipFill>
        <p:spPr>
          <a:xfrm>
            <a:off x="731520" y="6208776"/>
            <a:ext cx="3108960" cy="4170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31520" y="6208776"/>
            <a:ext cx="3103133" cy="4145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2018 NATIONAL BIOSAFETY MONTH</a:t>
            </a:r>
            <a:endParaRPr sz="5000" b="0" i="0" u="none" strike="noStrike" cap="none">
              <a:solidFill>
                <a:schemeClr val="lt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53" name="Google Shape;253;p43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Arial"/>
              <a:buNone/>
            </a:pPr>
            <a:r>
              <a:rPr lang="en-US" sz="204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Zara Llewellyn, PhD, RBP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2"/>
              </a:buClr>
              <a:buSzPts val="2040"/>
              <a:buFont typeface="Arial"/>
              <a:buNone/>
            </a:pPr>
            <a:r>
              <a:rPr lang="en-US" sz="204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Biological Safety Manager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2"/>
              </a:buClr>
              <a:buSzPts val="2040"/>
              <a:buFont typeface="Arial"/>
              <a:buNone/>
            </a:pPr>
            <a:r>
              <a:rPr lang="en-US" sz="204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Environmental Health and Safety Department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2"/>
              </a:buClr>
              <a:buSzPts val="2040"/>
              <a:buFont typeface="Arial"/>
              <a:buNone/>
            </a:pPr>
            <a:r>
              <a:rPr lang="en-US" sz="204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MRAM meeting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2"/>
              </a:buClr>
              <a:buSzPts val="2040"/>
              <a:buFont typeface="Arial"/>
              <a:buNone/>
            </a:pPr>
            <a:r>
              <a:rPr lang="en-US" sz="204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October 2018</a:t>
            </a:r>
            <a:endParaRPr sz="2040" b="1" i="0" u="none" strike="noStrike" cap="non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to PIs and lab managers who work with biological agents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biosafety in your departments and labs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article “promote a culture of safety in your lab” on EH&amp;S website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to the article on Office of Research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website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HELP PROMOTE BIOSAFETY MONTH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346" name="Google Shape;34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6141" y="3566080"/>
            <a:ext cx="3079028" cy="236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>
            <a:spLocks noGrp="1"/>
          </p:cNvSpPr>
          <p:nvPr>
            <p:ph type="body" idx="1"/>
          </p:nvPr>
        </p:nvSpPr>
        <p:spPr>
          <a:xfrm>
            <a:off x="250743" y="1581083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EH&amp;S website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biological waste training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Sharps safety guidance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IBC Coordinator and Biosafety Officer</a:t>
            </a:r>
            <a:endParaRPr/>
          </a:p>
        </p:txBody>
      </p:sp>
      <p:sp>
        <p:nvSpPr>
          <p:cNvPr id="353" name="Google Shape;353;p53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2018 EH&amp;S AND IBC BIOSAFETY UPDATES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354" name="Google Shape;35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6936" y="4266248"/>
            <a:ext cx="2236717" cy="16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HAPPY BIOSAFETY MONTH!!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361" name="Google Shape;361;p54"/>
          <p:cNvPicPr preferRelativeResize="0"/>
          <p:nvPr/>
        </p:nvPicPr>
        <p:blipFill rotWithShape="1">
          <a:blip r:embed="rId3">
            <a:alphaModFix/>
          </a:blip>
          <a:srcRect t="1361"/>
          <a:stretch/>
        </p:blipFill>
        <p:spPr>
          <a:xfrm>
            <a:off x="7113508" y="371510"/>
            <a:ext cx="1181339" cy="117044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4"/>
          <p:cNvSpPr/>
          <p:nvPr/>
        </p:nvSpPr>
        <p:spPr>
          <a:xfrm rot="-1001127">
            <a:off x="824406" y="2165930"/>
            <a:ext cx="723062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Promoting a Culture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of Safety!!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42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EH&amp;S website: </a:t>
            </a:r>
            <a:r>
              <a:rPr lang="en-US" sz="2400" b="1" i="0" u="none" strike="noStrike" cap="none">
                <a:solidFill>
                  <a:srgbClr val="9D7A27"/>
                </a:solidFill>
                <a:latin typeface="Calibri"/>
                <a:ea typeface="Calibri"/>
                <a:cs typeface="Calibri"/>
                <a:sym typeface="Calibri"/>
              </a:rPr>
              <a:t>www.ehs.washington.edu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Biological Safety and Biohazardous Waste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Exposure Response Poster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Sharps Safety in Research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IBC webpage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EH&amp;S Guide for Principal Investigators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NIH Office of Science Policy: </a:t>
            </a:r>
            <a:r>
              <a:rPr lang="en-US" sz="2200" b="1" i="0" u="none" strike="noStrike" cap="none">
                <a:solidFill>
                  <a:srgbClr val="9D7A27"/>
                </a:solidFill>
                <a:latin typeface="Calibri"/>
                <a:ea typeface="Calibri"/>
                <a:cs typeface="Calibri"/>
                <a:sym typeface="Calibri"/>
              </a:rPr>
              <a:t>https://osp.od.nih.gov/</a:t>
            </a:r>
            <a:endParaRPr/>
          </a:p>
          <a:p>
            <a:pPr marL="342900" marR="0" lvl="0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9D7A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EH&amp;S Biosafety Contacts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D7A27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9D7A27"/>
                </a:solidFill>
                <a:latin typeface="Calibri"/>
                <a:ea typeface="Calibri"/>
                <a:cs typeface="Calibri"/>
                <a:sym typeface="Calibri"/>
              </a:rPr>
              <a:t>ehsbio@uw.edu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or 206-221-5524 </a:t>
            </a: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9D7A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5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RESOURCES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containment of biological hazards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the use of safe practices, training, facilities, and equipment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protection for people, animals, and the environment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4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WHAT IS BIOSAFETY?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260" name="Google Shape;26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305" y="4105339"/>
            <a:ext cx="3874595" cy="250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4969" y="3537759"/>
            <a:ext cx="2300655" cy="30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4"/>
          <p:cNvPicPr preferRelativeResize="0"/>
          <p:nvPr/>
        </p:nvPicPr>
        <p:blipFill rotWithShape="1">
          <a:blip r:embed="rId5">
            <a:alphaModFix/>
          </a:blip>
          <a:srcRect t="1361"/>
          <a:stretch/>
        </p:blipFill>
        <p:spPr>
          <a:xfrm>
            <a:off x="6025123" y="636017"/>
            <a:ext cx="914392" cy="90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1,813 of 4,100 total (44%) of lab spaces are biohazard labs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640 projects registered with the Institutional Biosafety Committee (IBC)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368 IBC applications reviewed in 2017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5.6 (FTE) Biological Safety Officers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1.0 (FTE) IBC/Research Coordinator</a:t>
            </a:r>
            <a:endParaRPr/>
          </a:p>
        </p:txBody>
      </p:sp>
      <p:sp>
        <p:nvSpPr>
          <p:cNvPr id="269" name="Google Shape;269;p45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BIOLOGICAL RESEARCH AT UW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270" name="Google Shape;27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6877" y="4776280"/>
            <a:ext cx="3477638" cy="173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rPr>
              <a:t>IBC APPROVALS BY YEAR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rPr>
              <a:t>2011-2017</a:t>
            </a:r>
            <a:endParaRPr sz="3000" b="0" i="0" u="none" strike="noStrike" cap="none">
              <a:solidFill>
                <a:srgbClr val="33006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76" name="Google Shape;27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16" y="1881768"/>
            <a:ext cx="8722118" cy="3641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rPr>
              <a:t>ACTIVE PROJECTS WITH BUAS</a:t>
            </a:r>
            <a:endParaRPr sz="3000" b="0" i="0" u="none" strike="noStrike" cap="none">
              <a:solidFill>
                <a:srgbClr val="33006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3" name="Google Shape;283;p4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rPr>
              <a:t>610 Currently Approved Projects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43637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rPr>
              <a:t>37% Involving Viral Vectors (n=222)</a:t>
            </a:r>
            <a:endParaRPr sz="2400" b="0" i="0" u="none" strike="noStrike" cap="none">
              <a:solidFill>
                <a:srgbClr val="3436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43637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rPr>
              <a:t>37% With Associated Animal Protocol (n=229)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43637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rPr>
              <a:t>4% Involving Human Subjects (n=24)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43637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rPr>
              <a:t>15% Involving Recombinant Bacteria or Viruses (n=94)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43637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rPr>
              <a:t>4% Involving Non-Exempt Transgenic Animals (n=26)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43637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343637"/>
                </a:solidFill>
                <a:latin typeface="Calibri"/>
                <a:ea typeface="Calibri"/>
                <a:cs typeface="Calibri"/>
                <a:sym typeface="Calibri"/>
              </a:rPr>
              <a:t>9 plant projects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343637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3436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861" y="4578126"/>
            <a:ext cx="2227663" cy="145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 in 2014 by the NIH Office of Science Policy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time to focus attention to biosafety policies, practices, and procedures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8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NATIONAL BIOSAFETY MONTH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291" name="Google Shape;291;p48"/>
          <p:cNvPicPr preferRelativeResize="0"/>
          <p:nvPr/>
        </p:nvPicPr>
        <p:blipFill rotWithShape="1">
          <a:blip r:embed="rId3">
            <a:alphaModFix/>
          </a:blip>
          <a:srcRect b="23192"/>
          <a:stretch/>
        </p:blipFill>
        <p:spPr>
          <a:xfrm rot="512915">
            <a:off x="3841656" y="2860792"/>
            <a:ext cx="4621008" cy="300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8"/>
          <p:cNvPicPr preferRelativeResize="0"/>
          <p:nvPr/>
        </p:nvPicPr>
        <p:blipFill rotWithShape="1">
          <a:blip r:embed="rId4">
            <a:alphaModFix/>
          </a:blip>
          <a:srcRect r="9334" b="18684"/>
          <a:stretch/>
        </p:blipFill>
        <p:spPr>
          <a:xfrm>
            <a:off x="521617" y="3815907"/>
            <a:ext cx="4834221" cy="2824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69285">
            <a:off x="1678331" y="1787794"/>
            <a:ext cx="3339990" cy="442267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9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NATIONAL BIOSAFETY MONTH AT UW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300" name="Google Shape;30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04222">
            <a:off x="4909874" y="1939292"/>
            <a:ext cx="3230926" cy="432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794" y="4231499"/>
            <a:ext cx="4126571" cy="2403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5069142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AutoNum type="arabicPeriod"/>
            </a:pPr>
            <a:r>
              <a:rPr lang="en-US"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Investigator responsibilities</a:t>
            </a:r>
            <a:endParaRPr/>
          </a:p>
          <a:p>
            <a:pPr marL="742950" marR="0" lvl="1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Culture starts at the top!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AutoNum type="arabicPeriod"/>
            </a:pPr>
            <a:r>
              <a:rPr lang="en-US"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 biosafety training and procedures</a:t>
            </a:r>
            <a:endParaRPr/>
          </a:p>
          <a:p>
            <a:pPr marL="742950" marR="0" lvl="1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Lab-specific training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AutoNum type="arabicPeriod"/>
            </a:pPr>
            <a:r>
              <a:rPr lang="en-US"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researchers and highlight successes</a:t>
            </a:r>
            <a:endParaRPr/>
          </a:p>
          <a:p>
            <a:pPr marL="742950" marR="0" lvl="1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 positive behaviors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AutoNum type="arabicPeriod"/>
            </a:pPr>
            <a:r>
              <a:rPr lang="en-US"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 workplace injuries and illness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reporting of all incidents and near miss events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root causes and ways to prevent future incidents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from mistakes</a:t>
            </a:r>
            <a:endParaRPr/>
          </a:p>
        </p:txBody>
      </p:sp>
      <p:sp>
        <p:nvSpPr>
          <p:cNvPr id="308" name="Google Shape;308;p50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2018 – PROMOTING A CULTURE OF SAFETY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309" name="Google Shape;30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8447" y="1667436"/>
            <a:ext cx="2859858" cy="428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1" descr="j041257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2987" y="311645"/>
            <a:ext cx="4847647" cy="5611091"/>
          </a:xfrm>
          <a:prstGeom prst="rect">
            <a:avLst/>
          </a:prstGeom>
          <a:noFill/>
          <a:ln>
            <a:noFill/>
          </a:ln>
          <a:effectLst>
            <a:reflection stA="67000" endPos="65000" dist="50800" dir="5400000" sy="-100000" algn="bl" rotWithShape="0"/>
          </a:effectLst>
        </p:spPr>
      </p:pic>
      <p:sp>
        <p:nvSpPr>
          <p:cNvPr id="316" name="Google Shape;316;p51"/>
          <p:cNvSpPr txBox="1"/>
          <p:nvPr/>
        </p:nvSpPr>
        <p:spPr>
          <a:xfrm>
            <a:off x="3794125" y="3394075"/>
            <a:ext cx="1997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51"/>
          <p:cNvSpPr/>
          <p:nvPr/>
        </p:nvSpPr>
        <p:spPr>
          <a:xfrm>
            <a:off x="80589" y="5339429"/>
            <a:ext cx="2743200" cy="762000"/>
          </a:xfrm>
          <a:prstGeom prst="rect">
            <a:avLst/>
          </a:prstGeom>
          <a:solidFill>
            <a:srgbClr val="800000"/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No Formal Safety Framework</a:t>
            </a: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Safety is not integrated into business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1"/>
          <p:cNvSpPr txBox="1"/>
          <p:nvPr/>
        </p:nvSpPr>
        <p:spPr>
          <a:xfrm>
            <a:off x="1869065" y="4523530"/>
            <a:ext cx="2743200" cy="707159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Safety is Important</a:t>
            </a:r>
            <a:endParaRPr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Compliance is important </a:t>
            </a:r>
            <a:endParaRPr/>
          </a:p>
        </p:txBody>
      </p:sp>
      <p:sp>
        <p:nvSpPr>
          <p:cNvPr id="319" name="Google Shape;319;p51"/>
          <p:cNvSpPr txBox="1"/>
          <p:nvPr/>
        </p:nvSpPr>
        <p:spPr>
          <a:xfrm>
            <a:off x="3477722" y="3603664"/>
            <a:ext cx="2568575" cy="72303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Safety is a Priority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have systems in place to manage EHS risks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1"/>
          <p:cNvSpPr txBox="1"/>
          <p:nvPr/>
        </p:nvSpPr>
        <p:spPr>
          <a:xfrm>
            <a:off x="4642630" y="2660166"/>
            <a:ext cx="2895600" cy="668194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Safety is a Value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work proactively on the problems that we still find</a:t>
            </a:r>
            <a:endParaRPr/>
          </a:p>
        </p:txBody>
      </p:sp>
      <p:sp>
        <p:nvSpPr>
          <p:cNvPr id="321" name="Google Shape;321;p51"/>
          <p:cNvSpPr txBox="1"/>
          <p:nvPr/>
        </p:nvSpPr>
        <p:spPr>
          <a:xfrm>
            <a:off x="6192982" y="1742633"/>
            <a:ext cx="2743200" cy="623455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 Safety is inherent</a:t>
            </a: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EHS is fully integrated into the business</a:t>
            </a:r>
            <a:endParaRPr/>
          </a:p>
        </p:txBody>
      </p:sp>
      <p:cxnSp>
        <p:nvCxnSpPr>
          <p:cNvPr id="322" name="Google Shape;322;p51"/>
          <p:cNvCxnSpPr/>
          <p:nvPr/>
        </p:nvCxnSpPr>
        <p:spPr>
          <a:xfrm rot="10800000" flipH="1">
            <a:off x="636588" y="2090738"/>
            <a:ext cx="4464050" cy="2921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3" name="Google Shape;323;p51"/>
          <p:cNvCxnSpPr/>
          <p:nvPr/>
        </p:nvCxnSpPr>
        <p:spPr>
          <a:xfrm rot="10800000" flipH="1">
            <a:off x="3940175" y="3225800"/>
            <a:ext cx="4460875" cy="2922588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4" name="Google Shape;324;p51"/>
          <p:cNvSpPr txBox="1"/>
          <p:nvPr/>
        </p:nvSpPr>
        <p:spPr>
          <a:xfrm>
            <a:off x="228600" y="1743133"/>
            <a:ext cx="1981200" cy="58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Increasingly Trustful</a:t>
            </a:r>
            <a:endParaRPr/>
          </a:p>
        </p:txBody>
      </p:sp>
      <p:sp>
        <p:nvSpPr>
          <p:cNvPr id="325" name="Google Shape;325;p51"/>
          <p:cNvSpPr/>
          <p:nvPr/>
        </p:nvSpPr>
        <p:spPr>
          <a:xfrm>
            <a:off x="6857999" y="5594350"/>
            <a:ext cx="1898737" cy="82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Increasingly Accountable</a:t>
            </a:r>
            <a:endParaRPr/>
          </a:p>
        </p:txBody>
      </p:sp>
      <p:cxnSp>
        <p:nvCxnSpPr>
          <p:cNvPr id="326" name="Google Shape;326;p51"/>
          <p:cNvCxnSpPr/>
          <p:nvPr/>
        </p:nvCxnSpPr>
        <p:spPr>
          <a:xfrm rot="10800000" flipH="1">
            <a:off x="3409663" y="2581273"/>
            <a:ext cx="5347074" cy="352015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7" name="Google Shape;327;p51"/>
          <p:cNvCxnSpPr/>
          <p:nvPr/>
        </p:nvCxnSpPr>
        <p:spPr>
          <a:xfrm rot="10800000" flipH="1">
            <a:off x="1000184" y="1742633"/>
            <a:ext cx="5097401" cy="311946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28" name="Google Shape;328;p51"/>
          <p:cNvSpPr/>
          <p:nvPr/>
        </p:nvSpPr>
        <p:spPr>
          <a:xfrm>
            <a:off x="76921" y="4181676"/>
            <a:ext cx="1508125" cy="64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“I do not know how to keep myself safe at work”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1"/>
          <p:cNvSpPr/>
          <p:nvPr/>
        </p:nvSpPr>
        <p:spPr>
          <a:xfrm>
            <a:off x="3399630" y="1934550"/>
            <a:ext cx="1508125" cy="82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“I say something when I see unsafe behaviours or conditions”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51"/>
          <p:cNvSpPr/>
          <p:nvPr/>
        </p:nvSpPr>
        <p:spPr>
          <a:xfrm>
            <a:off x="4576271" y="5707717"/>
            <a:ext cx="1447800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endParaRPr/>
          </a:p>
        </p:txBody>
      </p:sp>
      <p:sp>
        <p:nvSpPr>
          <p:cNvPr id="331" name="Google Shape;331;p51"/>
          <p:cNvSpPr/>
          <p:nvPr/>
        </p:nvSpPr>
        <p:spPr>
          <a:xfrm>
            <a:off x="5201546" y="5106622"/>
            <a:ext cx="1040638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7807367" y="3362768"/>
            <a:ext cx="1072631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1"/>
          <p:cNvSpPr/>
          <p:nvPr/>
        </p:nvSpPr>
        <p:spPr>
          <a:xfrm>
            <a:off x="6957927" y="4045024"/>
            <a:ext cx="1628228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1"/>
          <p:cNvSpPr txBox="1">
            <a:spLocks noGrp="1"/>
          </p:cNvSpPr>
          <p:nvPr>
            <p:ph type="title"/>
          </p:nvPr>
        </p:nvSpPr>
        <p:spPr>
          <a:xfrm>
            <a:off x="290945" y="365125"/>
            <a:ext cx="8645237" cy="112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ncode Sans Black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ACHIEVING A CULTURE OF SAFETY</a:t>
            </a:r>
            <a:endParaRPr sz="32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35" name="Google Shape;335;p51"/>
          <p:cNvSpPr/>
          <p:nvPr/>
        </p:nvSpPr>
        <p:spPr>
          <a:xfrm>
            <a:off x="3006091" y="3399989"/>
            <a:ext cx="3389052" cy="1123541"/>
          </a:xfrm>
          <a:prstGeom prst="ellipse">
            <a:avLst/>
          </a:prstGeom>
          <a:noFill/>
          <a:ln w="25400" cap="flat" cmpd="sng">
            <a:solidFill>
              <a:srgbClr val="48298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1"/>
          <p:cNvSpPr/>
          <p:nvPr/>
        </p:nvSpPr>
        <p:spPr>
          <a:xfrm>
            <a:off x="2264087" y="2563519"/>
            <a:ext cx="1508125" cy="64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“I know what to do and have resources to keep myself safe”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1"/>
          <p:cNvSpPr/>
          <p:nvPr/>
        </p:nvSpPr>
        <p:spPr>
          <a:xfrm>
            <a:off x="839848" y="3135635"/>
            <a:ext cx="1876681" cy="85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“I know what to do to keep safe but do not have resources or safety is the Safety Officer’s job”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1"/>
          <p:cNvSpPr/>
          <p:nvPr/>
        </p:nvSpPr>
        <p:spPr>
          <a:xfrm>
            <a:off x="4346575" y="1491480"/>
            <a:ext cx="1508125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“Safety is shared by Everyone”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1"/>
          <p:cNvSpPr/>
          <p:nvPr/>
        </p:nvSpPr>
        <p:spPr>
          <a:xfrm>
            <a:off x="6957927" y="4612558"/>
            <a:ext cx="1855873" cy="924642"/>
          </a:xfrm>
          <a:prstGeom prst="rect">
            <a:avLst/>
          </a:prstGeom>
          <a:solidFill>
            <a:srgbClr val="D4AD53"/>
          </a:solidFill>
          <a:ln w="9525" cap="flat" cmpd="sng">
            <a:solidFill>
              <a:srgbClr val="B09BD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51641"/>
                </a:solidFill>
                <a:latin typeface="Calibri"/>
                <a:ea typeface="Calibri"/>
                <a:cs typeface="Calibri"/>
                <a:sym typeface="Calibri"/>
              </a:rPr>
              <a:t>Programs are Compliant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51641"/>
                </a:solidFill>
                <a:latin typeface="Calibri"/>
                <a:ea typeface="Calibri"/>
                <a:cs typeface="Calibri"/>
                <a:sym typeface="Calibri"/>
              </a:rPr>
              <a:t>7 elements</a:t>
            </a:r>
            <a:endParaRPr sz="1800">
              <a:solidFill>
                <a:srgbClr val="251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rple_Plain">
  <a:themeElements>
    <a:clrScheme name="Custom 10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C1C3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_Plain">
  <a:themeElements>
    <a:clrScheme name="Custom 1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3436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old_Plain">
  <a:themeElements>
    <a:clrScheme name="Custom 1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3436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On-screen Show (4:3)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Encode Sans Black</vt:lpstr>
      <vt:lpstr>Encode Sans</vt:lpstr>
      <vt:lpstr>Merriweather Sans</vt:lpstr>
      <vt:lpstr>Calibri</vt:lpstr>
      <vt:lpstr>Open Sans</vt:lpstr>
      <vt:lpstr>Arial Black</vt:lpstr>
      <vt:lpstr>Arial</vt:lpstr>
      <vt:lpstr>Tahoma</vt:lpstr>
      <vt:lpstr>Noto Sans Symbols</vt:lpstr>
      <vt:lpstr>Purple_Plain</vt:lpstr>
      <vt:lpstr>White_Plain</vt:lpstr>
      <vt:lpstr>Gold_Plain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ACHIEVING A CULTURE OF SAFETY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2018-10-15T15:08:55Z</dcterms:modified>
</cp:coreProperties>
</file>