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  <p:sldMasterId id="2147483663" r:id="rId2"/>
    <p:sldMasterId id="2147483664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7010400" cy="9296400"/>
  <p:embeddedFontLst>
    <p:embeddedFont>
      <p:font typeface="Open Sans" panose="020B0604020202020204" charset="0"/>
      <p:regular r:id="rId30"/>
      <p:bold r:id="rId31"/>
      <p:italic r:id="rId32"/>
      <p:boldItalic r:id="rId33"/>
    </p:embeddedFont>
    <p:embeddedFont>
      <p:font typeface="Encode Sans" panose="020B0604020202020204" charset="0"/>
      <p:regular r:id="rId34"/>
      <p:bold r:id="rId35"/>
    </p:embeddedFont>
    <p:embeddedFont>
      <p:font typeface="Encode Sans Black" panose="020B0604020202020204" charset="0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pen Sans Light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Excited to share information with you on an upcoming feature addition to SAGE called Budget Sync. This is a feature specific to Grant Runner application, so I’m going to start with a few brief reminders of what Grant Runner is all about</a:t>
            </a: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Remember to discuss default categories!</a:t>
            </a:r>
            <a:endParaRPr/>
          </a:p>
        </p:txBody>
      </p:sp>
      <p:sp>
        <p:nvSpPr>
          <p:cNvPr id="171" name="Google Shape;171;p10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1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2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accent1"/>
                </a:solidFill>
              </a:rPr>
              <a:t>What do we mean by Budget Mapping? It’s the rules for how the SAGE Budget expenses will flow to RR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accent1"/>
                </a:solidFill>
              </a:rPr>
              <a:t>For example – object code 01 Salary &amp; Wages in SB will map to RR Budget Personnel section A, if they have a role considered to be key personnel or section B if not key personnel. </a:t>
            </a:r>
            <a:endParaRPr>
              <a:solidFill>
                <a:schemeClr val="accent1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accent1"/>
                </a:solidFill>
              </a:rPr>
              <a:t>SAGE creates the default mapping for you, but many expense categories can be changed to flow the data from SAGE Budget to an alternate category on the RR Detailed budget. </a:t>
            </a:r>
            <a:endParaRPr>
              <a:solidFill>
                <a:schemeClr val="accent1"/>
              </a:solidFill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accent1"/>
                </a:solidFill>
              </a:rPr>
              <a:t>04 Travel will map to section D Travel in RR, but then the user might want to switch that to section E PSC travel</a:t>
            </a:r>
            <a:endParaRPr/>
          </a:p>
        </p:txBody>
      </p:sp>
      <p:sp>
        <p:nvSpPr>
          <p:cNvPr id="193" name="Google Shape;193;p13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 order to give transparency to the default mappings as well as allow users to change the mappings, we are introducing the Sponsor Budget Map page.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When you first enter the page, you will see the SAGE Budget object codes used in your particular budget. </a:t>
            </a:r>
            <a:endParaRPr/>
          </a:p>
        </p:txBody>
      </p:sp>
      <p:sp>
        <p:nvSpPr>
          <p:cNvPr id="212" name="Google Shape;212;p14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After initial connection of your budget, I would suggest to go to Sponsor Budget Map and scan to see if you have any red exclamation points – these represent issue to address. </a:t>
            </a:r>
            <a:r>
              <a:rPr lang="en-US" b="1"/>
              <a:t>Example</a:t>
            </a:r>
            <a:r>
              <a:rPr lang="en-US" b="0"/>
              <a:t>: You’ve selected a personnel role of “other” in SAGE Budget. You’ll need to create a custom role in Map for that.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17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8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9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0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21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2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23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24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2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4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On to our new feature – Budget Sync!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Builds off the existing “connect budget” feature on the eGC1</a:t>
            </a:r>
            <a:endParaRPr/>
          </a:p>
        </p:txBody>
      </p:sp>
      <p:sp>
        <p:nvSpPr>
          <p:cNvPr id="125" name="Google Shape;125;p5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6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7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For those of you who may never have connected a SAGE Budget to an eGC1 before, you do so from …</a:t>
            </a:r>
            <a:endParaRPr/>
          </a:p>
        </p:txBody>
      </p:sp>
      <p:sp>
        <p:nvSpPr>
          <p:cNvPr id="155" name="Google Shape;155;p8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9:notes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730" y="6001270"/>
            <a:ext cx="4710425" cy="75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33006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D3A2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463" y="3973980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730" y="6001270"/>
            <a:ext cx="4710425" cy="75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6686550"/>
            <a:ext cx="9144000" cy="171300"/>
          </a:xfrm>
          <a:prstGeom prst="rect">
            <a:avLst/>
          </a:prstGeom>
          <a:solidFill>
            <a:srgbClr val="3F3F3F">
              <a:alpha val="8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8162925" y="6345237"/>
            <a:ext cx="514500" cy="512700"/>
          </a:xfrm>
          <a:prstGeom prst="rect">
            <a:avLst/>
          </a:prstGeom>
          <a:solidFill>
            <a:srgbClr val="3927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50238" y="6488112"/>
            <a:ext cx="339724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F315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F6128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447675" y="60960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114675" y="609600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589963" y="6363494"/>
            <a:ext cx="514500" cy="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743200" lvl="6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200400" lvl="7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8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8600"/>
            <a:ext cx="3692318" cy="31983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/>
          <p:nvPr/>
        </p:nvSpPr>
        <p:spPr>
          <a:xfrm>
            <a:off x="0" y="0"/>
            <a:ext cx="9144000" cy="171300"/>
          </a:xfrm>
          <a:prstGeom prst="rect">
            <a:avLst/>
          </a:prstGeom>
          <a:solidFill>
            <a:srgbClr val="6CA1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198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6121338"/>
            <a:ext cx="4669149" cy="51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81000" y="371510"/>
            <a:ext cx="84753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368106" y="1905000"/>
            <a:ext cx="8488200" cy="4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419" y="914400"/>
            <a:ext cx="1103785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>
            <a:spLocks noGrp="1"/>
          </p:cNvSpPr>
          <p:nvPr>
            <p:ph type="body" idx="3"/>
          </p:nvPr>
        </p:nvSpPr>
        <p:spPr>
          <a:xfrm>
            <a:off x="381000" y="1447800"/>
            <a:ext cx="84753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1089" y="6196733"/>
            <a:ext cx="4669149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>
            <a:spLocks noGrp="1"/>
          </p:cNvSpPr>
          <p:nvPr>
            <p:ph type="chart" idx="2"/>
          </p:nvPr>
        </p:nvSpPr>
        <p:spPr>
          <a:xfrm>
            <a:off x="355903" y="1447800"/>
            <a:ext cx="8432400" cy="47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55903" y="371510"/>
            <a:ext cx="8500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914400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3171825"/>
            <a:ext cx="36004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1089" y="6196733"/>
            <a:ext cx="4669149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8D3A2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8D3A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704" y="6101111"/>
            <a:ext cx="4692715" cy="75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33006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39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33006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763" y="1364403"/>
            <a:ext cx="1103781" cy="9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3704" y="6101111"/>
            <a:ext cx="4692715" cy="756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48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315" cy="4388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619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9463" y="397398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6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463" y="6121338"/>
            <a:ext cx="4669150" cy="518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381000" y="371510"/>
            <a:ext cx="847541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368106" y="1905000"/>
            <a:ext cx="8488313" cy="422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419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body" idx="3"/>
          </p:nvPr>
        </p:nvSpPr>
        <p:spPr>
          <a:xfrm>
            <a:off x="381000" y="1447800"/>
            <a:ext cx="8475419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1089" y="6196733"/>
            <a:ext cx="4669150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>
            <a:spLocks noGrp="1"/>
          </p:cNvSpPr>
          <p:nvPr>
            <p:ph type="chart" idx="2"/>
          </p:nvPr>
        </p:nvSpPr>
        <p:spPr>
          <a:xfrm>
            <a:off x="355903" y="1447800"/>
            <a:ext cx="8432498" cy="472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55903" y="371510"/>
            <a:ext cx="8500516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914400"/>
            <a:ext cx="1103781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3171825"/>
            <a:ext cx="36004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1089" y="6196733"/>
            <a:ext cx="4669150" cy="50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3006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15151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619" y="914400"/>
            <a:ext cx="1103785" cy="9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3915" y="5945854"/>
            <a:ext cx="1371599" cy="92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wresearch.gosignmeup.com/public/Course/browse?courseid=300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agehelp@uw.edu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research/tools/sage/guide/egc1-forms/create-new-egc1-and-grant-runner-wizard/grant-runner-supported-nih-activity-cod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</a:pPr>
            <a:r>
              <a:rPr lang="en-US" sz="5000" b="0" i="0" u="none" strike="noStrike" cap="none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ctrTitle"/>
          </p:nvPr>
        </p:nvSpPr>
        <p:spPr>
          <a:xfrm>
            <a:off x="685800" y="2362200"/>
            <a:ext cx="75150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rPr>
              <a:t>SAGE Budget Sync</a:t>
            </a:r>
            <a:endParaRPr sz="3600" b="0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rPr>
              <a:t>Release: 11/27/2018</a:t>
            </a:r>
            <a:endParaRPr sz="2400" b="0" i="0" u="none" strike="noStrike" cap="none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54725" y="4267200"/>
            <a:ext cx="805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November 8, 2018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Judy Chung, SAGE Product Manager, ORIS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jachung@uw.edu</a:t>
            </a:r>
            <a:endParaRPr sz="20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463062" y="24646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RR Detailed Budget View When Connected</a:t>
            </a:r>
            <a:endParaRPr/>
          </a:p>
        </p:txBody>
      </p:sp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 l="17497" r="1379" b="33204"/>
          <a:stretch/>
        </p:blipFill>
        <p:spPr>
          <a:xfrm>
            <a:off x="24975" y="2316700"/>
            <a:ext cx="9119025" cy="4594678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5" name="Google Shape;175;p27"/>
          <p:cNvSpPr txBox="1"/>
          <p:nvPr/>
        </p:nvSpPr>
        <p:spPr>
          <a:xfrm>
            <a:off x="378750" y="1058025"/>
            <a:ext cx="87654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 Detailed Budget data will be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read-only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as long as it’s connected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Exception: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Budget Justification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attachment is still uploaded from the link on the RR Detailed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Expenses will flow to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default categories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RR Budget, based on object code mapping rules established in collaboration with OSP &amp; GCA, with campus input. Many defaults can be changed.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463062" y="2169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Where to Make Changes, once Connected</a:t>
            </a:r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2"/>
          </p:nvPr>
        </p:nvSpPr>
        <p:spPr>
          <a:xfrm>
            <a:off x="457200" y="1276924"/>
            <a:ext cx="8398200" cy="4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Changes are made in 2 places, depending on the type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rgbClr val="000000"/>
                </a:solidFill>
              </a:rPr>
              <a:t>Use SAGE Budget To: </a:t>
            </a:r>
            <a:endParaRPr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Add/remove expenses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Change expense descriptions or amounts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Change personnel roles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rgbClr val="000000"/>
                </a:solidFill>
              </a:rPr>
              <a:t>Use the New Sponsor Budget Map To: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Change </a:t>
            </a:r>
            <a:r>
              <a:rPr lang="en-US" sz="2000" i="1">
                <a:solidFill>
                  <a:srgbClr val="000000"/>
                </a:solidFill>
              </a:rPr>
              <a:t>where</a:t>
            </a:r>
            <a:r>
              <a:rPr lang="en-US" sz="2000">
                <a:solidFill>
                  <a:srgbClr val="000000"/>
                </a:solidFill>
              </a:rPr>
              <a:t> you want the expense to show up on the RR Detailed Budget form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Change order of the personnel on RR Budget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Create custom sub-categories for the RR Budget “other direct costs” or “other personnel”</a:t>
            </a:r>
            <a:endParaRPr sz="2000">
              <a:solidFill>
                <a:srgbClr val="000000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 sz="2000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463062" y="23686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When Will I See My Changes?</a:t>
            </a:r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body" idx="2"/>
          </p:nvPr>
        </p:nvSpPr>
        <p:spPr>
          <a:xfrm>
            <a:off x="457200" y="1363499"/>
            <a:ext cx="8334000" cy="49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 i="1">
                <a:solidFill>
                  <a:srgbClr val="000000"/>
                </a:solidFill>
              </a:rPr>
              <a:t>As soon as the change is saved!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Just refresh the RR Detailed Budget form to see the change.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US" b="1" i="1">
                <a:solidFill>
                  <a:srgbClr val="000000"/>
                </a:solidFill>
              </a:rPr>
              <a:t>What do we mean by refresh?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Click the SAVE icon on the eGC1 toolbar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Click the RR Detailed Budget link in left navigation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Move around the eGC1 in any way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 i="1">
                <a:solidFill>
                  <a:srgbClr val="000000"/>
                </a:solidFill>
              </a:rPr>
              <a:t>Can I have multiple browsers open &amp; still see changes?</a:t>
            </a:r>
            <a:endParaRPr b="1" i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 i="1">
                <a:solidFill>
                  <a:srgbClr val="000000"/>
                </a:solidFill>
              </a:rPr>
              <a:t>YES! </a:t>
            </a:r>
            <a:r>
              <a:rPr lang="en-US" sz="2000">
                <a:solidFill>
                  <a:srgbClr val="000000"/>
                </a:solidFill>
              </a:rPr>
              <a:t>Just refresh the RR Detailed Budget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is Budget Mapping?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r>
              <a:rPr lang="en-US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Defines how SAGE Budget expenses will flow through to the RR Detailed Budget categories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None/>
            </a:pPr>
            <a:endParaRPr>
              <a:solidFill>
                <a:srgbClr val="000000"/>
              </a:solidFill>
            </a:endParaRPr>
          </a:p>
          <a:p>
            <a:pPr marL="74295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1477347" y="3018607"/>
            <a:ext cx="1219200" cy="533400"/>
          </a:xfrm>
          <a:prstGeom prst="rect">
            <a:avLst/>
          </a:prstGeom>
          <a:solidFill>
            <a:srgbClr val="31007F"/>
          </a:solidFill>
          <a:ln w="9525" cap="flat" cmpd="sng">
            <a:solidFill>
              <a:srgbClr val="3000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Object Code</a:t>
            </a:r>
            <a:endParaRPr sz="16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8" name="Google Shape;198;p30"/>
          <p:cNvSpPr/>
          <p:nvPr/>
        </p:nvSpPr>
        <p:spPr>
          <a:xfrm>
            <a:off x="5151657" y="5029200"/>
            <a:ext cx="1219200" cy="533400"/>
          </a:xfrm>
          <a:prstGeom prst="rect">
            <a:avLst/>
          </a:prstGeom>
          <a:solidFill>
            <a:srgbClr val="31007F"/>
          </a:solidFill>
          <a:ln w="9525" cap="flat" cmpd="sng">
            <a:solidFill>
              <a:srgbClr val="3000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Category</a:t>
            </a: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99" name="Google Shape;199;p30"/>
          <p:cNvSpPr/>
          <p:nvPr/>
        </p:nvSpPr>
        <p:spPr>
          <a:xfrm>
            <a:off x="5151657" y="4019808"/>
            <a:ext cx="1219200" cy="533400"/>
          </a:xfrm>
          <a:prstGeom prst="rect">
            <a:avLst/>
          </a:prstGeom>
          <a:solidFill>
            <a:srgbClr val="31007F"/>
          </a:solidFill>
          <a:ln w="9525" cap="flat" cmpd="sng">
            <a:solidFill>
              <a:srgbClr val="3000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Category</a:t>
            </a: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0" name="Google Shape;200;p30"/>
          <p:cNvSpPr/>
          <p:nvPr/>
        </p:nvSpPr>
        <p:spPr>
          <a:xfrm>
            <a:off x="5151657" y="3018607"/>
            <a:ext cx="1219200" cy="533400"/>
          </a:xfrm>
          <a:prstGeom prst="rect">
            <a:avLst/>
          </a:prstGeom>
          <a:solidFill>
            <a:srgbClr val="31007F"/>
          </a:solidFill>
          <a:ln w="9525" cap="flat" cmpd="sng">
            <a:solidFill>
              <a:srgbClr val="3000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Category</a:t>
            </a: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1" name="Google Shape;201;p30"/>
          <p:cNvSpPr/>
          <p:nvPr/>
        </p:nvSpPr>
        <p:spPr>
          <a:xfrm>
            <a:off x="1477347" y="5029200"/>
            <a:ext cx="1219200" cy="533400"/>
          </a:xfrm>
          <a:prstGeom prst="rect">
            <a:avLst/>
          </a:prstGeom>
          <a:solidFill>
            <a:srgbClr val="31007F"/>
          </a:solidFill>
          <a:ln w="9525" cap="flat" cmpd="sng">
            <a:solidFill>
              <a:srgbClr val="3000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Object Code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1477347" y="4019808"/>
            <a:ext cx="1219200" cy="533400"/>
          </a:xfrm>
          <a:prstGeom prst="rect">
            <a:avLst/>
          </a:prstGeom>
          <a:solidFill>
            <a:srgbClr val="31007F"/>
          </a:solidFill>
          <a:ln w="9525" cap="flat" cmpd="sng">
            <a:solidFill>
              <a:srgbClr val="3000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Object Code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30"/>
          <p:cNvCxnSpPr>
            <a:stCxn id="197" idx="3"/>
            <a:endCxn id="200" idx="1"/>
          </p:cNvCxnSpPr>
          <p:nvPr/>
        </p:nvCxnSpPr>
        <p:spPr>
          <a:xfrm>
            <a:off x="2696547" y="3285307"/>
            <a:ext cx="2455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4" name="Google Shape;204;p30"/>
          <p:cNvCxnSpPr>
            <a:stCxn id="202" idx="3"/>
            <a:endCxn id="198" idx="1"/>
          </p:cNvCxnSpPr>
          <p:nvPr/>
        </p:nvCxnSpPr>
        <p:spPr>
          <a:xfrm>
            <a:off x="2696547" y="4286508"/>
            <a:ext cx="2455200" cy="10095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205" name="Google Shape;205;p30"/>
          <p:cNvCxnSpPr/>
          <p:nvPr/>
        </p:nvCxnSpPr>
        <p:spPr>
          <a:xfrm>
            <a:off x="2696547" y="4286508"/>
            <a:ext cx="2455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6" name="Google Shape;206;p30"/>
          <p:cNvSpPr txBox="1"/>
          <p:nvPr/>
        </p:nvSpPr>
        <p:spPr>
          <a:xfrm>
            <a:off x="1210647" y="2548725"/>
            <a:ext cx="175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SAGE BUDGET</a:t>
            </a:r>
            <a:endParaRPr sz="1800" b="0" i="0" u="none" strike="noStrike" cap="non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4431835" y="2567241"/>
            <a:ext cx="265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RR DETAILED BUDGET</a:t>
            </a:r>
            <a:endParaRPr sz="1800" b="0" i="0" u="none" strike="noStrike" cap="non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cxnSp>
        <p:nvCxnSpPr>
          <p:cNvPr id="208" name="Google Shape;208;p30"/>
          <p:cNvCxnSpPr/>
          <p:nvPr/>
        </p:nvCxnSpPr>
        <p:spPr>
          <a:xfrm>
            <a:off x="2696547" y="5295908"/>
            <a:ext cx="2455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463062" y="2272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Sponsor Budget Map Page</a:t>
            </a:r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body" idx="2"/>
          </p:nvPr>
        </p:nvSpPr>
        <p:spPr>
          <a:xfrm>
            <a:off x="543575" y="1219325"/>
            <a:ext cx="78822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rgbClr val="000000"/>
                </a:solidFill>
              </a:rPr>
              <a:t>The Sponsor Budget Map </a:t>
            </a:r>
            <a:r>
              <a:rPr lang="en-US" sz="1800">
                <a:solidFill>
                  <a:srgbClr val="000000"/>
                </a:solidFill>
              </a:rPr>
              <a:t>appears in left navigation when a SAGE budget is connected to a Grant Runner application with an RR Budget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216" name="Google Shape;21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500" y="2279475"/>
            <a:ext cx="8783575" cy="3986926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2"/>
          <p:cNvSpPr txBox="1">
            <a:spLocks noGrp="1"/>
          </p:cNvSpPr>
          <p:nvPr>
            <p:ph type="body" idx="1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Sponsor Budget Map Page (cont.)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2"/>
          <p:cNvSpPr txBox="1">
            <a:spLocks noGrp="1"/>
          </p:cNvSpPr>
          <p:nvPr>
            <p:ph type="body" idx="2"/>
          </p:nvPr>
        </p:nvSpPr>
        <p:spPr>
          <a:xfrm>
            <a:off x="304800" y="1219200"/>
            <a:ext cx="84447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Expanding an object code allows you to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View where an expense flows to RR Budget by default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Change the RR Detailed Budget category when necessary</a:t>
            </a:r>
            <a:r>
              <a:rPr lang="en-US" sz="2000">
                <a:solidFill>
                  <a:srgbClr val="000000"/>
                </a:solidFill>
              </a:rPr>
              <a:t> 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 l="23076" t="53053"/>
          <a:stretch/>
        </p:blipFill>
        <p:spPr>
          <a:xfrm>
            <a:off x="469924" y="2645100"/>
            <a:ext cx="8444651" cy="3558849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body" idx="1"/>
          </p:nvPr>
        </p:nvSpPr>
        <p:spPr>
          <a:xfrm>
            <a:off x="469937" y="2753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 of a Mapping Change Option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3"/>
          <p:cNvSpPr txBox="1">
            <a:spLocks noGrp="1"/>
          </p:cNvSpPr>
          <p:nvPr>
            <p:ph type="body" idx="2"/>
          </p:nvPr>
        </p:nvSpPr>
        <p:spPr>
          <a:xfrm>
            <a:off x="464075" y="1267432"/>
            <a:ext cx="8398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-US" sz="2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(04) Travel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flows to RR Budget section </a:t>
            </a:r>
            <a:r>
              <a:rPr lang="en-US" sz="2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D. Travel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by default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Users may want to change that to section </a:t>
            </a:r>
            <a:r>
              <a:rPr lang="en-US" sz="2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E. Participant/Trainee Support Costs -- Travel</a:t>
            </a:r>
            <a:endParaRPr sz="2000"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2" name="Google Shape;23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00" y="2706688"/>
            <a:ext cx="8820150" cy="305752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469937" y="2753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Validation Errors on Sponsor Budget Map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2"/>
          </p:nvPr>
        </p:nvSpPr>
        <p:spPr>
          <a:xfrm>
            <a:off x="469925" y="1103745"/>
            <a:ext cx="85293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 you see a red exclamation or highlighting, this indicates something needs to be addressed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If it is an </a:t>
            </a:r>
            <a:r>
              <a:rPr lang="en-US" sz="20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other expense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you can select “other” from the drop down and create your own custom sub-category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Personnel role may also require mapping when “other” role is selected in SAGE Budget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2400"/>
              <a:buNone/>
            </a:pP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0" name="Google Shape;24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750" y="3374125"/>
            <a:ext cx="7998675" cy="34113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>
            <a:spLocks noGrp="1"/>
          </p:cNvSpPr>
          <p:nvPr>
            <p:ph type="body" idx="1"/>
          </p:nvPr>
        </p:nvSpPr>
        <p:spPr>
          <a:xfrm>
            <a:off x="469937" y="2753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Personnel Options on Sponsor Budget Map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2"/>
          </p:nvPr>
        </p:nvSpPr>
        <p:spPr>
          <a:xfrm>
            <a:off x="464075" y="1132757"/>
            <a:ext cx="83982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ts val="2400"/>
              <a:buNone/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Sponsor Budget Map also allows you to set a</a:t>
            </a:r>
            <a:r>
              <a:rPr lang="en-US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specific order</a:t>
            </a:r>
            <a:r>
              <a:rPr lang="en-US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your key personnel or define a</a:t>
            </a:r>
            <a:r>
              <a:rPr lang="en-US" sz="2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 role</a:t>
            </a: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for other personnel.</a:t>
            </a:r>
            <a:endParaRPr sz="2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525" y="2194675"/>
            <a:ext cx="7921899" cy="46633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463062" y="2849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Sponsor Budget Map -- In Summary</a:t>
            </a:r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body" idx="2"/>
          </p:nvPr>
        </p:nvSpPr>
        <p:spPr>
          <a:xfrm>
            <a:off x="463050" y="1183449"/>
            <a:ext cx="8463300" cy="50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The Sponsor Budget Map page allows users to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View the default mappings for expenses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Redirect where expenses flow to on RR Budget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Define custom sub-categories for “other expenses”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Define custom personnel roles </a:t>
            </a:r>
            <a:endParaRPr>
              <a:solidFill>
                <a:srgbClr val="000000"/>
              </a:solidFill>
            </a:endParaRPr>
          </a:p>
          <a:p>
            <a:pPr marL="9144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Re-order personnel</a:t>
            </a:r>
            <a:endParaRPr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Red alerts will indicate actions needed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All other changes are made in SAGE Budget and will auto-update on the RR Detailed Budget </a:t>
            </a:r>
            <a:endParaRPr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469937" y="2753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2"/>
          </p:nvPr>
        </p:nvSpPr>
        <p:spPr>
          <a:xfrm>
            <a:off x="464075" y="1150834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 i="1">
                <a:solidFill>
                  <a:srgbClr val="000000"/>
                </a:solidFill>
              </a:rPr>
              <a:t>What is Grant Runner?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rgbClr val="000000"/>
                </a:solidFill>
              </a:rPr>
              <a:t>Grant Runner is a SAGE feature that allows users to populate the NIH sponsor forms within the eGC1.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b="1" i="1">
                <a:solidFill>
                  <a:srgbClr val="000000"/>
                </a:solidFill>
              </a:rPr>
              <a:t>Advantages of Use: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Fewer systems to interact with </a:t>
            </a:r>
            <a:endParaRPr sz="2000">
              <a:solidFill>
                <a:srgbClr val="000000"/>
              </a:solidFill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erriweather Sans"/>
              <a:buChar char="●"/>
            </a:pPr>
            <a:r>
              <a:rPr lang="en-US" sz="2000">
                <a:solidFill>
                  <a:srgbClr val="000000"/>
                </a:solidFill>
              </a:rPr>
              <a:t>Sponsor forms are pre-populated with eGC1 data, which ensures data accuracy &amp; consistency, and reduces effort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Submission happens directly from SPAERC by OSP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Reduced training and support needs for sponsor systems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 b="1" i="1">
                <a:solidFill>
                  <a:srgbClr val="000000"/>
                </a:solidFill>
              </a:rPr>
              <a:t>Coming in November!</a:t>
            </a:r>
            <a:r>
              <a:rPr lang="en-US" sz="2000">
                <a:solidFill>
                  <a:srgbClr val="000000"/>
                </a:solidFill>
              </a:rPr>
              <a:t> Flow SAGE Budget to RR Detailed Budget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>
            <a:spLocks noGrp="1"/>
          </p:cNvSpPr>
          <p:nvPr>
            <p:ph type="body" idx="1"/>
          </p:nvPr>
        </p:nvSpPr>
        <p:spPr>
          <a:xfrm>
            <a:off x="463062" y="2368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Happens to Existing Applications?</a:t>
            </a:r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2"/>
          </p:nvPr>
        </p:nvSpPr>
        <p:spPr>
          <a:xfrm>
            <a:off x="457200" y="1387223"/>
            <a:ext cx="8257200" cy="4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At time of release, if you have an existing Grant Runner application, connected to a SAGE Budget, your RR Detailed Budget will </a:t>
            </a:r>
            <a:r>
              <a:rPr lang="en-US" b="1" u="sng">
                <a:solidFill>
                  <a:srgbClr val="000000"/>
                </a:solidFill>
              </a:rPr>
              <a:t>not</a:t>
            </a:r>
            <a:r>
              <a:rPr lang="en-US">
                <a:solidFill>
                  <a:srgbClr val="000000"/>
                </a:solidFill>
              </a:rPr>
              <a:t> be affected.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Your RR Budget will remain editable and no sync occurs.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If you would like to take advantage of the Budget Sync feature on an existing application, </a:t>
            </a:r>
            <a:r>
              <a:rPr lang="en-US" b="1">
                <a:solidFill>
                  <a:srgbClr val="000000"/>
                </a:solidFill>
              </a:rPr>
              <a:t>disconnect &amp; reconnect</a:t>
            </a:r>
            <a:r>
              <a:rPr lang="en-US">
                <a:solidFill>
                  <a:srgbClr val="000000"/>
                </a:solidFill>
              </a:rPr>
              <a:t> your SAGE budget, and sync will occur from that point forward.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463062" y="2368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If I Change My Mind on Sync?</a:t>
            </a:r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body" idx="2"/>
          </p:nvPr>
        </p:nvSpPr>
        <p:spPr>
          <a:xfrm>
            <a:off x="457200" y="1134908"/>
            <a:ext cx="8398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No problem, just “disconnect” your budget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70" name="Google Shape;27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7650" y="1954525"/>
            <a:ext cx="2457450" cy="12573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1" name="Google Shape;271;p38"/>
          <p:cNvSpPr txBox="1">
            <a:spLocks noGrp="1"/>
          </p:cNvSpPr>
          <p:nvPr>
            <p:ph type="body" idx="2"/>
          </p:nvPr>
        </p:nvSpPr>
        <p:spPr>
          <a:xfrm>
            <a:off x="523050" y="3492183"/>
            <a:ext cx="83982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You will be given the option to retain or delete the data that has been sync’d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72" name="Google Shape;27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1225" y="4511575"/>
            <a:ext cx="3848100" cy="18288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>
            <a:spLocks noGrp="1"/>
          </p:cNvSpPr>
          <p:nvPr>
            <p:ph type="body" idx="1"/>
          </p:nvPr>
        </p:nvSpPr>
        <p:spPr>
          <a:xfrm>
            <a:off x="463062" y="2610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Outstanding Issues, Features Coming</a:t>
            </a:r>
            <a:endParaRPr/>
          </a:p>
        </p:txBody>
      </p:sp>
      <p:sp>
        <p:nvSpPr>
          <p:cNvPr id="279" name="Google Shape;279;p39"/>
          <p:cNvSpPr txBox="1">
            <a:spLocks noGrp="1"/>
          </p:cNvSpPr>
          <p:nvPr>
            <p:ph type="body" idx="2"/>
          </p:nvPr>
        </p:nvSpPr>
        <p:spPr>
          <a:xfrm>
            <a:off x="457200" y="1202325"/>
            <a:ext cx="8398200" cy="45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-US" sz="2000" b="1">
                <a:solidFill>
                  <a:srgbClr val="000000"/>
                </a:solidFill>
              </a:rPr>
              <a:t>Please Note for November Release:</a:t>
            </a:r>
            <a:r>
              <a:rPr lang="en-US" sz="2000">
                <a:solidFill>
                  <a:srgbClr val="000000"/>
                </a:solidFill>
              </a:rPr>
              <a:t>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r>
              <a:rPr lang="en-US" sz="2000">
                <a:solidFill>
                  <a:srgbClr val="000000"/>
                </a:solidFill>
              </a:rPr>
              <a:t>You may notice minor discrepancies between your SAGE Budget totals and RR Budget totals, due to rounding approach differences. </a:t>
            </a:r>
            <a:r>
              <a:rPr lang="en-US" sz="2000" b="1" i="1">
                <a:solidFill>
                  <a:srgbClr val="000000"/>
                </a:solidFill>
              </a:rPr>
              <a:t>These minor differences are acceptable, per OSP</a:t>
            </a:r>
            <a:r>
              <a:rPr lang="en-US" sz="2000">
                <a:solidFill>
                  <a:srgbClr val="000000"/>
                </a:solidFill>
              </a:rPr>
              <a:t>, and need not hold up completion. Rounding differences will be fully resolved in the follow-on release below.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400"/>
              <a:buNone/>
            </a:pPr>
            <a:r>
              <a:rPr lang="en-US" sz="2000" b="1">
                <a:solidFill>
                  <a:srgbClr val="000000"/>
                </a:solidFill>
              </a:rPr>
              <a:t>December Maintenance Enhancements Will Include:</a:t>
            </a:r>
            <a:endParaRPr sz="20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New rounding approach for SAGE Budget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Prefix, suffix added to SAGE Budget personnel section, use in Budget Sync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Budget Sync to Modular Budgets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b="1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body" idx="1"/>
          </p:nvPr>
        </p:nvSpPr>
        <p:spPr>
          <a:xfrm>
            <a:off x="463062" y="1991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Resources, Support</a:t>
            </a:r>
            <a:endParaRPr/>
          </a:p>
        </p:txBody>
      </p:sp>
      <p:sp>
        <p:nvSpPr>
          <p:cNvPr id="286" name="Google Shape;286;p40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The following </a:t>
            </a:r>
            <a:r>
              <a:rPr lang="en-US" b="1">
                <a:solidFill>
                  <a:srgbClr val="000000"/>
                </a:solidFill>
              </a:rPr>
              <a:t>classes</a:t>
            </a:r>
            <a:r>
              <a:rPr lang="en-US">
                <a:solidFill>
                  <a:srgbClr val="000000"/>
                </a:solidFill>
              </a:rPr>
              <a:t> will include content and training on Budget Sync: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666666"/>
              </a:buClr>
              <a:buSzPts val="2000"/>
              <a:buChar char="&gt;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Grant Runner 102</a:t>
            </a:r>
            <a:r>
              <a:rPr lang="en-US" sz="2000">
                <a:solidFill>
                  <a:srgbClr val="666666"/>
                </a:solidFill>
              </a:rPr>
              <a:t> </a:t>
            </a:r>
            <a:r>
              <a:rPr lang="en-US" sz="2000">
                <a:solidFill>
                  <a:srgbClr val="000000"/>
                </a:solidFill>
              </a:rPr>
              <a:t>- December 11, 2018 1:00-3:30 pm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000"/>
              <a:buChar char="&gt;"/>
            </a:pPr>
            <a:r>
              <a:rPr lang="en-US" sz="2000">
                <a:solidFill>
                  <a:srgbClr val="000000"/>
                </a:solidFill>
              </a:rPr>
              <a:t>SAGE Budget 103 - January 2019, TBD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A </a:t>
            </a:r>
            <a:r>
              <a:rPr lang="en-US" b="1">
                <a:solidFill>
                  <a:srgbClr val="000000"/>
                </a:solidFill>
              </a:rPr>
              <a:t>job aid</a:t>
            </a:r>
            <a:r>
              <a:rPr lang="en-US">
                <a:solidFill>
                  <a:srgbClr val="000000"/>
                </a:solidFill>
              </a:rPr>
              <a:t> is coming soon, and will be made available at time of release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rgbClr val="000000"/>
                </a:solidFill>
              </a:rPr>
              <a:t>Systems help or suggestions</a:t>
            </a:r>
            <a:endParaRPr b="1">
              <a:solidFill>
                <a:srgbClr val="000000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sagehelp@uw.edu</a:t>
            </a:r>
            <a:r>
              <a:rPr lang="en-US"/>
              <a:t> </a:t>
            </a:r>
            <a:endParaRPr b="1">
              <a:solidFill>
                <a:srgbClr val="33006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</a:pP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1"/>
          <p:cNvSpPr txBox="1">
            <a:spLocks noGrp="1"/>
          </p:cNvSpPr>
          <p:nvPr>
            <p:ph type="body" idx="1"/>
          </p:nvPr>
        </p:nvSpPr>
        <p:spPr>
          <a:xfrm>
            <a:off x="463062" y="1991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SAGE Budget Improvements Coming Next!</a:t>
            </a:r>
            <a:endParaRPr/>
          </a:p>
        </p:txBody>
      </p:sp>
      <p:sp>
        <p:nvSpPr>
          <p:cNvPr id="293" name="Google Shape;293;p41"/>
          <p:cNvSpPr txBox="1">
            <a:spLocks noGrp="1"/>
          </p:cNvSpPr>
          <p:nvPr>
            <p:ph type="body" idx="2"/>
          </p:nvPr>
        </p:nvSpPr>
        <p:spPr>
          <a:xfrm>
            <a:off x="457200" y="1539875"/>
            <a:ext cx="8398200" cy="42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In 2019 ORIS will invest in SAGE Budget improvements!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Survey Results will inform prioritization of work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Keep the feedback coming!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US" i="1">
                <a:solidFill>
                  <a:schemeClr val="dk1"/>
                </a:solidFill>
              </a:rPr>
              <a:t>Help us shape SAGE Budget and Grant Runner to bring improvements your way that are most impactful to you and your research teams!</a:t>
            </a: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</a:pP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>
            <a:spLocks noGrp="1"/>
          </p:cNvSpPr>
          <p:nvPr>
            <p:ph type="body" idx="1"/>
          </p:nvPr>
        </p:nvSpPr>
        <p:spPr>
          <a:xfrm>
            <a:off x="463062" y="23686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In Closing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0" name="Google Shape;300;p42"/>
          <p:cNvSpPr txBox="1">
            <a:spLocks noGrp="1"/>
          </p:cNvSpPr>
          <p:nvPr>
            <p:ph type="body" idx="2"/>
          </p:nvPr>
        </p:nvSpPr>
        <p:spPr>
          <a:xfrm>
            <a:off x="457200" y="1134899"/>
            <a:ext cx="8478300" cy="50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33006F"/>
                </a:solidFill>
              </a:rPr>
              <a:t>Release Date: November 27, 5:30 pm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chemeClr val="accent1"/>
                </a:solidFill>
              </a:rPr>
              <a:t>Huge thanks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to all those who contributed to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requirements gathering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review of prototypes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>
                <a:solidFill>
                  <a:srgbClr val="000000"/>
                </a:solidFill>
              </a:rPr>
              <a:t>user testing for this feature!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Your input is critical to advancing SAGE to better meet your needs, and is much appreciated!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>
                <a:solidFill>
                  <a:srgbClr val="33006F"/>
                </a:solidFill>
              </a:rPr>
              <a:t>Give it a try, and give us your feedback!</a:t>
            </a:r>
            <a:endParaRPr b="1">
              <a:solidFill>
                <a:srgbClr val="33006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80"/>
              </a:spcBef>
              <a:spcAft>
                <a:spcPts val="2000"/>
              </a:spcAft>
              <a:buSzPts val="2400"/>
              <a:buNone/>
            </a:pPr>
            <a:endParaRPr b="1">
              <a:solidFill>
                <a:srgbClr val="33006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463062" y="25606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Grant Runner Mission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Deliver high impact, streamlining features that reduce the overall time spent on preparing, reviewing, and submitting federal proposals.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1" i="1">
                <a:solidFill>
                  <a:srgbClr val="000000"/>
                </a:solidFill>
              </a:rPr>
              <a:t>Features added since 2017:</a:t>
            </a:r>
            <a:endParaRPr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Single PDF of full application (all sponsor forms)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NIH validations included in eGC1 Check for Errors 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Career Development and Fellowship grants support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Human Subjects &amp; Clinical Trials (HSCT) Form support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Import of ClinicalTrials.gov data into HSCT form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463062" y="2464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NIH Opportunities Supported in Grant Runner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NIH Single Project, 5 year budget for:</a:t>
            </a:r>
            <a:endParaRPr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Basic Research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Career Development 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Fellowships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Endowment Programs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Shared Instrumentation 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Director Awards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Targeted Research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Pre-Applications</a:t>
            </a:r>
            <a:endParaRPr sz="1800">
              <a:solidFill>
                <a:srgbClr val="000000"/>
              </a:solidFill>
            </a:endParaRPr>
          </a:p>
          <a:p>
            <a:pPr marL="914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US" sz="1800">
                <a:solidFill>
                  <a:srgbClr val="000000"/>
                </a:solidFill>
              </a:rPr>
              <a:t>Resource Awards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List by Activity Code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463062" y="1791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New Feature: Budget Sync </a:t>
            </a: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457200" y="1171225"/>
            <a:ext cx="8398200" cy="57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00000"/>
                </a:solidFill>
              </a:rPr>
              <a:t>Budget Sync is a new Grant Runner feature that allows you to</a:t>
            </a:r>
            <a:r>
              <a:rPr lang="en-US">
                <a:solidFill>
                  <a:srgbClr val="666666"/>
                </a:solidFill>
              </a:rPr>
              <a:t> </a:t>
            </a:r>
            <a:r>
              <a:rPr lang="en-US" b="1">
                <a:solidFill>
                  <a:schemeClr val="dk1"/>
                </a:solidFill>
              </a:rPr>
              <a:t>auto-populate</a:t>
            </a:r>
            <a:r>
              <a:rPr lang="en-US">
                <a:solidFill>
                  <a:srgbClr val="000000"/>
                </a:solidFill>
              </a:rPr>
              <a:t> the federal</a:t>
            </a:r>
            <a:r>
              <a:rPr lang="en-US">
                <a:solidFill>
                  <a:srgbClr val="666666"/>
                </a:solidFill>
              </a:rPr>
              <a:t> </a:t>
            </a:r>
            <a:r>
              <a:rPr lang="en-US" b="1">
                <a:solidFill>
                  <a:schemeClr val="dk1"/>
                </a:solidFill>
              </a:rPr>
              <a:t>RR Detailed Budget</a:t>
            </a:r>
            <a:r>
              <a:rPr lang="en-US">
                <a:solidFill>
                  <a:srgbClr val="666666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form from a connected SAGE Budget.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US" sz="2000" b="1" u="sng">
                <a:solidFill>
                  <a:srgbClr val="000000"/>
                </a:solidFill>
              </a:rPr>
              <a:t>Connect a SAGE Budget to an eGC1</a:t>
            </a:r>
            <a:endParaRPr sz="2000" b="1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</a:pPr>
            <a:r>
              <a:rPr lang="en-US" sz="2000" b="1">
                <a:solidFill>
                  <a:srgbClr val="000000"/>
                </a:solidFill>
              </a:rPr>
              <a:t>Current State: 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000" b="1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000" b="1">
                <a:solidFill>
                  <a:srgbClr val="000000"/>
                </a:solidFill>
              </a:rPr>
              <a:t>Future State: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29" name="Google Shape;129;p22"/>
          <p:cNvSpPr/>
          <p:nvPr/>
        </p:nvSpPr>
        <p:spPr>
          <a:xfrm>
            <a:off x="1308125" y="3795575"/>
            <a:ext cx="1558200" cy="586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SAGE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4525075" y="3795575"/>
            <a:ext cx="1558200" cy="586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eGC1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1308125" y="5167175"/>
            <a:ext cx="1558200" cy="586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SAGE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4525075" y="4786175"/>
            <a:ext cx="1558200" cy="586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eGC1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4525075" y="5676000"/>
            <a:ext cx="1558200" cy="5868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RR Detailed Budget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22"/>
          <p:cNvCxnSpPr>
            <a:stCxn id="129" idx="3"/>
            <a:endCxn id="130" idx="1"/>
          </p:cNvCxnSpPr>
          <p:nvPr/>
        </p:nvCxnSpPr>
        <p:spPr>
          <a:xfrm>
            <a:off x="2866325" y="4088975"/>
            <a:ext cx="165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5" name="Google Shape;135;p22"/>
          <p:cNvCxnSpPr>
            <a:stCxn id="131" idx="3"/>
            <a:endCxn id="133" idx="1"/>
          </p:cNvCxnSpPr>
          <p:nvPr/>
        </p:nvCxnSpPr>
        <p:spPr>
          <a:xfrm>
            <a:off x="2866325" y="5460575"/>
            <a:ext cx="1658700" cy="5088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6" name="Google Shape;136;p22"/>
          <p:cNvSpPr txBox="1"/>
          <p:nvPr/>
        </p:nvSpPr>
        <p:spPr>
          <a:xfrm>
            <a:off x="3235825" y="5969375"/>
            <a:ext cx="1231200" cy="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Grant Runner</a:t>
            </a:r>
            <a:endParaRPr sz="11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22"/>
          <p:cNvCxnSpPr>
            <a:stCxn id="131" idx="3"/>
            <a:endCxn id="132" idx="1"/>
          </p:cNvCxnSpPr>
          <p:nvPr/>
        </p:nvCxnSpPr>
        <p:spPr>
          <a:xfrm rot="10800000" flipH="1">
            <a:off x="2866325" y="5079575"/>
            <a:ext cx="1658700" cy="3810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body" idx="1"/>
          </p:nvPr>
        </p:nvSpPr>
        <p:spPr>
          <a:xfrm>
            <a:off x="463062" y="17913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Summary of Budget Sync Benefits</a:t>
            </a:r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2"/>
          </p:nvPr>
        </p:nvSpPr>
        <p:spPr>
          <a:xfrm>
            <a:off x="457200" y="1363499"/>
            <a:ext cx="8398200" cy="50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800" b="1">
                <a:solidFill>
                  <a:srgbClr val="000000"/>
                </a:solidFill>
              </a:rPr>
              <a:t>Why Use Budget Sync and Grant Runner?</a:t>
            </a:r>
            <a:endParaRPr sz="2800" b="1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-US">
                <a:solidFill>
                  <a:srgbClr val="000000"/>
                </a:solidFill>
              </a:rPr>
              <a:t>Saves time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-US">
                <a:solidFill>
                  <a:srgbClr val="000000"/>
                </a:solidFill>
              </a:rPr>
              <a:t>No more copying budget data into sponsor form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-US">
                <a:solidFill>
                  <a:srgbClr val="000000"/>
                </a:solidFill>
              </a:rPr>
              <a:t>Expense amounts are changed in a single place SAGE Budget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-US">
                <a:solidFill>
                  <a:srgbClr val="000000"/>
                </a:solidFill>
              </a:rPr>
              <a:t>Much less cross-checking between budgets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-US">
                <a:solidFill>
                  <a:srgbClr val="000000"/>
                </a:solidFill>
              </a:rPr>
              <a:t>Improves accuracy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-US">
                <a:solidFill>
                  <a:srgbClr val="000000"/>
                </a:solidFill>
              </a:rPr>
              <a:t>Single source for budget data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Char char="&gt;"/>
            </a:pPr>
            <a:r>
              <a:rPr lang="en-US">
                <a:solidFill>
                  <a:srgbClr val="000000"/>
                </a:solidFill>
              </a:rPr>
              <a:t>Easier on reviewers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-US">
                <a:solidFill>
                  <a:srgbClr val="000000"/>
                </a:solidFill>
              </a:rPr>
              <a:t>Reviewers no longer need to cross-check multiple budgets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</a:pPr>
            <a:r>
              <a:rPr lang="en-US">
                <a:solidFill>
                  <a:srgbClr val="000000"/>
                </a:solidFill>
              </a:rPr>
              <a:t>Easy to trace where an expense sourced from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63050" y="196577"/>
            <a:ext cx="83865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It Will Work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2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800" b="1">
                <a:solidFill>
                  <a:srgbClr val="000000"/>
                </a:solidFill>
              </a:rPr>
              <a:t>Steps:</a:t>
            </a:r>
            <a:endParaRPr sz="28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Create a SAGE Budget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Connect your budget to a Grant Runner eGC1 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Review results in RR Detailed Budget form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>
                <a:solidFill>
                  <a:srgbClr val="000000"/>
                </a:solidFill>
              </a:rPr>
              <a:t>Make adjustments as necessary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lphaLcPeriod"/>
            </a:pPr>
            <a:r>
              <a:rPr lang="en-US">
                <a:solidFill>
                  <a:srgbClr val="000000"/>
                </a:solidFill>
              </a:rPr>
              <a:t>Adjust amounts &amp; expenses in SAGE Budget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AutoNum type="alphaLcPeriod"/>
            </a:pPr>
            <a:r>
              <a:rPr lang="en-US">
                <a:solidFill>
                  <a:srgbClr val="000000"/>
                </a:solidFill>
              </a:rPr>
              <a:t>Adjust where expenses appear in the RR Detailed Budget form from the new </a:t>
            </a:r>
            <a:r>
              <a:rPr lang="en-US" i="1">
                <a:solidFill>
                  <a:srgbClr val="000000"/>
                </a:solidFill>
              </a:rPr>
              <a:t>Sponsor Budget Map</a:t>
            </a:r>
            <a:r>
              <a:rPr lang="en-US">
                <a:solidFill>
                  <a:srgbClr val="000000"/>
                </a:solidFill>
              </a:rPr>
              <a:t> page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63050" y="217602"/>
            <a:ext cx="83865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Connecting a SAGE Budget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2"/>
          </p:nvPr>
        </p:nvSpPr>
        <p:spPr>
          <a:xfrm>
            <a:off x="457200" y="1160103"/>
            <a:ext cx="8386500" cy="14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From Budget &amp; Fiscal Compliance Page of your eGC1, click “Connect a Budget” link.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-US" sz="2000">
                <a:solidFill>
                  <a:srgbClr val="000000"/>
                </a:solidFill>
              </a:rPr>
              <a:t>Can be done at anytime after budget creation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 t="5713" r="30995" b="7055"/>
          <a:stretch/>
        </p:blipFill>
        <p:spPr>
          <a:xfrm>
            <a:off x="480000" y="2613125"/>
            <a:ext cx="8500149" cy="396595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461400" y="206585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Connecting: Select your Budget</a:t>
            </a:r>
            <a:endParaRPr/>
          </a:p>
        </p:txBody>
      </p:sp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241150"/>
            <a:ext cx="8699675" cy="3306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7" name="Google Shape;167;p26"/>
          <p:cNvSpPr txBox="1"/>
          <p:nvPr/>
        </p:nvSpPr>
        <p:spPr>
          <a:xfrm>
            <a:off x="343625" y="1237525"/>
            <a:ext cx="85044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Notice the yellow warning at top, that RR Detailed Budget will be cleared on connect of Grant Runner applications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WBranding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88DD"/>
      </a:hlink>
      <a:folHlink>
        <a:srgbClr val="340A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UWBranding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88DD"/>
      </a:hlink>
      <a:folHlink>
        <a:srgbClr val="340A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1656</Words>
  <Application>Microsoft Office PowerPoint</Application>
  <PresentationFormat>On-screen Show (4:3)</PresentationFormat>
  <Paragraphs>231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Open Sans</vt:lpstr>
      <vt:lpstr>Encode Sans</vt:lpstr>
      <vt:lpstr>Encode Sans Black</vt:lpstr>
      <vt:lpstr>Merriweather Sans</vt:lpstr>
      <vt:lpstr>Calibri</vt:lpstr>
      <vt:lpstr>Arial</vt:lpstr>
      <vt:lpstr>Open Sans Light</vt:lpstr>
      <vt:lpstr>Custom Design</vt:lpstr>
      <vt:lpstr>1_Custom Design</vt:lpstr>
      <vt:lpstr>1_Custom Design</vt:lpstr>
      <vt:lpstr>SAGE Budget Sync Release: 11/27/2018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Budget Sync Release: 11/27/2018</dc:title>
  <dc:creator>Susan S. Wilbanks</dc:creator>
  <cp:lastModifiedBy>Susan S. Wilbanks</cp:lastModifiedBy>
  <cp:revision>1</cp:revision>
  <dcterms:modified xsi:type="dcterms:W3CDTF">2018-11-14T18:25:00Z</dcterms:modified>
</cp:coreProperties>
</file>