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6" r:id="rId1"/>
    <p:sldMasterId id="2147483657" r:id="rId2"/>
  </p:sldMasterIdLst>
  <p:notesMasterIdLst>
    <p:notesMasterId r:id="rId1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88">
          <p15:clr>
            <a:srgbClr val="A4A3A4"/>
          </p15:clr>
        </p15:guide>
        <p15:guide id="2" pos="4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1242" y="84"/>
      </p:cViewPr>
      <p:guideLst>
        <p:guide orient="horz" pos="2488"/>
        <p:guide pos="47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bg>
      <p:bgPr>
        <a:solidFill>
          <a:srgbClr val="4B2E83"/>
        </a:solidFill>
        <a:effectLst/>
      </p:bgPr>
    </p:bg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7;p2" descr="UW_W Logo_Whit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8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7334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9;p2"/>
          <p:cNvSpPr txBox="1">
            <a:spLocks noGrp="1"/>
          </p:cNvSpPr>
          <p:nvPr>
            <p:ph type="body" idx="1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10" name="Google Shape;10;p2" descr="Bar_RtAngle_7502_RGB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Subheader + Content">
  <p:cSld name="Header + Subheader + Conten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sz="3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body" idx="2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sz="2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sz="18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sz="16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body" idx="3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15" name="Google Shape;15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6;p3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Content">
  <p:cSld name="Header + Content">
    <p:bg>
      <p:bgPr>
        <a:solidFill>
          <a:srgbClr val="4B2E83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oogle Shape;18;p4" descr="UW_W Logo_Whit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sz="3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sz="2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sz="18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sz="16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21" name="Google Shape;21;p4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Graphic">
  <p:cSld name="Header + Graphic">
    <p:bg>
      <p:bgPr>
        <a:solidFill>
          <a:srgbClr val="4B2E83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5"/>
          <p:cNvSpPr>
            <a:spLocks noGrp="1"/>
          </p:cNvSpPr>
          <p:nvPr>
            <p:ph type="chart" idx="2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sz="2400" b="0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sz="3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26" name="Google Shape;26;p5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Content">
  <p:cSld name="Header + Conten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sz="3000" b="0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sz="24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sz="20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sz="18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sz="16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sz="14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31" name="Google Shape;31;p7" descr="W Logo_Purple_2685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Google Shape;32;p7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Graphic">
  <p:cSld name="Header + Graphic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>
            <a:spLocks noGrp="1"/>
          </p:cNvSpPr>
          <p:nvPr>
            <p:ph type="chart" idx="2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sz="2400" b="0" i="1" u="none" strike="noStrike" cap="non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sz="3000" b="0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36" name="Google Shape;36;p8" descr="Wordmark_center_Purple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36310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37;p8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 txBox="1">
            <a:spLocks noGrp="1"/>
          </p:cNvSpPr>
          <p:nvPr>
            <p:ph type="body" idx="1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None/>
              <a:defRPr sz="5000" b="0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40" name="Google Shape;40;p9" descr="W Logo_Purple_2685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41;p9" descr="Wordmark_center_Purple_HEX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2039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42;p9" descr="Bar_RtAngle_7502_RGB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Subheader + Content">
  <p:cSld name="Header + Subheader +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sz="3000" b="0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2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sz="24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sz="20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sz="18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sz="16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sz="14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Google Shape;46;p10"/>
          <p:cNvSpPr txBox="1">
            <a:spLocks noGrp="1"/>
          </p:cNvSpPr>
          <p:nvPr>
            <p:ph type="body" idx="3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47" name="Google Shape;47;p10" descr="Wordmark_center_Purple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38215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48;p10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B2E83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grants.nih.gov/policy/nihgps/index.ht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nsf.gov/pubs/policydocs/pappg19_1/index.jsp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finance.uw.edu/pafc/data-analytic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finance.uw.edu/pafc/food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finance.uw.edu/food-approval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gcafco@uw.edu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6" Type="http://schemas.openxmlformats.org/officeDocument/2006/relationships/hyperlink" Target="mailto:andra2@uw.edu" TargetMode="External"/><Relationship Id="rId5" Type="http://schemas.openxmlformats.org/officeDocument/2006/relationships/hyperlink" Target="mailto:mgard4@uw.edu" TargetMode="External"/><Relationship Id="rId4" Type="http://schemas.openxmlformats.org/officeDocument/2006/relationships/hyperlink" Target="https://finance.uw.edu/pafc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 txBox="1">
            <a:spLocks noGrp="1"/>
          </p:cNvSpPr>
          <p:nvPr>
            <p:ph type="body" idx="1"/>
          </p:nvPr>
        </p:nvSpPr>
        <p:spPr>
          <a:xfrm>
            <a:off x="692029" y="1640263"/>
            <a:ext cx="6972300" cy="1593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COMPLIANCE CORNER</a:t>
            </a:r>
            <a:endParaRPr/>
          </a:p>
        </p:txBody>
      </p:sp>
      <p:sp>
        <p:nvSpPr>
          <p:cNvPr id="54" name="Google Shape;54;p11"/>
          <p:cNvSpPr txBox="1"/>
          <p:nvPr/>
        </p:nvSpPr>
        <p:spPr>
          <a:xfrm>
            <a:off x="692029" y="4308049"/>
            <a:ext cx="6656731" cy="1812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MRAM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November, 2018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Matt Gardner &amp; Andra Sawyer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Post Award Fiscal Compliance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NIH and NSF Release Updated Policy Statements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12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800"/>
              <a:buFont typeface="Merriweather Sans"/>
              <a:buChar char="&gt;"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NIH Grants Policy Statement (GPS) </a:t>
            </a: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marL="742950" lvl="1" indent="-28575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Char char="–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Applies to all grants and cooperative agreements with budget periods beginning on or after October 1, 2018</a:t>
            </a:r>
            <a:endParaRPr/>
          </a:p>
          <a:p>
            <a:pPr marL="742950" lvl="1" indent="-28575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Char char="–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Incorporates NIH Notices since October 2017</a:t>
            </a:r>
            <a:endParaRPr/>
          </a:p>
          <a:p>
            <a:pPr marL="742950" lvl="1" indent="-28575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Char char="–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Does not introduce any new policies or materials for the first time</a:t>
            </a:r>
            <a:endParaRPr/>
          </a:p>
          <a:p>
            <a:pPr marL="742950" lvl="1" indent="-28575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Char char="–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Supersedes, in its entirety, the NIH GPS published in October 2017</a:t>
            </a:r>
            <a:endParaRPr/>
          </a:p>
          <a:p>
            <a:pPr marL="742950" lvl="1" indent="-13335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2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- PAFC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NIH and NSF Release Updated Policy Statements</a:t>
            </a:r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NSF Proposal &amp; Award Policies &amp; Procedure Guide (PAPPG)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Effective for proposals submitted or due on or after January 28, 2019, and awards made on or after January 28, 2019</a:t>
            </a:r>
            <a:endParaRPr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Significant Changes: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Conferences (Chapter II.E.7)</a:t>
            </a:r>
            <a:endParaRPr/>
          </a:p>
          <a:p>
            <a:pPr marL="1143000" lvl="2" indent="-228600" algn="l" rtl="0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Speakers and trainers are not considered participants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Participant Support (Chapter II.C.2.g(v))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1143000" lvl="2" indent="-228600" algn="l" rtl="0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May not be budgeted for room rental fees, catering costs, and supplies</a:t>
            </a:r>
            <a:endParaRPr/>
          </a:p>
          <a:p>
            <a:pPr marL="1143000" lvl="2" indent="-228600" algn="l" rtl="0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Human subject payments are considered “Other Direct Costs” and should include applicable F&amp;A</a:t>
            </a:r>
            <a:endParaRPr/>
          </a:p>
        </p:txBody>
      </p:sp>
      <p:sp>
        <p:nvSpPr>
          <p:cNvPr id="68" name="Google Shape;68;p13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- PAFC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NIH and NSF Release Updated Policy Statements</a:t>
            </a:r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200"/>
              <a:buFont typeface="Merriweather Sans"/>
              <a:buChar char="&gt;"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References</a:t>
            </a:r>
            <a:endParaRPr/>
          </a:p>
          <a:p>
            <a:pPr marL="742950" lvl="1" indent="-285750" algn="l" rtl="0">
              <a:spcBef>
                <a:spcPts val="560"/>
              </a:spcBef>
              <a:spcAft>
                <a:spcPts val="0"/>
              </a:spcAft>
              <a:buClr>
                <a:srgbClr val="4B2E83"/>
              </a:buClr>
              <a:buSzPts val="2800"/>
              <a:buChar char="–"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NIH GPS:</a:t>
            </a:r>
            <a:endParaRPr/>
          </a:p>
          <a:p>
            <a:pPr marL="1143000" lvl="2" indent="-2286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Char char="&gt;"/>
            </a:pPr>
            <a:r>
              <a:rPr lang="en-US" sz="24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https://grants.nih.gov/policy/nihgps/index.htm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742950" lvl="1" indent="-107950" algn="l" rtl="0">
              <a:spcBef>
                <a:spcPts val="560"/>
              </a:spcBef>
              <a:spcAft>
                <a:spcPts val="0"/>
              </a:spcAft>
              <a:buClr>
                <a:srgbClr val="4B2E83"/>
              </a:buClr>
              <a:buSzPts val="2800"/>
              <a:buNone/>
            </a:pP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marL="742950" lvl="1" indent="-285750" algn="l" rtl="0">
              <a:spcBef>
                <a:spcPts val="560"/>
              </a:spcBef>
              <a:spcAft>
                <a:spcPts val="0"/>
              </a:spcAft>
              <a:buClr>
                <a:srgbClr val="4B2E83"/>
              </a:buClr>
              <a:buSzPts val="2800"/>
              <a:buChar char="–"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NSF PAPPG:</a:t>
            </a:r>
            <a:endParaRPr/>
          </a:p>
          <a:p>
            <a:pPr marL="1143000" lvl="2" indent="-2286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Char char="&gt;"/>
            </a:pPr>
            <a:r>
              <a:rPr lang="en-US" sz="24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https://www.nsf.gov/pubs/policydocs/pappg19_1/index.jsp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742950" lvl="1" indent="-13335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14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- PAFC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6000"/>
              <a:buNone/>
            </a:pPr>
            <a:r>
              <a:rPr lang="en-US" sz="6000"/>
              <a:t>Food!</a:t>
            </a:r>
            <a:endParaRPr sz="6000"/>
          </a:p>
        </p:txBody>
      </p:sp>
      <p:pic>
        <p:nvPicPr>
          <p:cNvPr id="81" name="Google Shape;81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54799" y="304954"/>
            <a:ext cx="1095375" cy="1828800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15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/>
              <a:t>PAFC’s Data Analytics Dashboard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/>
              <a:t>Provides transaction information on food purchases on sponsored awards; please obtain access and review this data because…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/>
              <a:t>Auditors love to review food purchases</a:t>
            </a:r>
            <a:endParaRPr/>
          </a:p>
          <a:p>
            <a:pPr marL="457200" lvl="1" indent="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endParaRPr/>
          </a:p>
          <a:p>
            <a:pPr marL="457200" lvl="1" indent="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endParaRPr/>
          </a:p>
          <a:p>
            <a:pPr marL="342900" lvl="1" indent="-3429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 sz="2400"/>
              <a:t>For more information PAFC’s Data Analytics:</a:t>
            </a:r>
            <a:endParaRPr/>
          </a:p>
          <a:p>
            <a:pPr marL="457200" lvl="1" indent="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 u="sng">
                <a:solidFill>
                  <a:schemeClr val="hlink"/>
                </a:solidFill>
                <a:hlinkClick r:id="rId4"/>
              </a:rPr>
              <a:t>https://finance.uw.edu/pafc/data-analytics</a:t>
            </a:r>
            <a:endParaRPr/>
          </a:p>
          <a:p>
            <a:pPr marL="742950" lvl="1" indent="-158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"/>
          <p:cNvSpPr txBox="1">
            <a:spLocks noGrp="1"/>
          </p:cNvSpPr>
          <p:nvPr>
            <p:ph type="body" idx="1"/>
          </p:nvPr>
        </p:nvSpPr>
        <p:spPr>
          <a:xfrm>
            <a:off x="671757" y="265471"/>
            <a:ext cx="6869585" cy="1101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/>
              <a:t>All Sponsored Award Food Purchases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/>
              <a:t>Oct 2017 – Sept 2018</a:t>
            </a:r>
            <a:endParaRPr/>
          </a:p>
        </p:txBody>
      </p:sp>
      <p:pic>
        <p:nvPicPr>
          <p:cNvPr id="88" name="Google Shape;88;p16"/>
          <p:cNvPicPr preferRelativeResize="0">
            <a:picLocks noGrp="1"/>
          </p:cNvPicPr>
          <p:nvPr>
            <p:ph type="chart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219200" y="1731001"/>
            <a:ext cx="6563519" cy="4098299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6"/>
          <p:cNvSpPr txBox="1"/>
          <p:nvPr/>
        </p:nvSpPr>
        <p:spPr>
          <a:xfrm>
            <a:off x="5496232" y="2684206"/>
            <a:ext cx="2182762" cy="491613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7"/>
          <p:cNvSpPr>
            <a:spLocks noGrp="1"/>
          </p:cNvSpPr>
          <p:nvPr>
            <p:ph type="chart" idx="2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48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17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714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/>
              <a:t>Food Purchases Federal Awards</a:t>
            </a:r>
            <a:endParaRPr/>
          </a:p>
        </p:txBody>
      </p:sp>
      <p:pic>
        <p:nvPicPr>
          <p:cNvPr id="96" name="Google Shape;96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9625" y="1363509"/>
            <a:ext cx="7524750" cy="48055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8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/>
              <a:t>Food Purchases on Federally Sponsored Awards</a:t>
            </a:r>
            <a:endParaRPr/>
          </a:p>
        </p:txBody>
      </p:sp>
      <p:sp>
        <p:nvSpPr>
          <p:cNvPr id="102" name="Google Shape;102;p18"/>
          <p:cNvSpPr txBox="1">
            <a:spLocks noGrp="1"/>
          </p:cNvSpPr>
          <p:nvPr>
            <p:ph type="body" idx="2"/>
          </p:nvPr>
        </p:nvSpPr>
        <p:spPr>
          <a:xfrm>
            <a:off x="659305" y="1602659"/>
            <a:ext cx="8196210" cy="46703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/>
              <a:t>Requires written sponsor approval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/>
              <a:t>Ideally purchase of food is itemized in the proposal 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/>
              <a:t>If not, then need to obtain written sponsor approval</a:t>
            </a:r>
            <a:endParaRPr/>
          </a:p>
          <a:p>
            <a:pPr marL="742950" lvl="1" indent="-158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endParaRPr/>
          </a:p>
          <a:p>
            <a:pPr marL="342900" lvl="1" indent="-3429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 sz="2400"/>
              <a:t>Completion of the UW “Food Form” is not approval</a:t>
            </a:r>
            <a:endParaRPr/>
          </a:p>
          <a:p>
            <a:pPr marL="342900" lvl="1" indent="-1905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endParaRPr sz="2400"/>
          </a:p>
          <a:p>
            <a:pPr marL="0" lvl="1" indent="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 sz="2400"/>
              <a:t>More information:</a:t>
            </a:r>
            <a:endParaRPr/>
          </a:p>
          <a:p>
            <a:pPr marL="0" lvl="1" indent="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 sz="2400"/>
              <a:t>Sponsored Awards: </a:t>
            </a:r>
            <a:r>
              <a:rPr lang="en-US" sz="2400" u="sng">
                <a:solidFill>
                  <a:schemeClr val="hlink"/>
                </a:solidFill>
                <a:hlinkClick r:id="rId3"/>
              </a:rPr>
              <a:t>https://finance.uw.edu/pafc/food</a:t>
            </a:r>
            <a:endParaRPr sz="2400"/>
          </a:p>
          <a:p>
            <a:pPr marL="0" lvl="1" indent="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 sz="2400"/>
              <a:t>Non-Sponsored Awards: </a:t>
            </a:r>
            <a:r>
              <a:rPr lang="en-US" sz="2400" u="sng">
                <a:solidFill>
                  <a:schemeClr val="hlink"/>
                </a:solidFill>
                <a:hlinkClick r:id="rId4"/>
              </a:rPr>
              <a:t>https://finance.uw.edu/food-approval</a:t>
            </a:r>
            <a:endParaRPr sz="2400"/>
          </a:p>
          <a:p>
            <a:pPr marL="0" lvl="1" indent="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endParaRPr sz="2400"/>
          </a:p>
          <a:p>
            <a:pPr marL="742950" lvl="1" indent="-158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9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Questions?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9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800"/>
              <a:buFont typeface="Merriweather Sans"/>
              <a:buChar char="&gt;"/>
            </a:pPr>
            <a:r>
              <a:rPr lang="en-US" sz="2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gcafco@uw.edu</a:t>
            </a: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rgbClr val="4B2E83"/>
              </a:buClr>
              <a:buSzPts val="2800"/>
              <a:buFont typeface="Merriweather Sans"/>
              <a:buChar char="&gt;"/>
            </a:pPr>
            <a:r>
              <a:rPr lang="en-US" sz="2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https://finance.uw.edu/pafc/</a:t>
            </a: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marL="342900" lvl="0" indent="-21590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Merriweather Sans"/>
              <a:buNone/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rgbClr val="4B2E83"/>
              </a:buClr>
              <a:buSzPts val="2800"/>
              <a:buFont typeface="Merriweather Sans"/>
              <a:buChar char="&gt;"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Matt Gardner</a:t>
            </a:r>
            <a:endParaRPr/>
          </a:p>
          <a:p>
            <a:pPr marL="742950" lvl="1" indent="-28575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Char char="–"/>
            </a:pPr>
            <a:r>
              <a:rPr lang="en-US" sz="24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mgard4@uw.edu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742950" lvl="1" indent="-28575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Char char="–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206-543-2610</a:t>
            </a:r>
            <a:endParaRPr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rgbClr val="4B2E83"/>
              </a:buClr>
              <a:buSzPts val="2800"/>
              <a:buFont typeface="Merriweather Sans"/>
              <a:buChar char="&gt;"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Andra Sawyer</a:t>
            </a:r>
            <a:endParaRPr/>
          </a:p>
          <a:p>
            <a:pPr marL="742950" lvl="1" indent="-28575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Char char="–"/>
            </a:pPr>
            <a:r>
              <a:rPr lang="en-US" sz="24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andra2@uw.edu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742950" lvl="1" indent="-28575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Char char="–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206-685-8902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333</Words>
  <Application>Microsoft Office PowerPoint</Application>
  <PresentationFormat>On-screen Show (4:3)</PresentationFormat>
  <Paragraphs>62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Merriweather Sans</vt:lpstr>
      <vt:lpstr>Custom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S. Wilbanks</dc:creator>
  <cp:lastModifiedBy>Susan S. Wilbanks</cp:lastModifiedBy>
  <cp:revision>1</cp:revision>
  <dcterms:modified xsi:type="dcterms:W3CDTF">2018-11-14T18:28:16Z</dcterms:modified>
</cp:coreProperties>
</file>