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1" r:id="rId1"/>
    <p:sldMasterId id="2147483732" r:id="rId2"/>
    <p:sldMasterId id="2147483733" r:id="rId3"/>
    <p:sldMasterId id="2147483734" r:id="rId4"/>
    <p:sldMasterId id="2147483735" r:id="rId5"/>
    <p:sldMasterId id="2147483736" r:id="rId6"/>
    <p:sldMasterId id="2147483737" r:id="rId7"/>
    <p:sldMasterId id="2147483738" r:id="rId8"/>
    <p:sldMasterId id="2147483739" r:id="rId9"/>
    <p:sldMasterId id="2147483740" r:id="rId10"/>
  </p:sldMasterIdLst>
  <p:notesMasterIdLst>
    <p:notesMasterId r:id="rId55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</p:sldIdLst>
  <p:sldSz cx="9144000" cy="6858000" type="screen4x3"/>
  <p:notesSz cx="6858000" cy="9144000"/>
  <p:embeddedFontLst>
    <p:embeddedFont>
      <p:font typeface="Open Sans Light" panose="020B0604020202020204" charset="0"/>
      <p:regular r:id="rId56"/>
      <p:bold r:id="rId57"/>
      <p:italic r:id="rId58"/>
      <p:boldItalic r:id="rId59"/>
    </p:embeddedFont>
    <p:embeddedFont>
      <p:font typeface="Open Sans" panose="020B0604020202020204" charset="0"/>
      <p:regular r:id="rId60"/>
      <p:bold r:id="rId61"/>
      <p:italic r:id="rId62"/>
      <p:bold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Century Gothic" panose="020B0502020202020204" pitchFamily="34" charset="0"/>
      <p:regular r:id="rId68"/>
      <p:bold r:id="rId69"/>
      <p:italic r:id="rId70"/>
      <p:boldItalic r:id="rId71"/>
    </p:embeddedFont>
    <p:embeddedFont>
      <p:font typeface="Encode Sans" panose="020B0604020202020204" charset="0"/>
      <p:regular r:id="rId72"/>
      <p:bold r:id="rId73"/>
    </p:embeddedFont>
    <p:embeddedFont>
      <p:font typeface="Encode Sans Black" panose="020B0604020202020204" charset="0"/>
      <p:bold r:id="rId74"/>
    </p:embeddedFont>
    <p:embeddedFont>
      <p:font typeface="Arial Black" panose="020B0A04020102020204" pitchFamily="34" charset="0"/>
      <p:regular r:id="rId75"/>
      <p:bold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57BAA3-FDFB-4F61-B7C2-90EC3EA192C8}">
  <a:tblStyle styleId="{5157BAA3-FDFB-4F61-B7C2-90EC3EA192C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41C6860-4990-45C1-AF06-7E5BB00F6B6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B"/>
          </a:solidFill>
        </a:fill>
      </a:tcStyle>
    </a:wholeTbl>
    <a:band1H>
      <a:tcTxStyle/>
      <a:tcStyle>
        <a:tcBdr/>
        <a:fill>
          <a:solidFill>
            <a:srgbClr val="CCCA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A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077238-AF0B-46A6-8697-E22ED581BABE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font" Target="fonts/font21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6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font" Target="fonts/font17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sp@uw.ed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4f8ea469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g4f8ea46917_0_0:notes"/>
          <p:cNvSpPr txBox="1">
            <a:spLocks noGrp="1"/>
          </p:cNvSpPr>
          <p:nvPr>
            <p:ph type="body" idx="1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25" rIns="89625" bIns="44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g4f8ea46917_0_0:notes"/>
          <p:cNvSpPr txBox="1">
            <a:spLocks noGrp="1"/>
          </p:cNvSpPr>
          <p:nvPr>
            <p:ph type="sldNum" idx="12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25" rIns="89625" bIns="44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4ccc059b2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g4ccc059b2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4ccc059b2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g4ccc059b2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4ccc059b28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g4ccc059b28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7" name="Google Shape;587;g4ccc059b28_0_133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4ccc059b28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g4ccc059b28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5" name="Google Shape;595;g4ccc059b28_0_140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4ccc059b2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g4ccc059b28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2" name="Google Shape;602;g4ccc059b28_0_146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4ccc059b2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g4ccc059b2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0" name="Google Shape;610;g4ccc059b28_0_153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4ccc059b28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g4ccc059b28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g4ccc059b28_0_160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4ccc059b28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g4ccc059b28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7" name="Google Shape;627;g4ccc059b28_0_168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17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4ccc059b28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g4ccc059b28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4" name="Google Shape;634;g4ccc059b28_0_174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4ccc059b28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7388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g4ccc059b28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5" name="Google Shape;655;g4ccc059b28_0_194:notes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4ccc059b2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g4ccc059b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4ccc059b28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g4ccc059b28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4ccc059b28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g4ccc059b28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NSF indicated delay in convening panel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4ccc059b28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g4ccc059b28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4ccc059b28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g4ccc059b28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4ccc059b28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g4ccc059b28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4ccc059b28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g4ccc059b28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4ccc059b28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g4ccc059b2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4ccc059b28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g4ccc059b28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4ccc059b28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g4ccc059b28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4ccc059b28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g4ccc059b28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4ccc059b2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g4ccc059b2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NAA, ATF Industry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4ccc059b28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g4ccc059b28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4ccc059b28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6" name="Google Shape;736;g4ccc059b28_0_3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g4ccc059b28_0_3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4ccc059b28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5" name="Google Shape;745;g4ccc059b28_0_3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g4ccc059b28_0_3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4ccc059b28_0_3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g4ccc059b28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4ccc059b28_0_3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g4ccc059b28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4ccc059b28_0_4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g4ccc059b28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4ccc059b28_0_4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g4ccc059b28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4ccc059b28_0_4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g4ccc059b28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4ccc059b28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4ccc059b28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4ccc059b28_0_4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g4ccc059b28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cc059b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g4ccc059b2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4ccc059b28_0_4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g4ccc059b28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4ccc059b28_0_4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g4ccc059b28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4ccc059b28_0_4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g4ccc059b28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ccc059b28_0_4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g4ccc059b28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4ccc059b28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g4ccc059b28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g4ccc059b28_0_6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4ccc059b2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g4ccc059b2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ccc059b2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4ccc059b2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4ccc059b2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g4ccc059b2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HSCT form includes - inclusion enrollment reports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4ccc059b2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g4ccc059b2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If question comes up from audience - special cases for HSS approval should be sent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osp@uw.edu</a:t>
            </a:r>
            <a:r>
              <a:rPr lang="en"/>
              <a:t> for triage &amp; handling.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4ccc059b2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g4ccc059b2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0" name="Google Shape;130;p26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0" name="Google Shape;14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6" name="Google Shape;146;p2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7" name="Google Shape;15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730" y="6001270"/>
            <a:ext cx="4710425" cy="759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3" name="Google Shape;16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704" y="6101111"/>
            <a:ext cx="4692715" cy="75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9" name="Google Shape;16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3" name="Google Shape;17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704" y="6101111"/>
            <a:ext cx="4692715" cy="75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9" name="Google Shape;17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619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599" cy="92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599" cy="92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6121338"/>
            <a:ext cx="4669149" cy="518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>
            <a:spLocks noGrp="1"/>
          </p:cNvSpPr>
          <p:nvPr>
            <p:ph type="body" idx="1"/>
          </p:nvPr>
        </p:nvSpPr>
        <p:spPr>
          <a:xfrm>
            <a:off x="381000" y="371510"/>
            <a:ext cx="84753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2"/>
          </p:nvPr>
        </p:nvSpPr>
        <p:spPr>
          <a:xfrm>
            <a:off x="368106" y="1905000"/>
            <a:ext cx="8488200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9" name="Google Shape;18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419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9"/>
          <p:cNvSpPr txBox="1">
            <a:spLocks noGrp="1"/>
          </p:cNvSpPr>
          <p:nvPr>
            <p:ph type="body" idx="3"/>
          </p:nvPr>
        </p:nvSpPr>
        <p:spPr>
          <a:xfrm>
            <a:off x="381000" y="1447800"/>
            <a:ext cx="84753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1" name="Google Shape;19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1089" y="6196733"/>
            <a:ext cx="4669149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>
            <a:spLocks noGrp="1"/>
          </p:cNvSpPr>
          <p:nvPr>
            <p:ph type="chart" idx="2"/>
          </p:nvPr>
        </p:nvSpPr>
        <p:spPr>
          <a:xfrm>
            <a:off x="355903" y="1447800"/>
            <a:ext cx="8432400" cy="47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body" idx="1"/>
          </p:nvPr>
        </p:nvSpPr>
        <p:spPr>
          <a:xfrm>
            <a:off x="355903" y="371510"/>
            <a:ext cx="8500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5" name="Google Shape;19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3171825"/>
            <a:ext cx="36004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1089" y="6196733"/>
            <a:ext cx="4669149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1" name="Google Shape;201;p4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7" name="Google Shape;207;p4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3" name="Google Shape;213;p4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4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8" name="Google Shape;218;p4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7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5" name="Google Shape;225;p4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4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0" name="Google Shape;230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6" name="Google Shape;236;p4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5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5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1" name="Google Shape;241;p5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5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6" name="Google Shape;246;p5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0" name="Google Shape;250;p5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5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5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5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7" name="Google Shape;257;p5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5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2" name="Google Shape;262;p5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7"/>
          <p:cNvSpPr txBox="1">
            <a:spLocks noGrp="1"/>
          </p:cNvSpPr>
          <p:nvPr>
            <p:ph type="body" idx="1"/>
          </p:nvPr>
        </p:nvSpPr>
        <p:spPr>
          <a:xfrm>
            <a:off x="671757" y="2819400"/>
            <a:ext cx="6972300" cy="17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750"/>
              <a:buNone/>
              <a:defRPr sz="3750" b="0" i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0" name="Google Shape;27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040" y="1245350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4704000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7" descr="AngleBackground_gold_RGB.png"/>
          <p:cNvPicPr preferRelativeResize="0"/>
          <p:nvPr/>
        </p:nvPicPr>
        <p:blipFill rotWithShape="1">
          <a:blip r:embed="rId4">
            <a:alphaModFix/>
          </a:blip>
          <a:srcRect l="21046" t="2275" r="20732" b="93348"/>
          <a:stretch/>
        </p:blipFill>
        <p:spPr>
          <a:xfrm>
            <a:off x="-71552" y="-203201"/>
            <a:ext cx="9342556" cy="52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7" descr="W Logo_Purple_RG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857" y="6153862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Titles" type="twoTxTwoObj">
  <p:cSld name="TWO_OBJECTS_WITH_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8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81" name="Google Shape;281;p5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282" name="Google Shape;28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8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" name="Google Shape;285;p58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tacked content" type="twoObj">
  <p:cSld name="TWO_OBJECT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9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290" name="Google Shape;290;p59"/>
          <p:cNvSpPr txBox="1">
            <a:spLocks noGrp="1"/>
          </p:cNvSpPr>
          <p:nvPr>
            <p:ph type="body" idx="2"/>
          </p:nvPr>
        </p:nvSpPr>
        <p:spPr>
          <a:xfrm>
            <a:off x="457200" y="3733801"/>
            <a:ext cx="8229600" cy="23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pic>
        <p:nvPicPr>
          <p:cNvPr id="291" name="Google Shape;291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9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59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0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6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9" name="Google Shape;299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60"/>
          <p:cNvSpPr txBox="1">
            <a:spLocks noGrp="1"/>
          </p:cNvSpPr>
          <p:nvPr>
            <p:ph type="sldNum" idx="12"/>
          </p:nvPr>
        </p:nvSpPr>
        <p:spPr>
          <a:xfrm>
            <a:off x="93215" y="6427436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1" name="Google Shape;301;p60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">
  <p:cSld name="2 Conten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1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06" name="Google Shape;306;p61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7" name="Google Shape;307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61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" name="Google Shape;310;p61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2"/>
          <p:cNvSpPr/>
          <p:nvPr/>
        </p:nvSpPr>
        <p:spPr>
          <a:xfrm>
            <a:off x="7391401" y="219724"/>
            <a:ext cx="1524000" cy="6457750"/>
          </a:xfrm>
          <a:custGeom>
            <a:avLst/>
            <a:gdLst/>
            <a:ahLst/>
            <a:cxnLst/>
            <a:rect l="l" t="t" r="r" b="b"/>
            <a:pathLst>
              <a:path w="2438400" h="6409677" extrusionOk="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62"/>
          <p:cNvSpPr txBox="1">
            <a:spLocks noGrp="1"/>
          </p:cNvSpPr>
          <p:nvPr>
            <p:ph type="title"/>
          </p:nvPr>
        </p:nvSpPr>
        <p:spPr>
          <a:xfrm>
            <a:off x="722314" y="3289301"/>
            <a:ext cx="58308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 Black"/>
              <a:buNone/>
              <a:defRPr sz="3300" b="1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62"/>
          <p:cNvSpPr txBox="1">
            <a:spLocks noGrp="1"/>
          </p:cNvSpPr>
          <p:nvPr>
            <p:ph type="body" idx="1"/>
          </p:nvPr>
        </p:nvSpPr>
        <p:spPr>
          <a:xfrm>
            <a:off x="722314" y="4660900"/>
            <a:ext cx="52974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rgbClr val="4C4C51"/>
              </a:buClr>
              <a:buSzPts val="1800"/>
              <a:buNone/>
              <a:defRPr sz="1800">
                <a:solidFill>
                  <a:srgbClr val="4C4C5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Clr>
                <a:srgbClr val="898989"/>
              </a:buClr>
              <a:buSzPts val="1350"/>
              <a:buNone/>
              <a:defRPr sz="1350">
                <a:solidFill>
                  <a:srgbClr val="898989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5pPr>
            <a:lvl6pPr marL="2743200" lvl="5" indent="-228600" algn="l" rtl="0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6pPr>
            <a:lvl7pPr marL="3200400" lvl="6" indent="-228600" algn="l" rtl="0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7pPr>
            <a:lvl8pPr marL="3657600" lvl="7" indent="-228600" algn="l" rtl="0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8pPr>
            <a:lvl9pPr marL="4114800" lvl="8" indent="-228600" algn="l" rtl="0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62"/>
          <p:cNvSpPr txBox="1">
            <a:spLocks noGrp="1"/>
          </p:cNvSpPr>
          <p:nvPr>
            <p:ph type="dt" idx="10"/>
          </p:nvPr>
        </p:nvSpPr>
        <p:spPr>
          <a:xfrm>
            <a:off x="685800" y="5638802"/>
            <a:ext cx="27432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62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7" name="Google Shape;317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39049" y="5761038"/>
            <a:ext cx="1276351" cy="8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663" y="2209802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ontent">
  <p:cSld name="Title, subtitle, conten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3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6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63"/>
          <p:cNvSpPr txBox="1">
            <a:spLocks noGrp="1"/>
          </p:cNvSpPr>
          <p:nvPr>
            <p:ph type="body" idx="1"/>
          </p:nvPr>
        </p:nvSpPr>
        <p:spPr>
          <a:xfrm>
            <a:off x="457200" y="1981202"/>
            <a:ext cx="82296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3" name="Google Shape;323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63"/>
          <p:cNvSpPr txBox="1">
            <a:spLocks noGrp="1"/>
          </p:cNvSpPr>
          <p:nvPr>
            <p:ph type="sldNum" idx="12"/>
          </p:nvPr>
        </p:nvSpPr>
        <p:spPr>
          <a:xfrm>
            <a:off x="93215" y="6427436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63"/>
          <p:cNvSpPr txBox="1">
            <a:spLocks noGrp="1"/>
          </p:cNvSpPr>
          <p:nvPr>
            <p:ph type="body" idx="2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6" name="Google Shape;326;p63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4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6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31" name="Google Shape;331;p6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8229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332" name="Google Shape;332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64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4" name="Google Shape;334;p64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ors and Thank you">
  <p:cSld name="Instructors and Thank you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5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65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5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9" name="Google Shape;339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65"/>
          <p:cNvSpPr txBox="1">
            <a:spLocks noGrp="1"/>
          </p:cNvSpPr>
          <p:nvPr>
            <p:ph type="body" idx="1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1" name="Google Shape;341;p65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Section Header">
  <p:cSld name="Gray Section Header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6"/>
          <p:cNvSpPr/>
          <p:nvPr/>
        </p:nvSpPr>
        <p:spPr>
          <a:xfrm>
            <a:off x="0" y="2438400"/>
            <a:ext cx="8378381" cy="1525524"/>
          </a:xfrm>
          <a:custGeom>
            <a:avLst/>
            <a:gdLst/>
            <a:ahLst/>
            <a:cxnLst/>
            <a:rect l="l" t="t" r="r" b="b"/>
            <a:pathLst>
              <a:path w="7848600" h="1676400" extrusionOk="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66"/>
          <p:cNvSpPr txBox="1">
            <a:spLocks noGrp="1"/>
          </p:cNvSpPr>
          <p:nvPr>
            <p:ph type="subTitle" idx="1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420"/>
              </a:spcBef>
              <a:spcAft>
                <a:spcPts val="0"/>
              </a:spcAft>
              <a:buClr>
                <a:srgbClr val="2A2A2D"/>
              </a:buClr>
              <a:buSzPts val="2100"/>
              <a:buNone/>
              <a:defRPr sz="2100">
                <a:solidFill>
                  <a:srgbClr val="2A2A2D"/>
                </a:solidFill>
              </a:defRPr>
            </a:lvl1pPr>
            <a:lvl2pPr lvl="1" algn="ctr" rtl="0">
              <a:spcBef>
                <a:spcPts val="420"/>
              </a:spcBef>
              <a:spcAft>
                <a:spcPts val="0"/>
              </a:spcAft>
              <a:buClr>
                <a:srgbClr val="898989"/>
              </a:buClr>
              <a:buSzPts val="2100"/>
              <a:buNone/>
              <a:defRPr>
                <a:solidFill>
                  <a:srgbClr val="898989"/>
                </a:solidFill>
              </a:defRPr>
            </a:lvl2pPr>
            <a:lvl3pPr lvl="2" algn="ctr" rtl="0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>
                <a:solidFill>
                  <a:srgbClr val="898989"/>
                </a:solidFill>
              </a:defRPr>
            </a:lvl3pPr>
            <a:lvl4pPr lvl="3" algn="ctr" rtl="0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4pPr>
            <a:lvl5pPr lvl="4" algn="ctr" rtl="0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5pPr>
            <a:lvl6pPr lvl="5" algn="ctr" rtl="0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66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6" name="Google Shape;346;p66"/>
          <p:cNvSpPr txBox="1">
            <a:spLocks noGrp="1"/>
          </p:cNvSpPr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 Black"/>
              <a:buNone/>
              <a:defRPr sz="4050" b="1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cked content with Titles">
  <p:cSld name="Two stacked content with Title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7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6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51" name="Google Shape;351;p67"/>
          <p:cNvSpPr txBox="1">
            <a:spLocks noGrp="1"/>
          </p:cNvSpPr>
          <p:nvPr>
            <p:ph type="body" idx="2"/>
          </p:nvPr>
        </p:nvSpPr>
        <p:spPr>
          <a:xfrm>
            <a:off x="457200" y="220979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52" name="Google Shape;352;p67"/>
          <p:cNvSpPr txBox="1">
            <a:spLocks noGrp="1"/>
          </p:cNvSpPr>
          <p:nvPr>
            <p:ph type="body" idx="3"/>
          </p:nvPr>
        </p:nvSpPr>
        <p:spPr>
          <a:xfrm>
            <a:off x="457200" y="3968769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53" name="Google Shape;353;p67"/>
          <p:cNvSpPr txBox="1">
            <a:spLocks noGrp="1"/>
          </p:cNvSpPr>
          <p:nvPr>
            <p:ph type="body" idx="4"/>
          </p:nvPr>
        </p:nvSpPr>
        <p:spPr>
          <a:xfrm>
            <a:off x="455614" y="4654562"/>
            <a:ext cx="8231100" cy="1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354" name="Google Shape;354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67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67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8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68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68"/>
          <p:cNvSpPr txBox="1">
            <a:spLocks noGrp="1"/>
          </p:cNvSpPr>
          <p:nvPr>
            <p:ph type="body" idx="1"/>
          </p:nvPr>
        </p:nvSpPr>
        <p:spPr>
          <a:xfrm>
            <a:off x="3575050" y="1435102"/>
            <a:ext cx="51117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62" name="Google Shape;362;p68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pic>
        <p:nvPicPr>
          <p:cNvPr id="363" name="Google Shape;363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8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6" name="Google Shape;366;p68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9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  <a:defRPr sz="15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6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10"/>
              </a:spcBef>
              <a:spcAft>
                <a:spcPts val="0"/>
              </a:spcAft>
              <a:buClr>
                <a:srgbClr val="4C4C51"/>
              </a:buClr>
              <a:buSzPts val="1050"/>
              <a:buNone/>
              <a:defRPr sz="1050">
                <a:solidFill>
                  <a:srgbClr val="4C4C51"/>
                </a:solidFill>
              </a:defRPr>
            </a:lvl1pPr>
            <a:lvl2pPr marL="914400" lvl="1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pic>
        <p:nvPicPr>
          <p:cNvPr id="372" name="Google Shape;372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9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5" name="Google Shape;375;p69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zed content and logos">
  <p:cSld name="Sized content and logo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0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7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9" name="Google Shape;379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70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70"/>
          <p:cNvSpPr txBox="1">
            <a:spLocks noGrp="1"/>
          </p:cNvSpPr>
          <p:nvPr>
            <p:ph type="sldNum" idx="12"/>
          </p:nvPr>
        </p:nvSpPr>
        <p:spPr>
          <a:xfrm>
            <a:off x="93215" y="6427436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gray)">
  <p:cSld name="Fullscreen Content w/logos (gray)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1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71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8" name="Google Shape;388;p71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71"/>
          <p:cNvSpPr txBox="1">
            <a:spLocks noGrp="1"/>
          </p:cNvSpPr>
          <p:nvPr>
            <p:ph type="body" idx="1"/>
          </p:nvPr>
        </p:nvSpPr>
        <p:spPr>
          <a:xfrm>
            <a:off x="128589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white)">
  <p:cSld name="Fullscreen Content w/logos (white)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72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4" name="Google Shape;394;p72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72"/>
          <p:cNvSpPr txBox="1">
            <a:spLocks noGrp="1"/>
          </p:cNvSpPr>
          <p:nvPr>
            <p:ph type="body" idx="1"/>
          </p:nvPr>
        </p:nvSpPr>
        <p:spPr>
          <a:xfrm>
            <a:off x="128589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Only (white)">
  <p:cSld name="Fullscreen Content Only (white)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3"/>
          <p:cNvSpPr txBox="1">
            <a:spLocks noGrp="1"/>
          </p:cNvSpPr>
          <p:nvPr>
            <p:ph type="body" idx="1"/>
          </p:nvPr>
        </p:nvSpPr>
        <p:spPr>
          <a:xfrm>
            <a:off x="128589" y="152401"/>
            <a:ext cx="8862900" cy="6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gos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4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1" name="Google Shape;401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74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4" name="Google Shape;404;p74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gray">
  <p:cSld name="Title on gra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5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gray)">
  <p:cSld name="Totally Blank (gray)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6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white)">
  <p:cSld name="Totally Blank (white)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8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78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48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5" name="Google Shape;415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78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78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9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79"/>
          <p:cNvSpPr txBox="1">
            <a:spLocks noGrp="1"/>
          </p:cNvSpPr>
          <p:nvPr>
            <p:ph type="title"/>
          </p:nvPr>
        </p:nvSpPr>
        <p:spPr>
          <a:xfrm rot="5400000">
            <a:off x="4732350" y="2171690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79"/>
          <p:cNvSpPr txBox="1">
            <a:spLocks noGrp="1"/>
          </p:cNvSpPr>
          <p:nvPr>
            <p:ph type="body" idx="1"/>
          </p:nvPr>
        </p:nvSpPr>
        <p:spPr>
          <a:xfrm rot="5400000">
            <a:off x="579450" y="228590"/>
            <a:ext cx="58515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3" name="Google Shape;423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24390" y="192255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79"/>
          <p:cNvSpPr txBox="1">
            <a:spLocks noGrp="1"/>
          </p:cNvSpPr>
          <p:nvPr>
            <p:ph type="sldNum" idx="12"/>
          </p:nvPr>
        </p:nvSpPr>
        <p:spPr>
          <a:xfrm rot="5400000">
            <a:off x="113785" y="220653"/>
            <a:ext cx="3810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6" name="Google Shape;426;p79"/>
          <p:cNvSpPr/>
          <p:nvPr/>
        </p:nvSpPr>
        <p:spPr>
          <a:xfrm rot="5400000">
            <a:off x="64783" y="6214839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3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9" name="Google Shape;429;p80" descr="W Logo_Purpl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57" y="6153862"/>
            <a:ext cx="1681568" cy="4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80"/>
          <p:cNvSpPr txBox="1">
            <a:spLocks noGrp="1"/>
          </p:cNvSpPr>
          <p:nvPr>
            <p:ph type="body" idx="1"/>
          </p:nvPr>
        </p:nvSpPr>
        <p:spPr>
          <a:xfrm>
            <a:off x="671758" y="25523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None/>
              <a:defRPr sz="2250" b="0" i="0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1"/>
          <p:cNvSpPr txBox="1">
            <a:spLocks noGrp="1"/>
          </p:cNvSpPr>
          <p:nvPr>
            <p:ph type="body" idx="1"/>
          </p:nvPr>
        </p:nvSpPr>
        <p:spPr>
          <a:xfrm>
            <a:off x="659305" y="1736726"/>
            <a:ext cx="8196300" cy="3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&gt;"/>
              <a:defRPr sz="1800" b="0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–"/>
              <a:defRPr sz="1500" b="0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Merriweather Sans"/>
              <a:buChar char="&gt;"/>
              <a:defRPr sz="1350" b="0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 b="0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Merriweather Sans"/>
              <a:buChar char="&gt;"/>
              <a:defRPr sz="1050" b="0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4" name="Google Shape;434;p81" descr="W Logo_Purpl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2450" y="5959690"/>
            <a:ext cx="971550" cy="65417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81"/>
          <p:cNvSpPr txBox="1">
            <a:spLocks noGrp="1"/>
          </p:cNvSpPr>
          <p:nvPr>
            <p:ph type="body" idx="2"/>
          </p:nvPr>
        </p:nvSpPr>
        <p:spPr>
          <a:xfrm>
            <a:off x="671758" y="25523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None/>
              <a:defRPr sz="2250" b="0" i="0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6" name="Google Shape;436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57" y="6153864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8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8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8" name="Google Shape;458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4" name="Google Shape;464;p8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5" name="Google Shape;465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8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1" name="Google Shape;471;p8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2" name="Google Shape;472;p8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3" name="Google Shape;473;p8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4" name="Google Shape;474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9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9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9" name="Google Shape;489;p9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0" name="Google Shape;490;p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9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9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Google Shape;496;p9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7" name="Google Shape;497;p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92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93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93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theme" Target="../theme/theme9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9" name="Google Shape;439;p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2" name="Google Shape;442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5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56"/>
          <p:cNvSpPr txBox="1">
            <a:spLocks noGrp="1"/>
          </p:cNvSpPr>
          <p:nvPr>
            <p:ph type="sldNum" idx="12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750" b="0" i="0" u="none" strike="noStrike" cap="non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cafco@uw.edu" TargetMode="External"/><Relationship Id="rId3" Type="http://schemas.openxmlformats.org/officeDocument/2006/relationships/hyperlink" Target="mailto:kirsten5@uw.ed" TargetMode="External"/><Relationship Id="rId7" Type="http://schemas.openxmlformats.org/officeDocument/2006/relationships/hyperlink" Target="mailto:gvalenci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carhodes@uw.edu" TargetMode="External"/><Relationship Id="rId5" Type="http://schemas.openxmlformats.org/officeDocument/2006/relationships/hyperlink" Target="mailto:acs229@uw.edu" TargetMode="External"/><Relationship Id="rId4" Type="http://schemas.openxmlformats.org/officeDocument/2006/relationships/hyperlink" Target="mailto:cottlec@uw.edu" TargetMode="External"/><Relationship Id="rId9" Type="http://schemas.openxmlformats.org/officeDocument/2006/relationships/hyperlink" Target="mailto:corehelp@uw.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manage/reporting/#nih-rpp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era.nih.gov/node/522" TargetMode="External"/><Relationship Id="rId5" Type="http://schemas.openxmlformats.org/officeDocument/2006/relationships/hyperlink" Target="https://www.washington.edu/research/faq/when-need-egc1-progress-report-rppr/" TargetMode="External"/><Relationship Id="rId4" Type="http://schemas.openxmlformats.org/officeDocument/2006/relationships/hyperlink" Target="https://www.washington.edu/research/faq/change-nih-rppr-status-resubmit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partial-fed-govt-shutdown-dec-2018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finance.uw.edu/pafc/nsf-2month-rule-regulation-and-resources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GCA_Cost_Share_Addendu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5.png"/><Relationship Id="rId5" Type="http://schemas.openxmlformats.org/officeDocument/2006/relationships/hyperlink" Target="https://finance.uw.edu/gca/cost-share#Split_F&amp;A_Rate" TargetMode="External"/><Relationship Id="rId4" Type="http://schemas.openxmlformats.org/officeDocument/2006/relationships/hyperlink" Target="https://finance.uw.edu/gca/cost-share#Multi_Year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faq/naa-egc1-instruction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admin/rules/policies/PO/EO28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finance.uw.edu/pafc/tuition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1.xml"/><Relationship Id="rId6" Type="http://schemas.openxmlformats.org/officeDocument/2006/relationships/hyperlink" Target="mailto:mgard4@uw.edu" TargetMode="External"/><Relationship Id="rId5" Type="http://schemas.openxmlformats.org/officeDocument/2006/relationships/hyperlink" Target="mailto:andra2@uw.edu" TargetMode="External"/><Relationship Id="rId4" Type="http://schemas.openxmlformats.org/officeDocument/2006/relationships/hyperlink" Target="https://finance.uw.edu/pafc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uwresearch.gosignmeup.com/public/course/browse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ra.nih.gov/erahelp/HSS_External/#chng_status_&amp;_submit.htm%3FTocPath%3DThe%2520Human%2520Subjects%2520System%2520(HSS)%7C_____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" name="Google Shape;517;p94"/>
          <p:cNvGraphicFramePr/>
          <p:nvPr/>
        </p:nvGraphicFramePr>
        <p:xfrm>
          <a:off x="236288" y="307363"/>
          <a:ext cx="8671425" cy="6247085"/>
        </p:xfrm>
        <a:graphic>
          <a:graphicData uri="http://schemas.openxmlformats.org/drawingml/2006/table">
            <a:tbl>
              <a:tblPr firstRow="1" firstCol="1" bandRow="1">
                <a:noFill/>
                <a:tableStyleId>{5157BAA3-FDFB-4F61-B7C2-90EC3EA192C8}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6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lang="en" sz="3000" b="0" u="none" strike="noStrike" cap="non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0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5F497A"/>
                          </a:solidFill>
                        </a:rPr>
                        <a:t>FEBRUARY 14, 2019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lang="en" b="0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10:00 AM</a:t>
                      </a:r>
                      <a:endParaRPr sz="14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TOPIC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EMAIL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MIN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0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0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3"/>
                        </a:rPr>
                        <a:t>kirsten5@uw.ed</a:t>
                      </a:r>
                      <a:r>
                        <a:rPr lang="en" sz="1000" u="sng">
                          <a:solidFill>
                            <a:srgbClr val="0000FF"/>
                          </a:solidFill>
                        </a:rPr>
                        <a:t>u</a:t>
                      </a:r>
                      <a:endParaRPr sz="1000" u="sng">
                        <a:solidFill>
                          <a:srgbClr val="0000FF"/>
                        </a:solidFill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Contract Team Update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Cathy Cottle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4"/>
                        </a:rPr>
                        <a:t>cottlec@uw.edu</a:t>
                      </a:r>
                      <a:r>
                        <a:rPr lang="en" sz="1000" u="sng"/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NIH Update: 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Human Subjects System 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Amanda Snyder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acs229@uw.edu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SAGE Update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Amanda Snyder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acs229@uw.edu</a:t>
                      </a:r>
                      <a:endParaRPr sz="1000" u="sng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Federal Funding Update</a:t>
                      </a:r>
                      <a:endParaRPr sz="1400"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Carol Rhodes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carhodes@uw.edu</a:t>
                      </a:r>
                      <a:r>
                        <a:rPr lang="en" sz="1000" u="sng"/>
                        <a:t> </a:t>
                      </a:r>
                      <a:endParaRPr sz="1000" u="sng"/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Government Owned Property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Lupe Valencia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Management Accounting and Analysis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gvalenci@uw.edu</a:t>
                      </a:r>
                      <a:r>
                        <a:rPr lang="en" sz="1000" u="sng"/>
                        <a:t> </a:t>
                      </a:r>
                      <a:endParaRPr sz="1000" u="sng"/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Compliance Corner</a:t>
                      </a:r>
                      <a:endParaRPr sz="11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Andra Sawyer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Financial Compliance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gcafco@uw.edu</a:t>
                      </a:r>
                      <a:r>
                        <a:rPr lang="en" sz="1000" u="sng"/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CORE Update</a:t>
                      </a:r>
                      <a:endParaRPr sz="11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Amanda Snyder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9"/>
                        </a:rPr>
                        <a:t>corehelp@uw.ed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1125">
                <a:tc gridSpan="4">
                  <a:txBody>
                    <a:bodyPr/>
                    <a:lstStyle/>
                    <a:p>
                      <a:pPr marL="0" marR="0" lvl="8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sz="1800" b="1" u="none" strike="noStrike" cap="non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8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5F497A"/>
                          </a:solidFill>
                        </a:rPr>
                        <a:t>MARCH 14, 2019; 9:00 AM – 10:00 AM</a:t>
                      </a:r>
                      <a:endParaRPr sz="14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0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Avoid Issues with Incomplete RPPRs</a:t>
            </a:r>
            <a:endParaRPr/>
          </a:p>
        </p:txBody>
      </p:sp>
      <p:sp>
        <p:nvSpPr>
          <p:cNvPr id="577" name="Google Shape;577;p10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/>
              <a:t>Handle HSS and mark as “Ready for Submission” as early as possible.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/>
              <a:t>Don’t submit RPPRs until AFTER OSP has submitted HSS records….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/>
              <a:t>How does PI know?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Run RPPR Validations - if no section G4.b warning - submit. 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Go into HSS and check status of study records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0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583" name="Google Shape;583;p104"/>
          <p:cNvSpPr txBox="1"/>
          <p:nvPr/>
        </p:nvSpPr>
        <p:spPr>
          <a:xfrm>
            <a:off x="671750" y="1814900"/>
            <a:ext cx="7807800" cy="24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UW NIH RPPR guidance: </a:t>
            </a:r>
            <a:r>
              <a:rPr lang="en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https://www.washington.edu/research/myresearch-lifecycle/manage/reporting/#nih-rppr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FAQs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https://www.washington.edu/research/faq/change-nih-rppr-status-resubmit/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lang="en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https://www.washington.edu/research/faq/when-need-egc1-progress-report-rppr/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eRA Commons Guidance: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https://era.nih.gov/node/522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05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</a:pPr>
            <a:r>
              <a:rPr lang="en" sz="5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590" name="Google Shape;590;p105"/>
          <p:cNvSpPr txBox="1">
            <a:spLocks noGrp="1"/>
          </p:cNvSpPr>
          <p:nvPr>
            <p:ph type="ctrTitle"/>
          </p:nvPr>
        </p:nvSpPr>
        <p:spPr>
          <a:xfrm>
            <a:off x="685800" y="2362200"/>
            <a:ext cx="75150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rPr>
              <a:t>SAGE Maintenance Release</a:t>
            </a:r>
            <a:endParaRPr sz="3600" b="0" i="0" u="none" strike="noStrike" cap="none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rPr>
              <a:t>Release Date: 2/20/2019</a:t>
            </a:r>
            <a:endParaRPr sz="2400" b="0" i="0" u="none" strike="noStrike" cap="none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05"/>
          <p:cNvSpPr txBox="1"/>
          <p:nvPr/>
        </p:nvSpPr>
        <p:spPr>
          <a:xfrm>
            <a:off x="654725" y="4267200"/>
            <a:ext cx="805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February 14, 2019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Judy Chung, SAGE Product Manager, ORIS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jachung@uw.edu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6"/>
          <p:cNvSpPr txBox="1">
            <a:spLocks noGrp="1"/>
          </p:cNvSpPr>
          <p:nvPr>
            <p:ph type="body" idx="1"/>
          </p:nvPr>
        </p:nvSpPr>
        <p:spPr>
          <a:xfrm>
            <a:off x="469937" y="2753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SAGE Budget Upcoming Release</a:t>
            </a:r>
            <a:endParaRPr/>
          </a:p>
        </p:txBody>
      </p:sp>
      <p:sp>
        <p:nvSpPr>
          <p:cNvPr id="598" name="Google Shape;598;p106"/>
          <p:cNvSpPr txBox="1">
            <a:spLocks noGrp="1"/>
          </p:cNvSpPr>
          <p:nvPr>
            <p:ph type="body" idx="2"/>
          </p:nvPr>
        </p:nvSpPr>
        <p:spPr>
          <a:xfrm>
            <a:off x="464075" y="1267425"/>
            <a:ext cx="83982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b="1" i="1">
                <a:solidFill>
                  <a:srgbClr val="666666"/>
                </a:solidFill>
              </a:rPr>
              <a:t>Release Date:</a:t>
            </a:r>
            <a:r>
              <a:rPr lang="en" b="1">
                <a:solidFill>
                  <a:srgbClr val="666666"/>
                </a:solidFill>
              </a:rPr>
              <a:t> February 20, 2019, 5:30 pm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b="1" i="1">
                <a:solidFill>
                  <a:srgbClr val="666666"/>
                </a:solidFill>
              </a:rPr>
              <a:t>Release Highlights: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&gt;"/>
            </a:pPr>
            <a:r>
              <a:rPr lang="en" sz="2000">
                <a:solidFill>
                  <a:srgbClr val="666666"/>
                </a:solidFill>
              </a:rPr>
              <a:t>Grant Runner validations &amp; routing updates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&gt;"/>
            </a:pPr>
            <a:r>
              <a:rPr lang="en" sz="2000">
                <a:solidFill>
                  <a:srgbClr val="666666"/>
                </a:solidFill>
              </a:rPr>
              <a:t>Grant Runner Budget Sync performance improvements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&gt;"/>
            </a:pPr>
            <a:r>
              <a:rPr lang="en" sz="2000">
                <a:solidFill>
                  <a:srgbClr val="666666"/>
                </a:solidFill>
              </a:rPr>
              <a:t>New Links for easy nav to/from eGC1 and Budget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000"/>
              <a:buChar char="&gt;"/>
            </a:pPr>
            <a:r>
              <a:rPr lang="en" sz="2000">
                <a:solidFill>
                  <a:srgbClr val="666666"/>
                </a:solidFill>
              </a:rPr>
              <a:t>eGC1 OSP assignment rule changes</a:t>
            </a: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07"/>
          <p:cNvSpPr txBox="1">
            <a:spLocks noGrp="1"/>
          </p:cNvSpPr>
          <p:nvPr>
            <p:ph type="body" idx="1"/>
          </p:nvPr>
        </p:nvSpPr>
        <p:spPr>
          <a:xfrm>
            <a:off x="463062" y="18308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Grant Runner: Routing with Errors/Omissions</a:t>
            </a:r>
            <a:endParaRPr/>
          </a:p>
        </p:txBody>
      </p:sp>
      <p:sp>
        <p:nvSpPr>
          <p:cNvPr id="605" name="Google Shape;605;p107"/>
          <p:cNvSpPr txBox="1">
            <a:spLocks noGrp="1"/>
          </p:cNvSpPr>
          <p:nvPr>
            <p:ph type="body" idx="2"/>
          </p:nvPr>
        </p:nvSpPr>
        <p:spPr>
          <a:xfrm>
            <a:off x="457200" y="1267450"/>
            <a:ext cx="8386500" cy="53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666666"/>
                </a:solidFill>
              </a:rPr>
              <a:t>While “Ready to Submit” is marked NO, Grant Runner applications can now be put into routing even when NIH and Grants.Gov errors exist</a:t>
            </a:r>
            <a:endParaRPr>
              <a:solidFill>
                <a:srgbClr val="666666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">
                <a:solidFill>
                  <a:srgbClr val="666666"/>
                </a:solidFill>
              </a:rPr>
              <a:t>No more delays, waiting for attachments</a:t>
            </a:r>
            <a:endParaRPr>
              <a:solidFill>
                <a:srgbClr val="666666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">
                <a:solidFill>
                  <a:srgbClr val="666666"/>
                </a:solidFill>
              </a:rPr>
              <a:t>New Warning to alert users to the change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">
                <a:solidFill>
                  <a:srgbClr val="666666"/>
                </a:solidFill>
              </a:rPr>
              <a:t>When “Ready to Submit” is changed to YES, all errors must be cleared before re-routing</a:t>
            </a:r>
            <a:endParaRPr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606" name="Google Shape;606;p107"/>
          <p:cNvPicPr preferRelativeResize="0"/>
          <p:nvPr/>
        </p:nvPicPr>
        <p:blipFill rotWithShape="1">
          <a:blip r:embed="rId3">
            <a:alphaModFix/>
          </a:blip>
          <a:srcRect l="22576" t="21758"/>
          <a:stretch/>
        </p:blipFill>
        <p:spPr>
          <a:xfrm>
            <a:off x="400563" y="3692425"/>
            <a:ext cx="8499776" cy="1507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8"/>
          <p:cNvSpPr txBox="1">
            <a:spLocks noGrp="1"/>
          </p:cNvSpPr>
          <p:nvPr>
            <p:ph type="body" idx="1"/>
          </p:nvPr>
        </p:nvSpPr>
        <p:spPr>
          <a:xfrm>
            <a:off x="463062" y="18308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Budget Sync Performance Improvements</a:t>
            </a:r>
            <a:endParaRPr/>
          </a:p>
        </p:txBody>
      </p:sp>
      <p:sp>
        <p:nvSpPr>
          <p:cNvPr id="613" name="Google Shape;613;p108"/>
          <p:cNvSpPr txBox="1">
            <a:spLocks noGrp="1"/>
          </p:cNvSpPr>
          <p:nvPr>
            <p:ph type="body" idx="2"/>
          </p:nvPr>
        </p:nvSpPr>
        <p:spPr>
          <a:xfrm>
            <a:off x="457200" y="1287875"/>
            <a:ext cx="8386500" cy="4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2800">
                <a:solidFill>
                  <a:srgbClr val="666666"/>
                </a:solidFill>
              </a:rPr>
              <a:t>Grant Runner users of the new </a:t>
            </a:r>
            <a:r>
              <a:rPr lang="en" sz="2800" b="1">
                <a:solidFill>
                  <a:srgbClr val="666666"/>
                </a:solidFill>
              </a:rPr>
              <a:t>Budget Sync</a:t>
            </a:r>
            <a:r>
              <a:rPr lang="en" sz="2800">
                <a:solidFill>
                  <a:srgbClr val="666666"/>
                </a:solidFill>
              </a:rPr>
              <a:t> feature will now see </a:t>
            </a:r>
            <a:r>
              <a:rPr lang="en" sz="2800" b="1">
                <a:solidFill>
                  <a:srgbClr val="666666"/>
                </a:solidFill>
              </a:rPr>
              <a:t>improved performance</a:t>
            </a:r>
            <a:r>
              <a:rPr lang="en" sz="2800">
                <a:solidFill>
                  <a:srgbClr val="666666"/>
                </a:solidFill>
              </a:rPr>
              <a:t> when their SAGE Budget is connected to the eGC1</a:t>
            </a:r>
            <a:endParaRPr sz="28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800">
                <a:solidFill>
                  <a:srgbClr val="666666"/>
                </a:solidFill>
              </a:rPr>
              <a:t>	</a:t>
            </a:r>
            <a:endParaRPr sz="28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614" name="Google Shape;614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400" y="3602175"/>
            <a:ext cx="8034024" cy="23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9"/>
          <p:cNvSpPr txBox="1">
            <a:spLocks noGrp="1"/>
          </p:cNvSpPr>
          <p:nvPr>
            <p:ph type="body" idx="1"/>
          </p:nvPr>
        </p:nvSpPr>
        <p:spPr>
          <a:xfrm>
            <a:off x="463062" y="18308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Easier Navigation between eGC1 and Budget </a:t>
            </a:r>
            <a:endParaRPr/>
          </a:p>
        </p:txBody>
      </p:sp>
      <p:sp>
        <p:nvSpPr>
          <p:cNvPr id="621" name="Google Shape;621;p109"/>
          <p:cNvSpPr txBox="1">
            <a:spLocks noGrp="1"/>
          </p:cNvSpPr>
          <p:nvPr>
            <p:ph type="body" idx="2"/>
          </p:nvPr>
        </p:nvSpPr>
        <p:spPr>
          <a:xfrm>
            <a:off x="457200" y="1142375"/>
            <a:ext cx="78843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666666"/>
                </a:solidFill>
              </a:rPr>
              <a:t>From either tasklist, you can now link to/from an eGC1 and its connected SAGE Budget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622" name="Google Shape;622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25" y="2472275"/>
            <a:ext cx="8584476" cy="205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4677121"/>
            <a:ext cx="8697150" cy="1693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10"/>
          <p:cNvSpPr txBox="1">
            <a:spLocks noGrp="1"/>
          </p:cNvSpPr>
          <p:nvPr>
            <p:ph type="body" idx="1"/>
          </p:nvPr>
        </p:nvSpPr>
        <p:spPr>
          <a:xfrm>
            <a:off x="463062" y="18308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OSP Assignment Rule Changes</a:t>
            </a:r>
            <a:endParaRPr/>
          </a:p>
        </p:txBody>
      </p:sp>
      <p:sp>
        <p:nvSpPr>
          <p:cNvPr id="630" name="Google Shape;630;p110"/>
          <p:cNvSpPr txBox="1">
            <a:spLocks noGrp="1"/>
          </p:cNvSpPr>
          <p:nvPr>
            <p:ph type="body" idx="2"/>
          </p:nvPr>
        </p:nvSpPr>
        <p:spPr>
          <a:xfrm>
            <a:off x="457200" y="1142356"/>
            <a:ext cx="8398200" cy="4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666666"/>
                </a:solidFill>
              </a:rPr>
              <a:t>The following types of eGC1s will now be assigned to a </a:t>
            </a:r>
            <a:r>
              <a:rPr lang="en" b="1">
                <a:solidFill>
                  <a:srgbClr val="666666"/>
                </a:solidFill>
              </a:rPr>
              <a:t>Contracts Team Intake</a:t>
            </a:r>
            <a:r>
              <a:rPr lang="en">
                <a:solidFill>
                  <a:srgbClr val="666666"/>
                </a:solidFill>
              </a:rPr>
              <a:t> role in OSP:</a:t>
            </a:r>
            <a:endParaRPr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">
                <a:solidFill>
                  <a:srgbClr val="666666"/>
                </a:solidFill>
              </a:rPr>
              <a:t>Non-Award Agreements</a:t>
            </a:r>
            <a:endParaRPr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">
                <a:solidFill>
                  <a:srgbClr val="666666"/>
                </a:solidFill>
              </a:rPr>
              <a:t>Private Industry sponsored eGC1s marked as “After the Fact”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666666"/>
                </a:solidFill>
              </a:rPr>
              <a:t>Why?</a:t>
            </a:r>
            <a:endParaRPr>
              <a:solidFill>
                <a:srgbClr val="666666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400"/>
              <a:buChar char="●"/>
            </a:pPr>
            <a:r>
              <a:rPr lang="en">
                <a:solidFill>
                  <a:srgbClr val="666666"/>
                </a:solidFill>
              </a:rPr>
              <a:t>Facilitates newly-established business processes for restructured Contracts Team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11"/>
          <p:cNvSpPr txBox="1">
            <a:spLocks noGrp="1"/>
          </p:cNvSpPr>
          <p:nvPr>
            <p:ph type="body" idx="1"/>
          </p:nvPr>
        </p:nvSpPr>
        <p:spPr>
          <a:xfrm>
            <a:off x="461775" y="214301"/>
            <a:ext cx="83865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/>
              <a:t>SAGE Progress Toward Goals (2018-2019)</a:t>
            </a:r>
            <a:endParaRPr/>
          </a:p>
        </p:txBody>
      </p:sp>
      <p:sp>
        <p:nvSpPr>
          <p:cNvPr id="637" name="Google Shape;637;p111"/>
          <p:cNvSpPr/>
          <p:nvPr/>
        </p:nvSpPr>
        <p:spPr>
          <a:xfrm>
            <a:off x="493650" y="2565025"/>
            <a:ext cx="1915800" cy="7761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 PDF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11"/>
          <p:cNvSpPr/>
          <p:nvPr/>
        </p:nvSpPr>
        <p:spPr>
          <a:xfrm>
            <a:off x="2154000" y="2565025"/>
            <a:ext cx="1915800" cy="7761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NIH Validations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11"/>
          <p:cNvSpPr/>
          <p:nvPr/>
        </p:nvSpPr>
        <p:spPr>
          <a:xfrm>
            <a:off x="3792400" y="2565025"/>
            <a:ext cx="1915800" cy="7761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Forms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(K &amp; F grants, HS/CT)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11"/>
          <p:cNvSpPr/>
          <p:nvPr/>
        </p:nvSpPr>
        <p:spPr>
          <a:xfrm>
            <a:off x="5435850" y="2565025"/>
            <a:ext cx="1915800" cy="7761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Sync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SAGE Bgt to RR Bgt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11"/>
          <p:cNvSpPr/>
          <p:nvPr/>
        </p:nvSpPr>
        <p:spPr>
          <a:xfrm>
            <a:off x="395400" y="4599050"/>
            <a:ext cx="1915800" cy="776100"/>
          </a:xfrm>
          <a:prstGeom prst="chevron">
            <a:avLst>
              <a:gd name="adj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Rounding Method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11"/>
          <p:cNvSpPr/>
          <p:nvPr/>
        </p:nvSpPr>
        <p:spPr>
          <a:xfrm>
            <a:off x="2055750" y="4599050"/>
            <a:ext cx="2073000" cy="776100"/>
          </a:xfrm>
          <a:prstGeom prst="chevron">
            <a:avLst>
              <a:gd name="adj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 Gaps, Inefficiencies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11"/>
          <p:cNvSpPr/>
          <p:nvPr/>
        </p:nvSpPr>
        <p:spPr>
          <a:xfrm>
            <a:off x="3846550" y="4599050"/>
            <a:ext cx="2073000" cy="776100"/>
          </a:xfrm>
          <a:prstGeom prst="chevron">
            <a:avLst>
              <a:gd name="adj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PDF &amp; Export Layouts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11"/>
          <p:cNvSpPr/>
          <p:nvPr/>
        </p:nvSpPr>
        <p:spPr>
          <a:xfrm>
            <a:off x="5642400" y="4599050"/>
            <a:ext cx="1795200" cy="7761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Simplified Budget Creation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11"/>
          <p:cNvSpPr txBox="1"/>
          <p:nvPr/>
        </p:nvSpPr>
        <p:spPr>
          <a:xfrm>
            <a:off x="461775" y="1904125"/>
            <a:ext cx="486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Grant Runner Updates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11"/>
          <p:cNvSpPr txBox="1"/>
          <p:nvPr/>
        </p:nvSpPr>
        <p:spPr>
          <a:xfrm>
            <a:off x="415050" y="4004550"/>
            <a:ext cx="529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SAGE Budget Updates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11"/>
          <p:cNvSpPr/>
          <p:nvPr/>
        </p:nvSpPr>
        <p:spPr>
          <a:xfrm>
            <a:off x="7091150" y="2565025"/>
            <a:ext cx="1915800" cy="7761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Expand to more sponsors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11"/>
          <p:cNvSpPr/>
          <p:nvPr/>
        </p:nvSpPr>
        <p:spPr>
          <a:xfrm>
            <a:off x="7166400" y="4599050"/>
            <a:ext cx="1915800" cy="7761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Expense Entry Redesign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11"/>
          <p:cNvSpPr/>
          <p:nvPr/>
        </p:nvSpPr>
        <p:spPr>
          <a:xfrm>
            <a:off x="5089450" y="1206400"/>
            <a:ext cx="1174500" cy="304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11"/>
          <p:cNvSpPr/>
          <p:nvPr/>
        </p:nvSpPr>
        <p:spPr>
          <a:xfrm>
            <a:off x="6344493" y="1206400"/>
            <a:ext cx="1174500" cy="3045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Progress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11"/>
          <p:cNvSpPr/>
          <p:nvPr/>
        </p:nvSpPr>
        <p:spPr>
          <a:xfrm>
            <a:off x="7599536" y="1206400"/>
            <a:ext cx="1174500" cy="304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12"/>
          <p:cNvSpPr txBox="1">
            <a:spLocks noGrp="1"/>
          </p:cNvSpPr>
          <p:nvPr>
            <p:ph type="body" idx="1"/>
          </p:nvPr>
        </p:nvSpPr>
        <p:spPr>
          <a:xfrm>
            <a:off x="463062" y="23686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</a:rPr>
              <a:t>In Closing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8" name="Google Shape;658;p112"/>
          <p:cNvSpPr txBox="1">
            <a:spLocks noGrp="1"/>
          </p:cNvSpPr>
          <p:nvPr>
            <p:ph type="body" idx="2"/>
          </p:nvPr>
        </p:nvSpPr>
        <p:spPr>
          <a:xfrm>
            <a:off x="457200" y="1402950"/>
            <a:ext cx="8478300" cy="4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sz="3000" b="1">
                <a:solidFill>
                  <a:srgbClr val="33006F"/>
                </a:solidFill>
              </a:rPr>
              <a:t>Release Date: February 20, 5:30 pm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chemeClr val="accent1"/>
                </a:solidFill>
              </a:rPr>
              <a:t>Extra, Extra Plug!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434343"/>
                </a:solidFill>
              </a:rPr>
              <a:t>NIH proposals -- Give the new Grant Runner Budget Sync feature a try! 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434343"/>
                </a:solidFill>
              </a:rPr>
              <a:t>No more duplicating of budget entry!!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2000"/>
              </a:spcAft>
              <a:buSzPts val="2400"/>
              <a:buNone/>
            </a:pPr>
            <a:r>
              <a:rPr lang="en" b="1">
                <a:solidFill>
                  <a:srgbClr val="33006F"/>
                </a:solidFill>
              </a:rPr>
              <a:t>Feedback? </a:t>
            </a:r>
            <a:r>
              <a:rPr lang="en">
                <a:solidFill>
                  <a:srgbClr val="434343"/>
                </a:solidFill>
              </a:rPr>
              <a:t>sagehelp@uw.edu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95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Contract Team Update</a:t>
            </a:r>
            <a:endParaRPr sz="3800"/>
          </a:p>
        </p:txBody>
      </p:sp>
      <p:sp>
        <p:nvSpPr>
          <p:cNvPr id="523" name="Google Shape;523;p95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February, 2019 </a:t>
            </a: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Cathy Cottle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1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Federal Funding Update </a:t>
            </a:r>
            <a:endParaRPr sz="3800"/>
          </a:p>
        </p:txBody>
      </p:sp>
      <p:sp>
        <p:nvSpPr>
          <p:cNvPr id="664" name="Google Shape;664;p113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February, 2019 </a:t>
            </a: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Latest News on Past Partial Shutdown</a:t>
            </a:r>
            <a:endParaRPr/>
          </a:p>
        </p:txBody>
      </p:sp>
      <p:sp>
        <p:nvSpPr>
          <p:cNvPr id="670" name="Google Shape;670;p114"/>
          <p:cNvSpPr txBox="1">
            <a:spLocks noGrp="1"/>
          </p:cNvSpPr>
          <p:nvPr>
            <p:ph type="body" idx="2"/>
          </p:nvPr>
        </p:nvSpPr>
        <p:spPr>
          <a:xfrm>
            <a:off x="236850" y="1659725"/>
            <a:ext cx="8365500" cy="4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NSF Extension requests that were in holding pattern have all been approved.</a:t>
            </a:r>
            <a:endParaRPr sz="23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sz="2300"/>
              <a:t>Expect ongoing delays with sponsor panel reviews, whether or not there is another shutdown. </a:t>
            </a:r>
            <a:r>
              <a:rPr lang="en"/>
              <a:t> </a:t>
            </a:r>
            <a:endParaRPr/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" sz="1900"/>
              <a:t>Of 481 proposals submitted to affected agencies that were pending potential award notification, only 8 have been awarded. </a:t>
            </a:r>
            <a:endParaRPr sz="1900"/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" sz="1900"/>
              <a:t>NSF communicated they cannot meet their standard six month decision timeline</a:t>
            </a:r>
            <a:endParaRPr sz="1900"/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Expect continued impacts and delays if we experience another partial shutdown.</a:t>
            </a:r>
            <a:endParaRPr sz="23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 sz="2100"/>
              <a:t>Stay Tuned to MRAM emails &amp; </a:t>
            </a:r>
            <a:r>
              <a:rPr lang="en" sz="2100" u="sng">
                <a:solidFill>
                  <a:schemeClr val="hlink"/>
                </a:solidFill>
                <a:hlinkClick r:id="rId3"/>
              </a:rPr>
              <a:t>Shutdown Announcement</a:t>
            </a:r>
            <a:endParaRPr sz="2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15"/>
          <p:cNvSpPr txBox="1">
            <a:spLocks noGrp="1"/>
          </p:cNvSpPr>
          <p:nvPr>
            <p:ph type="body" idx="1"/>
          </p:nvPr>
        </p:nvSpPr>
        <p:spPr>
          <a:xfrm>
            <a:off x="665157" y="38446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/>
              <a:t>UW Suspended Operations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/>
              <a:t>Kudos to OSP Staff!!</a:t>
            </a:r>
            <a:endParaRPr/>
          </a:p>
        </p:txBody>
      </p:sp>
      <p:sp>
        <p:nvSpPr>
          <p:cNvPr id="676" name="Google Shape;676;p1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OSP staff continued to successfully review and submit during suspended operations: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86 proposals submitted for Feb. 5th deadline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106 additional proposals submitted during suspended operations (2/4, 2/5, 2/8/ 2/11 and 2/12)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16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Government Owned Property</a:t>
            </a:r>
            <a:endParaRPr/>
          </a:p>
        </p:txBody>
      </p:sp>
      <p:sp>
        <p:nvSpPr>
          <p:cNvPr id="682" name="Google Shape;682;p116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February,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Lupe Valencia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Management Accounting &amp; Analysis</a:t>
            </a:r>
            <a:endParaRPr/>
          </a:p>
        </p:txBody>
      </p:sp>
      <p:sp>
        <p:nvSpPr>
          <p:cNvPr id="683" name="Google Shape;683;p116"/>
          <p:cNvSpPr txBox="1"/>
          <p:nvPr/>
        </p:nvSpPr>
        <p:spPr>
          <a:xfrm>
            <a:off x="722811" y="1122363"/>
            <a:ext cx="10641900" cy="2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Annual Federal Property Audit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 sz="2400" i="1">
                <a:latin typeface="Arial"/>
                <a:ea typeface="Arial"/>
                <a:cs typeface="Arial"/>
                <a:sym typeface="Arial"/>
              </a:rPr>
              <a:t>	Conducted by Office of Naval Research</a:t>
            </a:r>
            <a:endParaRPr/>
          </a:p>
        </p:txBody>
      </p:sp>
      <p:sp>
        <p:nvSpPr>
          <p:cNvPr id="689" name="Google Shape;689;p1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Audit known as Property Control System Analysis (PCSA)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Requirement as UW is recipient of federal grants and contracts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UW responsibilities fall under Federal Acquisitions Regulation (FAR) Part 45 – Government Property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(includes clause 52.245-1)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1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Annual Federal Property Audit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 sz="2400" i="1">
                <a:latin typeface="Arial"/>
                <a:ea typeface="Arial"/>
                <a:cs typeface="Arial"/>
                <a:sym typeface="Arial"/>
              </a:rPr>
              <a:t>	Conducted by Office of Naval Research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Audit includes:</a:t>
            </a:r>
            <a:endParaRPr/>
          </a:p>
          <a:p>
            <a:pPr marL="742950" lvl="2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742950" lvl="2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Examination of UW records and procedures</a:t>
            </a:r>
            <a:endParaRPr/>
          </a:p>
          <a:p>
            <a:pPr marL="742950" lvl="2" indent="-2032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None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742950" lvl="2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Physical inspection of equipment</a:t>
            </a:r>
            <a:endParaRPr/>
          </a:p>
          <a:p>
            <a:pPr marL="342900" lvl="1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2" indent="-34290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Interviews with UW personnel</a:t>
            </a:r>
            <a:endParaRPr/>
          </a:p>
        </p:txBody>
      </p:sp>
      <p:sp>
        <p:nvSpPr>
          <p:cNvPr id="697" name="Google Shape;697;p118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UW property management systems </a:t>
            </a:r>
            <a:endParaRPr/>
          </a:p>
        </p:txBody>
      </p:sp>
      <p:sp>
        <p:nvSpPr>
          <p:cNvPr id="703" name="Google Shape;703;p119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  <p:sp>
        <p:nvSpPr>
          <p:cNvPr id="704" name="Google Shape;704;p119"/>
          <p:cNvSpPr txBox="1"/>
          <p:nvPr/>
        </p:nvSpPr>
        <p:spPr>
          <a:xfrm>
            <a:off x="838200" y="1825625"/>
            <a:ext cx="3678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Acquisition of property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Receipt of government property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Records of government property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Inventory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Subcontractor Control</a:t>
            </a:r>
            <a:endParaRPr/>
          </a:p>
        </p:txBody>
      </p:sp>
      <p:sp>
        <p:nvSpPr>
          <p:cNvPr id="705" name="Google Shape;705;p119"/>
          <p:cNvSpPr txBox="1"/>
          <p:nvPr/>
        </p:nvSpPr>
        <p:spPr>
          <a:xfrm>
            <a:off x="5070764" y="1825625"/>
            <a:ext cx="3630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Relief of stewardship responsibility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Utilizing government property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Maintenance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 Closeout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March 2018 – Final Report Findings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1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Movement not being Tracked and Recorded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Inventory all Government Furnished Property </a:t>
            </a:r>
            <a:r>
              <a:rPr lang="en" u="sng"/>
              <a:t>regardless of Dollar Value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“No Tag Policy” - Inventory not suitable for tagging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Internal Review and Self Assessment</a:t>
            </a:r>
            <a:endParaRPr/>
          </a:p>
        </p:txBody>
      </p:sp>
      <p:sp>
        <p:nvSpPr>
          <p:cNvPr id="712" name="Google Shape;712;p120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Annual Federal and Agency Physical Inventory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2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FY 2019 Physical Inventory Kick Off – April 2019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Departments should physically locate each item listed on the inventory reports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Equipment must have 2 visible asset tags: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	UW barcode (dark purple and white)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	Federal Government Property (yellow) 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endParaRPr sz="1600"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endParaRPr sz="1600"/>
          </a:p>
        </p:txBody>
      </p:sp>
      <p:sp>
        <p:nvSpPr>
          <p:cNvPr id="719" name="Google Shape;719;p12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Annual Federal and Agency Physical Inventory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2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Update current location or follow proper disposal process if the item is not located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Return signed inventory reports to EIO by May 31, 2019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EIO and Internal Audit will conduct periodic checks throughout the year (random sampling) 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endParaRPr sz="1600"/>
          </a:p>
        </p:txBody>
      </p:sp>
      <p:sp>
        <p:nvSpPr>
          <p:cNvPr id="726" name="Google Shape;726;p12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Current news...</a:t>
            </a:r>
            <a:endParaRPr/>
          </a:p>
        </p:txBody>
      </p:sp>
      <p:sp>
        <p:nvSpPr>
          <p:cNvPr id="529" name="Google Shape;529;p9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Some Automated routing coming… </a:t>
            </a:r>
            <a:endParaRPr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next SAGE release</a:t>
            </a:r>
            <a:endParaRPr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Who has my stuff? </a:t>
            </a:r>
            <a:endParaRPr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Use Status Checker</a:t>
            </a:r>
            <a:endParaRPr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Contracts Manager position?</a:t>
            </a:r>
            <a:endParaRPr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Interviews being conducted</a:t>
            </a:r>
            <a:endParaRPr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Early positive feedback on restructure</a:t>
            </a:r>
            <a:endParaRPr/>
          </a:p>
        </p:txBody>
      </p:sp>
      <p:pic>
        <p:nvPicPr>
          <p:cNvPr id="530" name="Google Shape;530;p96"/>
          <p:cNvPicPr preferRelativeResize="0"/>
          <p:nvPr/>
        </p:nvPicPr>
        <p:blipFill rotWithShape="1">
          <a:blip r:embed="rId3">
            <a:alphaModFix/>
          </a:blip>
          <a:srcRect l="61141" t="34146" r="18341" b="23712"/>
          <a:stretch/>
        </p:blipFill>
        <p:spPr>
          <a:xfrm>
            <a:off x="6137399" y="1215650"/>
            <a:ext cx="2422675" cy="26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96"/>
          <p:cNvSpPr/>
          <p:nvPr/>
        </p:nvSpPr>
        <p:spPr>
          <a:xfrm rot="-1486599" flipH="1">
            <a:off x="7916494" y="2813726"/>
            <a:ext cx="1590619" cy="5464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96"/>
          <p:cNvSpPr/>
          <p:nvPr/>
        </p:nvSpPr>
        <p:spPr>
          <a:xfrm>
            <a:off x="5808725" y="3430325"/>
            <a:ext cx="2066400" cy="4149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Next Steps 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2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Corrective Action Plan – now through Aug 2019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/>
              <a:t>Meet with focus groups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/>
              <a:t>Create escalation process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/>
              <a:t>Training opportunities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Annual Federal and Agency inventory – April 2019 </a:t>
            </a:r>
            <a:endParaRPr u="sng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Physical inventory assessment – Jun/Jul 2019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ONR follow up site visit – Aug/Sept 2019</a:t>
            </a:r>
            <a:endParaRPr/>
          </a:p>
        </p:txBody>
      </p:sp>
      <p:sp>
        <p:nvSpPr>
          <p:cNvPr id="733" name="Google Shape;733;p12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Lupe Valencia – Management Accounting &amp; Analysis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24"/>
          <p:cNvSpPr txBox="1">
            <a:spLocks noGrp="1"/>
          </p:cNvSpPr>
          <p:nvPr>
            <p:ph type="body" idx="1"/>
          </p:nvPr>
        </p:nvSpPr>
        <p:spPr>
          <a:xfrm>
            <a:off x="384718" y="1458196"/>
            <a:ext cx="3713400" cy="19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5"/>
              <a:buNone/>
            </a:pPr>
            <a:endParaRPr sz="2565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959"/>
              </a:spcBef>
              <a:spcAft>
                <a:spcPts val="0"/>
              </a:spcAft>
              <a:buClr>
                <a:srgbClr val="7030A0"/>
              </a:buClr>
              <a:buSzPts val="4797"/>
              <a:buNone/>
            </a:pPr>
            <a:r>
              <a:rPr lang="en" sz="4797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Compliance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959"/>
              </a:spcBef>
              <a:spcAft>
                <a:spcPts val="0"/>
              </a:spcAft>
              <a:buClr>
                <a:srgbClr val="7030A0"/>
              </a:buClr>
              <a:buSzPts val="4797"/>
              <a:buNone/>
            </a:pPr>
            <a:r>
              <a:rPr lang="en" sz="4797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Corner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81"/>
              <a:buNone/>
            </a:pPr>
            <a:endParaRPr sz="178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24"/>
          <p:cNvSpPr txBox="1"/>
          <p:nvPr/>
        </p:nvSpPr>
        <p:spPr>
          <a:xfrm>
            <a:off x="384718" y="3803418"/>
            <a:ext cx="3905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February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Andra Sawyer &amp; 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1" name="Google Shape;741;p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8862" y="1458196"/>
            <a:ext cx="3864769" cy="3757613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24"/>
          <p:cNvSpPr/>
          <p:nvPr/>
        </p:nvSpPr>
        <p:spPr>
          <a:xfrm>
            <a:off x="157875" y="5999525"/>
            <a:ext cx="1884600" cy="74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NSF’s 2-Month Rule</a:t>
            </a:r>
            <a:endParaRPr/>
          </a:p>
        </p:txBody>
      </p:sp>
      <p:sp>
        <p:nvSpPr>
          <p:cNvPr id="749" name="Google Shape;749;p125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40401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sz="3200" u="sng"/>
              <a:t>Cliff Notes Version:</a:t>
            </a:r>
            <a:endParaRPr/>
          </a:p>
        </p:txBody>
      </p:sp>
      <p:sp>
        <p:nvSpPr>
          <p:cNvPr id="750" name="Google Shape;750;p1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" sz="3200"/>
              <a:t>Salary </a:t>
            </a:r>
            <a:r>
              <a:rPr lang="en" sz="3200" b="1"/>
              <a:t>compensation</a:t>
            </a:r>
            <a:r>
              <a:rPr lang="en" sz="3200"/>
              <a:t> (IBS) for </a:t>
            </a:r>
            <a:r>
              <a:rPr lang="en" sz="3200" b="1"/>
              <a:t>Senior Personnel </a:t>
            </a:r>
            <a:r>
              <a:rPr lang="en" sz="3200"/>
              <a:t>(named in the Award) is limited to </a:t>
            </a:r>
            <a:r>
              <a:rPr lang="en" sz="3200" b="1"/>
              <a:t>two months </a:t>
            </a:r>
            <a:r>
              <a:rPr lang="en" sz="3200"/>
              <a:t>of their IBS in one </a:t>
            </a:r>
            <a:r>
              <a:rPr lang="en" sz="3200" b="1"/>
              <a:t>UW Fiscal Year</a:t>
            </a:r>
            <a:r>
              <a:rPr lang="en" sz="3200"/>
              <a:t> (July-June) for </a:t>
            </a:r>
            <a:r>
              <a:rPr lang="en" sz="3200" b="1"/>
              <a:t>all NSF Awards</a:t>
            </a:r>
            <a:r>
              <a:rPr lang="en" sz="3200"/>
              <a:t>. </a:t>
            </a:r>
            <a:endParaRPr/>
          </a:p>
          <a:p>
            <a:pPr marL="257175" lvl="0" indent="-142875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751" name="Google Shape;751;p125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41900" y="1417638"/>
            <a:ext cx="3415500" cy="45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Identification of “Senior Personnel”</a:t>
            </a:r>
            <a:endParaRPr/>
          </a:p>
        </p:txBody>
      </p:sp>
      <p:sp>
        <p:nvSpPr>
          <p:cNvPr id="757" name="Google Shape;757;p12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" sz="3600" b="1"/>
              <a:t>Proposal:</a:t>
            </a:r>
            <a:endParaRPr/>
          </a:p>
          <a:p>
            <a:pPr marL="257175" lvl="0" indent="-123825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758" name="Google Shape;758;p126"/>
          <p:cNvSpPr txBox="1">
            <a:spLocks noGrp="1"/>
          </p:cNvSpPr>
          <p:nvPr>
            <p:ph type="body" idx="2"/>
          </p:nvPr>
        </p:nvSpPr>
        <p:spPr>
          <a:xfrm>
            <a:off x="337495" y="3916364"/>
            <a:ext cx="8229600" cy="18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" sz="3600" b="1"/>
              <a:t>Award:</a:t>
            </a:r>
            <a:endParaRPr/>
          </a:p>
          <a:p>
            <a:pPr marL="257175" lvl="0" indent="-123825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759" name="Google Shape;759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290" y="4834903"/>
            <a:ext cx="8515418" cy="85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6944" y="1679239"/>
            <a:ext cx="2770703" cy="18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Exceptions to the NSF 2-Month Rule</a:t>
            </a:r>
            <a:endParaRPr/>
          </a:p>
        </p:txBody>
      </p:sp>
      <p:sp>
        <p:nvSpPr>
          <p:cNvPr id="766" name="Google Shape;766;p12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/>
              <a:t>Obtain NSF Approval at the Time of Proposal:</a:t>
            </a:r>
            <a:endParaRPr/>
          </a:p>
          <a:p>
            <a:pPr marL="900112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" sz="2800"/>
              <a:t>Include statement that proposed Senior Personnel will exceed the 2-month limit; we assume NSF approval if Award is issued at proposed budget amount.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/>
              <a:t>Post-Award Re-budgeting:</a:t>
            </a:r>
            <a:endParaRPr/>
          </a:p>
          <a:p>
            <a:pPr marL="900112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" sz="2800"/>
              <a:t>Document that the Senior Personnel will exceed the 2-month limit; NSF approval not required.</a:t>
            </a:r>
            <a:endParaRPr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NSF 2-Month Rule Math</a:t>
            </a:r>
            <a:br>
              <a:rPr lang="en"/>
            </a:br>
            <a:r>
              <a:rPr lang="en"/>
              <a:t>Monthly IBS = $15,000 &amp; Date is 2/12/2019</a:t>
            </a:r>
            <a:endParaRPr/>
          </a:p>
        </p:txBody>
      </p:sp>
      <p:graphicFrame>
        <p:nvGraphicFramePr>
          <p:cNvPr id="772" name="Google Shape;772;p128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{D41C6860-4990-45C1-AF06-7E5BB00F6B6C}</a:tableStyleId>
              </a:tblPr>
              <a:tblGrid>
                <a:gridCol w="628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/>
                        <a:t>Description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/>
                        <a:t>Subtotal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/>
                        <a:t>Total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/>
                        <a:t>Two Months IBS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$30,000</a:t>
                      </a: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sng"/>
                        <a:t>Less</a:t>
                      </a:r>
                      <a:endParaRPr sz="2000" u="sng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1. IBS </a:t>
                      </a:r>
                      <a:r>
                        <a:rPr lang="en" sz="2000" b="1"/>
                        <a:t>Paid to Date </a:t>
                      </a:r>
                      <a:r>
                        <a:rPr lang="en" sz="2000"/>
                        <a:t>(July 2018 – January 2019)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$21,000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2. Estimated IBS to be paid on all NSF </a:t>
                      </a:r>
                      <a:r>
                        <a:rPr lang="en" sz="2000" b="1"/>
                        <a:t>Current </a:t>
                      </a:r>
                      <a:r>
                        <a:rPr lang="en" sz="2000"/>
                        <a:t>Awards Feb 2019 to July 2019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$7,000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3. Estimated IBS to be paid on all NSF </a:t>
                      </a:r>
                      <a:r>
                        <a:rPr lang="en" sz="2000" b="1"/>
                        <a:t>Pending</a:t>
                      </a:r>
                      <a:r>
                        <a:rPr lang="en" sz="2000"/>
                        <a:t> Awards date of award to July 2019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$2,000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4. Proposed IBS to be paid on this </a:t>
                      </a:r>
                      <a:r>
                        <a:rPr lang="en" sz="2000" b="1"/>
                        <a:t>proposal</a:t>
                      </a:r>
                      <a:r>
                        <a:rPr lang="en" sz="2000" b="0"/>
                        <a:t> date of award to </a:t>
                      </a:r>
                      <a:r>
                        <a:rPr lang="en" sz="2000"/>
                        <a:t>July 2019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$3,000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Subtotal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$33,000</a:t>
                      </a: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Total = exceeds 2 months so need to request sponsor approval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-$3,000</a:t>
                      </a: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NSF 2-Month Rule – New Resources</a:t>
            </a:r>
            <a:endParaRPr/>
          </a:p>
        </p:txBody>
      </p:sp>
      <p:pic>
        <p:nvPicPr>
          <p:cNvPr id="778" name="Google Shape;778;p1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6737" y="4519973"/>
            <a:ext cx="2047800" cy="20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5509" y="4386827"/>
            <a:ext cx="3080426" cy="19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14612" y="1320799"/>
            <a:ext cx="4967288" cy="1922821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129"/>
          <p:cNvSpPr txBox="1"/>
          <p:nvPr/>
        </p:nvSpPr>
        <p:spPr>
          <a:xfrm>
            <a:off x="457200" y="1320799"/>
            <a:ext cx="18669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PAFC webpage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https://finance.uw.edu/pafc/nsf-2month-rule-regulation-and-resources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129"/>
          <p:cNvSpPr txBox="1"/>
          <p:nvPr/>
        </p:nvSpPr>
        <p:spPr>
          <a:xfrm>
            <a:off x="566737" y="3564439"/>
            <a:ext cx="2047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EDW Report: NSF Compensation Paid by FY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129"/>
          <p:cNvSpPr/>
          <p:nvPr/>
        </p:nvSpPr>
        <p:spPr>
          <a:xfrm>
            <a:off x="1879600" y="4228078"/>
            <a:ext cx="254100" cy="317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500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129"/>
          <p:cNvSpPr/>
          <p:nvPr/>
        </p:nvSpPr>
        <p:spPr>
          <a:xfrm>
            <a:off x="2165350" y="1738457"/>
            <a:ext cx="317400" cy="15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500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129"/>
          <p:cNvSpPr txBox="1"/>
          <p:nvPr/>
        </p:nvSpPr>
        <p:spPr>
          <a:xfrm>
            <a:off x="4860245" y="3558631"/>
            <a:ext cx="3471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NSF 2-Month Rule Worksheet &amp; User Guide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129"/>
          <p:cNvSpPr/>
          <p:nvPr/>
        </p:nvSpPr>
        <p:spPr>
          <a:xfrm>
            <a:off x="6959600" y="3933771"/>
            <a:ext cx="330300" cy="356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500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NSF 2-Month Rule - Resource Information</a:t>
            </a:r>
            <a:endParaRPr/>
          </a:p>
        </p:txBody>
      </p:sp>
      <p:sp>
        <p:nvSpPr>
          <p:cNvPr id="792" name="Google Shape;792;p13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" sz="2960"/>
              <a:t>Use the IBS rate at the time of the calculation.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" sz="2960"/>
              <a:t>Use of the Worksheet is optional - responsibility for compliance is with the PI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" sz="2960"/>
              <a:t>There is </a:t>
            </a:r>
            <a:r>
              <a:rPr lang="en" sz="2960" b="1"/>
              <a:t>no</a:t>
            </a:r>
            <a:r>
              <a:rPr lang="en" sz="2960"/>
              <a:t> requirement to submit the Worksheet to OSP/attach to the eGC-1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" sz="2960"/>
              <a:t>Worksheet is managed and supported by PAFC; any comments/questions ask PAFC </a:t>
            </a:r>
            <a:r>
              <a:rPr lang="en" sz="2960" u="sng">
                <a:solidFill>
                  <a:schemeClr val="hlink"/>
                </a:solidFill>
                <a:hlinkClick r:id="rId3"/>
              </a:rPr>
              <a:t>gcafco@uw.edu</a:t>
            </a: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" sz="2960"/>
              <a:t>Due diligence matters in an audit</a:t>
            </a:r>
            <a:endParaRPr sz="2960"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/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Cost Share – New/Updated Resources</a:t>
            </a:r>
            <a:endParaRPr/>
          </a:p>
        </p:txBody>
      </p:sp>
      <p:sp>
        <p:nvSpPr>
          <p:cNvPr id="798" name="Google Shape;798;p13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889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 Black"/>
              <a:buAutoNum type="arabicPeriod"/>
            </a:pPr>
            <a:r>
              <a:rPr lang="en" sz="1942"/>
              <a:t>Updated Cost Share Addendum. xlsx on GCA webpage; Added linked to Object Code and instructions </a:t>
            </a:r>
            <a:r>
              <a:rPr lang="en" sz="1942" u="sng">
                <a:solidFill>
                  <a:schemeClr val="hlink"/>
                </a:solidFill>
                <a:hlinkClick r:id="rId3"/>
              </a:rPr>
              <a:t>https://finance.uw.edu/gca/GCA_Cost_Share_Addendum</a:t>
            </a:r>
            <a:endParaRPr sz="1942"/>
          </a:p>
          <a:p>
            <a:pPr marL="685800" lvl="1" indent="-237172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 Black"/>
              <a:buNone/>
            </a:pPr>
            <a:endParaRPr sz="1665"/>
          </a:p>
          <a:p>
            <a:pPr marL="457200" lvl="0" indent="-457200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 Black"/>
              <a:buAutoNum type="arabicPeriod"/>
            </a:pPr>
            <a:r>
              <a:rPr lang="en" sz="1942"/>
              <a:t>Guideline: Calculating Cost Share on Multi-Year Award </a:t>
            </a:r>
            <a:r>
              <a:rPr lang="en" sz="1942" u="sng">
                <a:solidFill>
                  <a:schemeClr val="hlink"/>
                </a:solidFill>
                <a:hlinkClick r:id="rId4"/>
              </a:rPr>
              <a:t>https://finance.uw.edu/gca/cost-share#Multi_Year</a:t>
            </a:r>
            <a:endParaRPr sz="1942">
              <a:solidFill>
                <a:srgbClr val="FF0000"/>
              </a:solidFill>
            </a:endParaRPr>
          </a:p>
          <a:p>
            <a:pPr marL="457200" lvl="0" indent="-333883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 Black"/>
              <a:buNone/>
            </a:pPr>
            <a:endParaRPr sz="1942">
              <a:solidFill>
                <a:srgbClr val="FF0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 Black"/>
              <a:buAutoNum type="arabicPeriod"/>
            </a:pPr>
            <a:r>
              <a:rPr lang="en" sz="1942"/>
              <a:t>Guideline: Cost Share F&amp;A Rate on Awards with a split Standard F&amp;A Rate </a:t>
            </a:r>
            <a:r>
              <a:rPr lang="en" sz="1942" u="sng">
                <a:solidFill>
                  <a:schemeClr val="hlink"/>
                </a:solidFill>
                <a:hlinkClick r:id="rId5"/>
              </a:rPr>
              <a:t>https://finance.uw.edu/gca/cost-share#Split_F&amp;A_Rate</a:t>
            </a:r>
            <a:endParaRPr sz="1942"/>
          </a:p>
          <a:p>
            <a:pPr marL="457200" lvl="0" indent="-333883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 Black"/>
              <a:buNone/>
            </a:pPr>
            <a:endParaRPr sz="1942"/>
          </a:p>
          <a:p>
            <a:pPr marL="457200" lvl="0" indent="-333883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 Black"/>
              <a:buNone/>
            </a:pPr>
            <a:endParaRPr sz="1942"/>
          </a:p>
        </p:txBody>
      </p:sp>
      <p:pic>
        <p:nvPicPr>
          <p:cNvPr id="799" name="Google Shape;799;p13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5520115" y="1295401"/>
            <a:ext cx="3336300" cy="33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Charging Tuition to a Federal Award - Requirements</a:t>
            </a:r>
            <a:endParaRPr/>
          </a:p>
        </p:txBody>
      </p:sp>
      <p:sp>
        <p:nvSpPr>
          <p:cNvPr id="805" name="Google Shape;805;p132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sz="2800"/>
              <a:t>Two instances when tuition is an allowable charge on a Federal Award:</a:t>
            </a:r>
            <a:br>
              <a:rPr lang="en" sz="2800"/>
            </a:br>
            <a:endParaRPr sz="2800"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" sz="2800"/>
              <a:t>The purpose of the Award is to provide training       [2 CFR 200.466]</a:t>
            </a:r>
            <a:endParaRPr sz="2800"/>
          </a:p>
          <a:p>
            <a:pPr marL="900112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/>
              <a:t>NRSA Training Grants</a:t>
            </a:r>
            <a:endParaRPr/>
          </a:p>
          <a:p>
            <a:pPr marL="900112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/>
              <a:t>NRSA Fellowships… and</a:t>
            </a:r>
            <a:endParaRPr/>
          </a:p>
          <a:p>
            <a:pPr marL="900112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i="1" u="sng"/>
              <a:t>Any</a:t>
            </a:r>
            <a:r>
              <a:rPr lang="en" sz="2800"/>
              <a:t> other Federal agency Award in which the purpose is considered “training” or a “fellowship</a:t>
            </a:r>
            <a:r>
              <a:rPr lang="en"/>
              <a:t>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Non-Award Agreement eGC1 Instructions</a:t>
            </a:r>
            <a:endParaRPr/>
          </a:p>
        </p:txBody>
      </p:sp>
      <p:sp>
        <p:nvSpPr>
          <p:cNvPr id="538" name="Google Shape;538;p97"/>
          <p:cNvSpPr txBox="1"/>
          <p:nvPr/>
        </p:nvSpPr>
        <p:spPr>
          <a:xfrm>
            <a:off x="393000" y="5545175"/>
            <a:ext cx="69558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https://www.washington.edu/research/faq/naa-egc1-instructions/</a:t>
            </a:r>
            <a:r>
              <a:rPr lang="en" sz="1800"/>
              <a:t> </a:t>
            </a:r>
            <a:endParaRPr sz="1800"/>
          </a:p>
        </p:txBody>
      </p:sp>
      <p:pic>
        <p:nvPicPr>
          <p:cNvPr id="539" name="Google Shape;539;p97" descr="image displays left side navigation within SAGE, purple circle around check for errors and a purple arrow pointing to its loca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5925" y="1363600"/>
            <a:ext cx="2545200" cy="33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97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5246700" cy="25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Required fields 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System required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OSP required 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Use Check for Errors in SAGE for visibility into these system required fields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  <p:sp>
        <p:nvSpPr>
          <p:cNvPr id="541" name="Google Shape;541;p97"/>
          <p:cNvSpPr txBox="1"/>
          <p:nvPr/>
        </p:nvSpPr>
        <p:spPr>
          <a:xfrm>
            <a:off x="259650" y="4659925"/>
            <a:ext cx="8624700" cy="1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Instructions for completing an NAA eGC1 available on Research website: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Charging Tuition to a Federal Award - Requirements</a:t>
            </a:r>
            <a:endParaRPr/>
          </a:p>
        </p:txBody>
      </p:sp>
      <p:sp>
        <p:nvSpPr>
          <p:cNvPr id="811" name="Google Shape;811;p13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sz="2800"/>
              <a:t>2. The tuition is paid as a fringe benefit for working on an Award [2 CFR 200.431(j)]</a:t>
            </a:r>
            <a:endParaRPr/>
          </a:p>
          <a:p>
            <a:pPr marL="1014412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/>
              <a:t>Must be in accordance with the established policies of the institution, and</a:t>
            </a:r>
            <a:endParaRPr/>
          </a:p>
          <a:p>
            <a:pPr marL="1014412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/>
              <a:t>Must be distributed to all non-Federal activities on an equitable basis.</a:t>
            </a:r>
            <a:br>
              <a:rPr lang="en" sz="2800"/>
            </a:br>
            <a:endParaRPr sz="31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sz="2800"/>
              <a:t>What does that mean?</a:t>
            </a:r>
            <a:endParaRPr sz="28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Charging Tuition to a Federal Award – </a:t>
            </a:r>
            <a:br>
              <a:rPr lang="en"/>
            </a:br>
            <a:r>
              <a:rPr lang="en"/>
              <a:t>What does this mean?</a:t>
            </a:r>
            <a:endParaRPr/>
          </a:p>
        </p:txBody>
      </p:sp>
      <p:sp>
        <p:nvSpPr>
          <p:cNvPr id="817" name="Google Shape;817;p13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lang="en" sz="2800"/>
              <a:t>In order to charge tuition to a Federal Award, must follow the UW policies for waiving tuition </a:t>
            </a:r>
            <a:endParaRPr/>
          </a:p>
          <a:p>
            <a:pPr marL="1014412" lvl="1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/>
              <a:t>[Executive Order #28 – Graduate Student Service Appointments]</a:t>
            </a:r>
            <a:br>
              <a:rPr lang="en" sz="2500"/>
            </a:br>
            <a:endParaRPr sz="2500"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AutoNum type="arabicPeriod"/>
            </a:pPr>
            <a:r>
              <a:rPr lang="en" sz="2800"/>
              <a:t>Must apply those policies to all activities, both Federal and non-Federal </a:t>
            </a:r>
            <a:endParaRPr/>
          </a:p>
          <a:p>
            <a:pPr marL="1014412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/>
              <a:t>Can’t charge the Federal government for a cost that isn’t charged to non-Federal sponsors, or which the University would not cover itself</a:t>
            </a:r>
            <a:endParaRPr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Charging Tuition to a Federal Award: References</a:t>
            </a:r>
            <a:endParaRPr/>
          </a:p>
        </p:txBody>
      </p:sp>
      <p:sp>
        <p:nvSpPr>
          <p:cNvPr id="823" name="Google Shape;823;p13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sz="2800" b="1"/>
              <a:t>Uniform Guidance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	2 CFR 200.431(j) </a:t>
            </a:r>
            <a:r>
              <a:rPr lang="en" i="1"/>
              <a:t>Compensation – Fringe Benefits</a:t>
            </a:r>
            <a:br>
              <a:rPr lang="en" i="1"/>
            </a:br>
            <a:r>
              <a:rPr lang="en"/>
              <a:t>	2 CFR 200.466 </a:t>
            </a:r>
            <a:r>
              <a:rPr lang="en" i="1"/>
              <a:t>Scholarships &amp; Student Aid Costs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sz="2800" b="1"/>
              <a:t>Executive Order #28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	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http://www.washington.edu/admin/rules/policies/PO/EO28.html</a:t>
            </a:r>
            <a:endParaRPr sz="2000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sz="2800" b="1"/>
              <a:t>Post Award Fiscal Compliance Website: Tuition</a:t>
            </a:r>
            <a:endParaRPr/>
          </a:p>
          <a:p>
            <a:pPr marL="342900" lvl="1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" sz="2500"/>
              <a:t>	</a:t>
            </a:r>
            <a:r>
              <a:rPr lang="en" sz="2500" u="sng">
                <a:solidFill>
                  <a:schemeClr val="hlink"/>
                </a:solidFill>
                <a:hlinkClick r:id="rId4"/>
              </a:rPr>
              <a:t>https://finance.uw.edu/pafc/tuition</a:t>
            </a:r>
            <a:endParaRPr sz="2500"/>
          </a:p>
          <a:p>
            <a:pPr marL="342900" lvl="1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25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829" name="Google Shape;829;p13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b="1"/>
              <a:t>Post Award Fiscal Compliance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	</a:t>
            </a:r>
            <a:r>
              <a:rPr lang="en" u="sng">
                <a:solidFill>
                  <a:schemeClr val="hlink"/>
                </a:solidFill>
                <a:hlinkClick r:id="rId3"/>
              </a:rPr>
              <a:t>gcafco@uw.edu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	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https://finance.uw.edu/pafc/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b="1"/>
              <a:t>Andra Sawyer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	</a:t>
            </a:r>
            <a:r>
              <a:rPr lang="en" u="sng">
                <a:solidFill>
                  <a:schemeClr val="hlink"/>
                </a:solidFill>
                <a:hlinkClick r:id="rId5"/>
              </a:rPr>
              <a:t>andra2@uw.edu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	206-685-8902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b="1"/>
              <a:t>Matt Gardner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	</a:t>
            </a:r>
            <a:r>
              <a:rPr lang="en" u="sng">
                <a:solidFill>
                  <a:schemeClr val="hlink"/>
                </a:solidFill>
                <a:hlinkClick r:id="rId6"/>
              </a:rPr>
              <a:t>mgard4@uw.edu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	206-543-2610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37"/>
          <p:cNvSpPr/>
          <p:nvPr/>
        </p:nvSpPr>
        <p:spPr>
          <a:xfrm>
            <a:off x="0" y="0"/>
            <a:ext cx="9153600" cy="1083600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37"/>
          <p:cNvSpPr txBox="1"/>
          <p:nvPr/>
        </p:nvSpPr>
        <p:spPr>
          <a:xfrm>
            <a:off x="548963" y="345013"/>
            <a:ext cx="547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837" name="Google Shape;837;p137"/>
          <p:cNvGrpSpPr/>
          <p:nvPr/>
        </p:nvGrpSpPr>
        <p:grpSpPr>
          <a:xfrm>
            <a:off x="1137225" y="2882443"/>
            <a:ext cx="6454140" cy="307800"/>
            <a:chOff x="0" y="1401986"/>
            <a:chExt cx="5334000" cy="307800"/>
          </a:xfrm>
        </p:grpSpPr>
        <p:sp>
          <p:nvSpPr>
            <p:cNvPr id="838" name="Google Shape;838;p137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37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0" name="Google Shape;840;p137"/>
          <p:cNvSpPr txBox="1"/>
          <p:nvPr/>
        </p:nvSpPr>
        <p:spPr>
          <a:xfrm>
            <a:off x="4724400" y="4800600"/>
            <a:ext cx="4593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Currently scheduled courses and registration: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https://uwresearch.gosignmeup.com/public/course/browse</a:t>
            </a:r>
            <a:r>
              <a:rPr lang="en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1" name="Google Shape;841;p137"/>
          <p:cNvGrpSpPr/>
          <p:nvPr/>
        </p:nvGrpSpPr>
        <p:grpSpPr>
          <a:xfrm>
            <a:off x="1386952" y="3339643"/>
            <a:ext cx="6454140" cy="307800"/>
            <a:chOff x="0" y="1401986"/>
            <a:chExt cx="5334000" cy="307800"/>
          </a:xfrm>
        </p:grpSpPr>
        <p:sp>
          <p:nvSpPr>
            <p:cNvPr id="842" name="Google Shape;842;p137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37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844" name="Google Shape;844;p137"/>
          <p:cNvGraphicFramePr/>
          <p:nvPr/>
        </p:nvGraphicFramePr>
        <p:xfrm>
          <a:off x="395810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{17077238-AF0B-46A6-8697-E22ED581BABE}</a:tableStyleId>
              </a:tblPr>
              <a:tblGrid>
                <a:gridCol w="11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19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Preparing for Audit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26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Compliance: Case Studies in FCOI, Export Controls and Research Integrity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28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Administration Data Cube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5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Export Compliance at the UW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7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Modifying an FEC, Processing Recertifications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19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Salary Limitations – K Awards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2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New    ONLINE       Intro to Sponsored Project Budgets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45" name="Google Shape;845;p137" descr="C:\Users\hient2\Desktop\Untitled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152400"/>
            <a:ext cx="2768928" cy="100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137"/>
          <p:cNvPicPr preferRelativeResize="0"/>
          <p:nvPr/>
        </p:nvPicPr>
        <p:blipFill rotWithShape="1">
          <a:blip r:embed="rId5">
            <a:alphaModFix/>
          </a:blip>
          <a:srcRect l="-510" t="27351" r="510" b="44053"/>
          <a:stretch/>
        </p:blipFill>
        <p:spPr>
          <a:xfrm>
            <a:off x="-48987" y="5567066"/>
            <a:ext cx="9190751" cy="12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137"/>
          <p:cNvSpPr txBox="1"/>
          <p:nvPr/>
        </p:nvSpPr>
        <p:spPr>
          <a:xfrm>
            <a:off x="304800" y="4815049"/>
            <a:ext cx="46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homepage: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https://www.washington.edu/research/training/core//</a:t>
            </a:r>
            <a:endParaRPr sz="12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8" name="Google Shape;848;p1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8205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137"/>
          <p:cNvSpPr/>
          <p:nvPr/>
        </p:nvSpPr>
        <p:spPr>
          <a:xfrm>
            <a:off x="395810" y="4191000"/>
            <a:ext cx="2286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300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9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99"/>
          <p:cNvSpPr txBox="1">
            <a:spLocks noGrp="1"/>
          </p:cNvSpPr>
          <p:nvPr>
            <p:ph type="body" idx="1"/>
          </p:nvPr>
        </p:nvSpPr>
        <p:spPr>
          <a:xfrm>
            <a:off x="692025" y="1640275"/>
            <a:ext cx="77874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" sz="4250">
                <a:latin typeface="Open Sans"/>
                <a:ea typeface="Open Sans"/>
                <a:cs typeface="Open Sans"/>
                <a:sym typeface="Open Sans"/>
              </a:rPr>
              <a:t>NIH Update: </a:t>
            </a:r>
            <a:endParaRPr sz="425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" sz="4250">
                <a:latin typeface="Open Sans"/>
                <a:ea typeface="Open Sans"/>
                <a:cs typeface="Open Sans"/>
                <a:sym typeface="Open Sans"/>
              </a:rPr>
              <a:t>Human Subjects System (HSS) </a:t>
            </a:r>
            <a:endParaRPr/>
          </a:p>
        </p:txBody>
      </p:sp>
      <p:sp>
        <p:nvSpPr>
          <p:cNvPr id="552" name="Google Shape;552;p99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February, 2019 </a:t>
            </a:r>
            <a:r>
              <a:rPr lang="en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0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NIH Human Subjects System Update</a:t>
            </a:r>
            <a:endParaRPr/>
          </a:p>
        </p:txBody>
      </p:sp>
      <p:sp>
        <p:nvSpPr>
          <p:cNvPr id="558" name="Google Shape;558;p100"/>
          <p:cNvSpPr txBox="1">
            <a:spLocks noGrp="1"/>
          </p:cNvSpPr>
          <p:nvPr>
            <p:ph type="body" idx="2"/>
          </p:nvPr>
        </p:nvSpPr>
        <p:spPr>
          <a:xfrm>
            <a:off x="659305" y="14319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/>
              <a:t>Last year NIH implemented a new Human Subjects System (HSS) to capture updates to Human Subjects Clinical Trials (HSCT) form.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/>
              <a:t>Most common updates= inclusion enrollment at RPPR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/>
              <a:t>NIH requires: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PI to enter and mark study records as Ready for Submission in HSS.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OSP to submit the records in HSS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/>
              <a:t>This applies even if the PI has been delegated submit authority for RPPR. (SNAP eligible RPPRs)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Two Stage Process for RPPRs</a:t>
            </a:r>
            <a:endParaRPr/>
          </a:p>
        </p:txBody>
      </p:sp>
      <p:sp>
        <p:nvSpPr>
          <p:cNvPr id="564" name="Google Shape;564;p101"/>
          <p:cNvSpPr txBox="1">
            <a:spLocks noGrp="1"/>
          </p:cNvSpPr>
          <p:nvPr>
            <p:ph type="body" idx="2"/>
          </p:nvPr>
        </p:nvSpPr>
        <p:spPr>
          <a:xfrm>
            <a:off x="583100" y="1812925"/>
            <a:ext cx="84102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AutoNum type="arabicPeriod"/>
            </a:pPr>
            <a:r>
              <a:rPr lang="en"/>
              <a:t>PI / Dept. Steps:</a:t>
            </a:r>
            <a:endParaRPr/>
          </a:p>
          <a:p>
            <a:pPr marL="9144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Initiate RPPR </a:t>
            </a:r>
            <a:endParaRPr sz="2200"/>
          </a:p>
          <a:p>
            <a:pPr marL="9144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HSS linked within section G4.b of RPPR</a:t>
            </a:r>
            <a:endParaRPr sz="2200"/>
          </a:p>
          <a:p>
            <a:pPr marL="9144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Complete HSS records &amp; mark “Ready for Submission”</a:t>
            </a:r>
            <a:endParaRPr sz="2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/>
              <a:t>2. OSP must submit in HSS before updates will appear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/>
              <a:t>in RPPR.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/>
              <a:t>Twice a week (Tues &amp; Thurs) will submit all HSS records that are “Ready for Submission”.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0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eRA Commons Warnings</a:t>
            </a:r>
            <a:endParaRPr/>
          </a:p>
        </p:txBody>
      </p:sp>
      <p:sp>
        <p:nvSpPr>
          <p:cNvPr id="570" name="Google Shape;570;p10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/>
              <a:t>If OSP has not already submitted HSS records, you will see this warning when you validate the RPPR.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 sz="1400"/>
              <a:t>If an RPPR was submitted without HSS records: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 sz="1400"/>
              <a:t>NIH Guidance:</a:t>
            </a:r>
            <a:r>
              <a:rPr lang="en" sz="1400">
                <a:solidFill>
                  <a:srgbClr val="3D3D3D"/>
                </a:solidFill>
                <a:highlight>
                  <a:srgbClr val="FFFFFF"/>
                </a:highlight>
              </a:rPr>
              <a:t> </a:t>
            </a:r>
            <a:endParaRPr sz="1400">
              <a:solidFill>
                <a:srgbClr val="3D3D3D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 sz="1400" u="sng">
                <a:solidFill>
                  <a:srgbClr val="0074BB"/>
                </a:solidFill>
                <a:highlight>
                  <a:srgbClr val="FFFFFF"/>
                </a:highlight>
                <a:hlinkClick r:id="rId3"/>
              </a:rPr>
              <a:t>How to Change the (RPPR) Application Status and Resubmit.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</p:txBody>
      </p:sp>
      <p:pic>
        <p:nvPicPr>
          <p:cNvPr id="571" name="Google Shape;571;p102"/>
          <p:cNvPicPr preferRelativeResize="0"/>
          <p:nvPr/>
        </p:nvPicPr>
        <p:blipFill rotWithShape="1">
          <a:blip r:embed="rId4">
            <a:alphaModFix/>
          </a:blip>
          <a:srcRect l="23751" t="43427" r="24836" b="43979"/>
          <a:stretch/>
        </p:blipFill>
        <p:spPr>
          <a:xfrm>
            <a:off x="733688" y="2825800"/>
            <a:ext cx="7453024" cy="120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UWBranding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88DD"/>
      </a:hlink>
      <a:folHlink>
        <a:srgbClr val="340A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udit Prep 8 March Instructors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1928</Words>
  <Application>Microsoft Office PowerPoint</Application>
  <PresentationFormat>On-screen Show (4:3)</PresentationFormat>
  <Paragraphs>458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44</vt:i4>
      </vt:variant>
    </vt:vector>
  </HeadingPairs>
  <TitlesOfParts>
    <vt:vector size="64" baseType="lpstr">
      <vt:lpstr>Courier New</vt:lpstr>
      <vt:lpstr>Open Sans Light</vt:lpstr>
      <vt:lpstr>Open Sans</vt:lpstr>
      <vt:lpstr>Calibri</vt:lpstr>
      <vt:lpstr>Century Gothic</vt:lpstr>
      <vt:lpstr>Encode Sans</vt:lpstr>
      <vt:lpstr>Encode Sans Black</vt:lpstr>
      <vt:lpstr>Merriweather Sans</vt:lpstr>
      <vt:lpstr>Arial Black</vt:lpstr>
      <vt:lpstr>Arial</vt:lpstr>
      <vt:lpstr>Simple Light</vt:lpstr>
      <vt:lpstr>Office Theme</vt:lpstr>
      <vt:lpstr>Custom Design</vt:lpstr>
      <vt:lpstr>Custom Design</vt:lpstr>
      <vt:lpstr>1_Custom Design</vt:lpstr>
      <vt:lpstr>2_Custom Design</vt:lpstr>
      <vt:lpstr>Custom Design</vt:lpstr>
      <vt:lpstr>1_Custom Design</vt:lpstr>
      <vt:lpstr>Audit Prep 8 March Instructors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SAGE Maintenance Release Release Date: 2/20/2019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NSF’s 2-Month Rule</vt:lpstr>
      <vt:lpstr>Identification of “Senior Personnel”</vt:lpstr>
      <vt:lpstr>Exceptions to the NSF 2-Month Rule</vt:lpstr>
      <vt:lpstr>NSF 2-Month Rule Math Monthly IBS = $15,000 &amp; Date is 2/12/2019</vt:lpstr>
      <vt:lpstr>NSF 2-Month Rule – New Resources</vt:lpstr>
      <vt:lpstr>NSF 2-Month Rule - Resource Information</vt:lpstr>
      <vt:lpstr>Cost Share – New/Updated Resources</vt:lpstr>
      <vt:lpstr>Charging Tuition to a Federal Award - Requirements</vt:lpstr>
      <vt:lpstr>Charging Tuition to a Federal Award - Requirements</vt:lpstr>
      <vt:lpstr>Charging Tuition to a Federal Award –  What does this mean?</vt:lpstr>
      <vt:lpstr>Charging Tuition to a Federal Award: References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2019-02-26T19:36:05Z</dcterms:modified>
</cp:coreProperties>
</file>