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010400" cy="92964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2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3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7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8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30" y="6001270"/>
            <a:ext cx="4710425" cy="75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48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315" cy="438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6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6121338"/>
            <a:ext cx="4669150" cy="51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381000" y="371510"/>
            <a:ext cx="847541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368106" y="1905000"/>
            <a:ext cx="8488313" cy="422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381000" y="1447800"/>
            <a:ext cx="8475419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089" y="6196733"/>
            <a:ext cx="4669150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355903" y="1447800"/>
            <a:ext cx="8432498" cy="472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55903" y="371510"/>
            <a:ext cx="8500516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171825"/>
            <a:ext cx="36004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089" y="6196733"/>
            <a:ext cx="4669150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</a:pPr>
            <a:r>
              <a:rPr lang="en-US" sz="5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685800" y="2362200"/>
            <a:ext cx="7515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SAGE Maintenance Release</a:t>
            </a:r>
            <a:endParaRPr sz="36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Release Date: 2/20/2019</a:t>
            </a:r>
            <a:endParaRPr sz="24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654725" y="4267200"/>
            <a:ext cx="805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February 14, 2019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Judy Chung, SAGE Product Manager, ORIS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jachung@uw.edu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469937" y="2753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SAGE Budget Upcoming Release</a:t>
            </a:r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464075" y="1267425"/>
            <a:ext cx="83982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 i="1">
                <a:solidFill>
                  <a:srgbClr val="666666"/>
                </a:solidFill>
              </a:rPr>
              <a:t>Release Date:</a:t>
            </a:r>
            <a:r>
              <a:rPr lang="en-US" b="1">
                <a:solidFill>
                  <a:srgbClr val="666666"/>
                </a:solidFill>
              </a:rPr>
              <a:t> February 20, 2019, 5:30 pm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1" i="1">
                <a:solidFill>
                  <a:srgbClr val="666666"/>
                </a:solidFill>
              </a:rPr>
              <a:t>Release Highlights: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&gt;"/>
            </a:pPr>
            <a:r>
              <a:rPr lang="en-US" sz="2000">
                <a:solidFill>
                  <a:srgbClr val="666666"/>
                </a:solidFill>
              </a:rPr>
              <a:t>Grant Runner validations &amp; routing updates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&gt;"/>
            </a:pPr>
            <a:r>
              <a:rPr lang="en-US" sz="2000">
                <a:solidFill>
                  <a:srgbClr val="666666"/>
                </a:solidFill>
              </a:rPr>
              <a:t>Grant Runner Budget Sync performance improvements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&gt;"/>
            </a:pPr>
            <a:r>
              <a:rPr lang="en-US" sz="2000">
                <a:solidFill>
                  <a:srgbClr val="666666"/>
                </a:solidFill>
              </a:rPr>
              <a:t>New Links for easy nav to/from eGC1 and Budget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&gt;"/>
            </a:pPr>
            <a:r>
              <a:rPr lang="en-US" sz="2000">
                <a:solidFill>
                  <a:srgbClr val="666666"/>
                </a:solidFill>
              </a:rPr>
              <a:t>eGC1 OSP assignment rule changes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463062" y="1830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Grant Runner: Routing with Errors/Omissions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2"/>
          </p:nvPr>
        </p:nvSpPr>
        <p:spPr>
          <a:xfrm>
            <a:off x="457200" y="1267450"/>
            <a:ext cx="8386500" cy="53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666666"/>
                </a:solidFill>
              </a:rPr>
              <a:t>While “Ready to Submit” is marked NO, Grant Runner applications can now be put into routing even when NIH and Grants.Gov errors exist</a:t>
            </a:r>
            <a:endParaRPr>
              <a:solidFill>
                <a:srgbClr val="666666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>
                <a:solidFill>
                  <a:srgbClr val="666666"/>
                </a:solidFill>
              </a:rPr>
              <a:t>No more delays, waiting for attachments</a:t>
            </a:r>
            <a:endParaRPr>
              <a:solidFill>
                <a:srgbClr val="666666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>
                <a:solidFill>
                  <a:srgbClr val="666666"/>
                </a:solidFill>
              </a:rPr>
              <a:t>New Warning to alert users to the change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>
                <a:solidFill>
                  <a:srgbClr val="666666"/>
                </a:solidFill>
              </a:rPr>
              <a:t>When “Ready to Submit” is changed to YES, all errors must be cleared before re-routing</a:t>
            </a:r>
            <a:endParaRPr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 l="22576" t="21758"/>
          <a:stretch/>
        </p:blipFill>
        <p:spPr>
          <a:xfrm>
            <a:off x="400563" y="3692425"/>
            <a:ext cx="8499776" cy="1507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463062" y="1830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Budget Sync Performance Improvements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>
            <a:off x="457200" y="1287875"/>
            <a:ext cx="838650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rgbClr val="666666"/>
                </a:solidFill>
              </a:rPr>
              <a:t>Grant Runner users of the new </a:t>
            </a:r>
            <a:r>
              <a:rPr lang="en-US" sz="2800" b="1">
                <a:solidFill>
                  <a:srgbClr val="666666"/>
                </a:solidFill>
              </a:rPr>
              <a:t>Budget Sync</a:t>
            </a:r>
            <a:r>
              <a:rPr lang="en-US" sz="2800">
                <a:solidFill>
                  <a:srgbClr val="666666"/>
                </a:solidFill>
              </a:rPr>
              <a:t> feature will now see </a:t>
            </a:r>
            <a:r>
              <a:rPr lang="en-US" sz="2800" b="1">
                <a:solidFill>
                  <a:srgbClr val="666666"/>
                </a:solidFill>
              </a:rPr>
              <a:t>improved performance</a:t>
            </a:r>
            <a:r>
              <a:rPr lang="en-US" sz="2800">
                <a:solidFill>
                  <a:srgbClr val="666666"/>
                </a:solidFill>
              </a:rPr>
              <a:t> when their SAGE Budget is connected to the eGC1</a:t>
            </a:r>
            <a:endParaRPr sz="28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rgbClr val="666666"/>
                </a:solidFill>
              </a:rPr>
              <a:t>	</a:t>
            </a:r>
            <a:endParaRPr sz="28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400" y="3602175"/>
            <a:ext cx="8034025" cy="23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463062" y="1830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Easier Navigation between eGC1 and Budget 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2"/>
          </p:nvPr>
        </p:nvSpPr>
        <p:spPr>
          <a:xfrm>
            <a:off x="457200" y="1142375"/>
            <a:ext cx="78843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666666"/>
                </a:solidFill>
              </a:rPr>
              <a:t>From either tasklist, you can now link to/from an eGC1 and its connected SAGE Budget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25" y="2472275"/>
            <a:ext cx="8584476" cy="205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677121"/>
            <a:ext cx="8697150" cy="169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463062" y="1830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OSP Assignment Rule Changes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457200" y="1142356"/>
            <a:ext cx="8398200" cy="4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666666"/>
                </a:solidFill>
              </a:rPr>
              <a:t>The following types of eGC1s will now be assigned to a </a:t>
            </a:r>
            <a:r>
              <a:rPr lang="en-US" b="1">
                <a:solidFill>
                  <a:srgbClr val="666666"/>
                </a:solidFill>
              </a:rPr>
              <a:t>Contracts Team Intake</a:t>
            </a:r>
            <a:r>
              <a:rPr lang="en-US">
                <a:solidFill>
                  <a:srgbClr val="666666"/>
                </a:solidFill>
              </a:rPr>
              <a:t> role in OSP:</a:t>
            </a:r>
            <a:endParaRPr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>
                <a:solidFill>
                  <a:srgbClr val="666666"/>
                </a:solidFill>
              </a:rPr>
              <a:t>Non-Award Agreements</a:t>
            </a:r>
            <a:endParaRPr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>
                <a:solidFill>
                  <a:srgbClr val="666666"/>
                </a:solidFill>
              </a:rPr>
              <a:t>Private Industry sponsored eGC1s marked as “After the Fact”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666666"/>
                </a:solidFill>
              </a:rPr>
              <a:t>Why?</a:t>
            </a:r>
            <a:endParaRPr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>
                <a:solidFill>
                  <a:srgbClr val="666666"/>
                </a:solidFill>
              </a:rPr>
              <a:t>Facilitates newly-established business processes for restructured Contracts Team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461775" y="214301"/>
            <a:ext cx="83865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SAGE Progress Toward Goals (2018-2019)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493650" y="2565025"/>
            <a:ext cx="1915800" cy="7761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PDF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2154000" y="2565025"/>
            <a:ext cx="1915800" cy="7761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NIH Validations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3792400" y="2565025"/>
            <a:ext cx="1915800" cy="7761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Forms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(K &amp; F grants, HS/CT)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5435850" y="2565025"/>
            <a:ext cx="1915800" cy="7761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SAGE Bgt to RR Bgt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395400" y="4599050"/>
            <a:ext cx="1915800" cy="7761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Rounding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2055750" y="4599050"/>
            <a:ext cx="2073000" cy="776100"/>
          </a:xfrm>
          <a:prstGeom prst="chevron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 Gaps, Inefficiencies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846550" y="4599050"/>
            <a:ext cx="2073000" cy="776100"/>
          </a:xfrm>
          <a:prstGeom prst="chevron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PDF &amp; Export Layouts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5642400" y="4599050"/>
            <a:ext cx="1795200" cy="776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Simplified Budget Creation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61775" y="1904125"/>
            <a:ext cx="486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Grant Runner Updates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15050" y="4004550"/>
            <a:ext cx="529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SAGE Budget Updates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7091150" y="2565025"/>
            <a:ext cx="1915800" cy="776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 to more sponsors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7166400" y="4599050"/>
            <a:ext cx="1915800" cy="776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Expense Entry Redesign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5089450" y="1206400"/>
            <a:ext cx="1174500" cy="304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6344493" y="1206400"/>
            <a:ext cx="1174500" cy="3045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Progress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7599536" y="1206400"/>
            <a:ext cx="1174500" cy="304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63062" y="2368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In Closing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2"/>
          </p:nvPr>
        </p:nvSpPr>
        <p:spPr>
          <a:xfrm>
            <a:off x="457200" y="1402950"/>
            <a:ext cx="8478300" cy="4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33006F"/>
                </a:solidFill>
              </a:rPr>
              <a:t>Release Date: February 20, 5:30 pm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accent1"/>
                </a:solidFill>
              </a:rPr>
              <a:t>Extra, Extra Plug!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434343"/>
                </a:solidFill>
              </a:rPr>
              <a:t>NIH proposals -- Give the new Grant Runner Budget Sync feature a try! 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434343"/>
                </a:solidFill>
              </a:rPr>
              <a:t>No more duplicating of budget entry!!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2000"/>
              </a:spcAft>
              <a:buSzPts val="2400"/>
              <a:buNone/>
            </a:pPr>
            <a:r>
              <a:rPr lang="en-US" b="1">
                <a:solidFill>
                  <a:srgbClr val="33006F"/>
                </a:solidFill>
              </a:rPr>
              <a:t>Feedback? </a:t>
            </a:r>
            <a:r>
              <a:rPr lang="en-US">
                <a:solidFill>
                  <a:srgbClr val="434343"/>
                </a:solidFill>
              </a:rPr>
              <a:t>sagehelp@uw.edu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Branding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88DD"/>
      </a:hlink>
      <a:folHlink>
        <a:srgbClr val="340A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On-screen Show (4:3)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Open Sans</vt:lpstr>
      <vt:lpstr>Merriweather Sans</vt:lpstr>
      <vt:lpstr>Calibri</vt:lpstr>
      <vt:lpstr>Arial</vt:lpstr>
      <vt:lpstr>Custom Design</vt:lpstr>
      <vt:lpstr>1_Custom Design</vt:lpstr>
      <vt:lpstr>SAGE Maintenance Release Release Date: 2/20/2019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Maintenance Release Release Date: 2/20/2019</dc:title>
  <dc:creator>Azalea Vasquez</dc:creator>
  <cp:lastModifiedBy>Azalea Vasquez</cp:lastModifiedBy>
  <cp:revision>1</cp:revision>
  <dcterms:modified xsi:type="dcterms:W3CDTF">2019-02-26T19:37:55Z</dcterms:modified>
</cp:coreProperties>
</file>