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  <p:sldMasterId id="2147483703" r:id="rId5"/>
    <p:sldMasterId id="2147483704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regular r:id="rId29"/>
      <p:bold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Encode Sans Black" panose="020B060402020202020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CB0E5F-CA5F-43E3-A34E-A28CEBE18092}">
  <a:tblStyle styleId="{51CB0E5F-CA5F-43E3-A34E-A28CEBE180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750"/>
              <a:buNone/>
              <a:defRPr sz="375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ngleBackground_gold_RGB.png"/>
          <p:cNvPicPr preferRelativeResize="0"/>
          <p:nvPr/>
        </p:nvPicPr>
        <p:blipFill rotWithShape="1">
          <a:blip r:embed="rId4">
            <a:alphaModFix/>
          </a:blip>
          <a:srcRect l="21047" t="2275" r="20731" b="93348"/>
          <a:stretch/>
        </p:blipFill>
        <p:spPr>
          <a:xfrm>
            <a:off x="-71552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W Logo_Purple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0" y="2438400"/>
            <a:ext cx="8382000" cy="1524000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sz="405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4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sz="15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4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25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sz="2250" b="0" i="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sz="18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 sz="15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Char char="&gt;"/>
              <a:defRPr sz="135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Char char="&gt;"/>
              <a:defRPr sz="105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26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45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>
            <a:spLocks noGrp="1"/>
          </p:cNvSpPr>
          <p:nvPr>
            <p:ph type="body" idx="2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sz="2250" b="0" i="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3750"/>
              <a:buFont typeface="Arial"/>
              <a:buNone/>
              <a:defRPr sz="375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7" name="Google Shape;187;p2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8" name="Google Shape;198;p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3" name="Google Shape;203;p3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sz="37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Google Shape;226;p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 descr="Bar_RtAngle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2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Google Shape;233;p3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8" name="Google Shape;238;p3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>
            <a:spLocks noGrp="1"/>
          </p:cNvSpPr>
          <p:nvPr>
            <p:ph type="chart" idx="2"/>
          </p:nvPr>
        </p:nvSpPr>
        <p:spPr>
          <a:xfrm>
            <a:off x="671758" y="1736725"/>
            <a:ext cx="8184662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3" name="Google Shape;243;p3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sz="37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8" name="Google Shape;248;p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40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4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4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5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5" name="Google Shape;265;p4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body" idx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Arial"/>
              <a:buNone/>
              <a:defRPr sz="37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0" name="Google Shape;270;p4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6" descr="Bar_RtAngle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4619074"/>
            <a:ext cx="1371600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47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7" name="Google Shape;277;p4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7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2" name="Google Shape;282;p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8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7" name="Google Shape;287;p4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653217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1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" name="Google Shape;291;p5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0868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4613080"/>
            <a:ext cx="1390696" cy="12141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4"/>
          <p:cNvSpPr txBox="1">
            <a:spLocks noGrp="1"/>
          </p:cNvSpPr>
          <p:nvPr>
            <p:ph type="body" idx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Arial"/>
              <a:buNone/>
              <a:defRPr sz="3750" b="0" i="0" u="none" strike="noStrike" cap="none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body" idx="2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body" idx="3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8" name="Google Shape;31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>
  <p:cSld name="2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56"/>
          <p:cNvSpPr txBox="1">
            <a:spLocks noGrp="1"/>
          </p:cNvSpPr>
          <p:nvPr>
            <p:ph type="body" idx="2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3" name="Google Shape;32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57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Arial"/>
              <a:buNone/>
              <a:defRPr sz="225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8" name="Google Shape;32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35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096" y="1425026"/>
            <a:ext cx="862709" cy="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391401" y="219724"/>
            <a:ext cx="1523999" cy="6452985"/>
          </a:xfrm>
          <a:custGeom>
            <a:avLst/>
            <a:gdLst/>
            <a:ahLst/>
            <a:cxnLst/>
            <a:rect l="l" t="t" r="r" b="b"/>
            <a:pathLst>
              <a:path w="2438400" h="6409677" extrusionOk="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sz="3300" b="1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8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9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10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dmin/rules/policies/PO/EO28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inance.uw.edu/pafc/tui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nance.uw.edu/pafc/nsf-2month-rule-regulation-and-resources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GCA_Cost_Share_Addend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hyperlink" Target="https://finance.uw.edu/gca/cost-share#Split_F&amp;A_Rate" TargetMode="External"/><Relationship Id="rId4" Type="http://schemas.openxmlformats.org/officeDocument/2006/relationships/hyperlink" Target="https://finance.uw.edu/gca/cost-share#Multi_Yea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body" idx="1"/>
          </p:nvPr>
        </p:nvSpPr>
        <p:spPr>
          <a:xfrm>
            <a:off x="384718" y="1458196"/>
            <a:ext cx="3713357" cy="19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5"/>
              <a:buNone/>
            </a:pPr>
            <a:endParaRPr sz="2565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959"/>
              </a:spcBef>
              <a:spcAft>
                <a:spcPts val="0"/>
              </a:spcAft>
              <a:buClr>
                <a:srgbClr val="7030A0"/>
              </a:buClr>
              <a:buSzPts val="4797"/>
              <a:buNone/>
            </a:pPr>
            <a:r>
              <a:rPr lang="en-US" sz="4797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959"/>
              </a:spcBef>
              <a:spcAft>
                <a:spcPts val="0"/>
              </a:spcAft>
              <a:buClr>
                <a:srgbClr val="7030A0"/>
              </a:buClr>
              <a:buSzPts val="4797"/>
              <a:buNone/>
            </a:pPr>
            <a:r>
              <a:rPr lang="en-US" sz="4797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Corner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81"/>
              <a:buNone/>
            </a:pPr>
            <a:endParaRPr sz="178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8"/>
          <p:cNvSpPr txBox="1"/>
          <p:nvPr/>
        </p:nvSpPr>
        <p:spPr>
          <a:xfrm>
            <a:off x="384718" y="3803418"/>
            <a:ext cx="3905715" cy="141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February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Andra Sawyer &amp; 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862" y="1458196"/>
            <a:ext cx="3864769" cy="37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8"/>
          <p:cNvSpPr/>
          <p:nvPr/>
        </p:nvSpPr>
        <p:spPr>
          <a:xfrm>
            <a:off x="157875" y="5999525"/>
            <a:ext cx="1884600" cy="74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Charging Tuition to a Federal Award - Requirements</a:t>
            </a:r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2. The tuition is paid as a fringe benefit for working on an Award [2 CFR 200.431(j)]</a:t>
            </a:r>
            <a:endParaRPr/>
          </a:p>
          <a:p>
            <a:pPr marL="1014413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Must be in accordance with the established policies of the institution, and</a:t>
            </a:r>
            <a:endParaRPr/>
          </a:p>
          <a:p>
            <a:pPr marL="1014413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Must be distributed to all non-Federal activities on an equitable basis.</a:t>
            </a:r>
            <a:br>
              <a:rPr lang="en-US" sz="2800"/>
            </a:br>
            <a:endParaRPr sz="31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What does that mean?</a:t>
            </a:r>
            <a:endParaRPr sz="28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Charging Tuition to a Federal Award – </a:t>
            </a:r>
            <a:br>
              <a:rPr lang="en-US"/>
            </a:br>
            <a:r>
              <a:rPr lang="en-US"/>
              <a:t>What does this mean?</a:t>
            </a:r>
            <a:endParaRPr/>
          </a:p>
        </p:txBody>
      </p:sp>
      <p:sp>
        <p:nvSpPr>
          <p:cNvPr id="413" name="Google Shape;413;p6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/>
              <a:t>In order to charge tuition to a Federal Award, must follow the UW policies for waiving tuition </a:t>
            </a:r>
            <a:endParaRPr/>
          </a:p>
          <a:p>
            <a:pPr marL="1014413" lvl="1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/>
              <a:t>[Executive Order #28 – Graduate Student Service Appointments]</a:t>
            </a:r>
            <a:br>
              <a:rPr lang="en-US" sz="2500"/>
            </a:br>
            <a:endParaRPr sz="250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-US" sz="2800"/>
              <a:t>Must apply those policies to all activities, both Federal and non-Federal </a:t>
            </a:r>
            <a:endParaRPr/>
          </a:p>
          <a:p>
            <a:pPr marL="1014413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Can’t charge the Federal government for a cost that isn’t charged to non-Federal sponsors, or which the University would not cover itself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Charging Tuition to a Federal Award: References</a:t>
            </a:r>
            <a:endParaRPr/>
          </a:p>
        </p:txBody>
      </p:sp>
      <p:sp>
        <p:nvSpPr>
          <p:cNvPr id="419" name="Google Shape;419;p6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Uniform Guidance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2 CFR 200.431(j) </a:t>
            </a:r>
            <a:r>
              <a:rPr lang="en-US" i="1"/>
              <a:t>Compensation – Fringe Benefits</a:t>
            </a:r>
            <a:br>
              <a:rPr lang="en-US" i="1"/>
            </a:br>
            <a:r>
              <a:rPr lang="en-US"/>
              <a:t>	2 CFR 200.466 </a:t>
            </a:r>
            <a:r>
              <a:rPr lang="en-US" i="1"/>
              <a:t>Scholarships &amp; Student Aid Costs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Executive Order #28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http://www.washington.edu/admin/rules/policies/PO/EO28.html</a:t>
            </a:r>
            <a:endParaRPr sz="20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Post Award Fiscal Compliance Website: Tuition</a:t>
            </a:r>
            <a:endParaRPr/>
          </a:p>
          <a:p>
            <a:pPr marL="3429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	</a:t>
            </a:r>
            <a:r>
              <a:rPr lang="en-US" sz="2500" u="sng">
                <a:solidFill>
                  <a:schemeClr val="hlink"/>
                </a:solidFill>
                <a:hlinkClick r:id="rId4"/>
              </a:rPr>
              <a:t>https://finance.uw.edu/pafc/tuition</a:t>
            </a:r>
            <a:endParaRPr sz="2500"/>
          </a:p>
          <a:p>
            <a:pPr marL="3429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25" name="Google Shape;425;p7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Post Award Fiscal Compliance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https://finance.uw.edu/pafc/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Andra Sawyer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andra2@uw.edu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206-685-8902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Matt Gardner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6"/>
              </a:rPr>
              <a:t>mgard4@uw.edu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206-543-2610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NSF’s 2-Month Rule</a:t>
            </a:r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4040188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Cliff Notes Version:</a:t>
            </a:r>
            <a:endParaRPr/>
          </a:p>
        </p:txBody>
      </p:sp>
      <p:sp>
        <p:nvSpPr>
          <p:cNvPr id="346" name="Google Shape;346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Salary </a:t>
            </a:r>
            <a:r>
              <a:rPr lang="en-US" sz="3200" b="1"/>
              <a:t>compensation</a:t>
            </a:r>
            <a:r>
              <a:rPr lang="en-US" sz="3200"/>
              <a:t> (IBS) for </a:t>
            </a:r>
            <a:r>
              <a:rPr lang="en-US" sz="3200" b="1"/>
              <a:t>Senior Personnel </a:t>
            </a:r>
            <a:r>
              <a:rPr lang="en-US" sz="3200"/>
              <a:t>(named in the Award) is limited to </a:t>
            </a:r>
            <a:r>
              <a:rPr lang="en-US" sz="3200" b="1"/>
              <a:t>two months </a:t>
            </a:r>
            <a:r>
              <a:rPr lang="en-US" sz="3200"/>
              <a:t>of their IBS in one </a:t>
            </a:r>
            <a:r>
              <a:rPr lang="en-US" sz="3200" b="1"/>
              <a:t>UW Fiscal Year</a:t>
            </a:r>
            <a:r>
              <a:rPr lang="en-US" sz="3200"/>
              <a:t> (July-June) for </a:t>
            </a:r>
            <a:r>
              <a:rPr lang="en-US" sz="3200" b="1"/>
              <a:t>all NSF Awards</a:t>
            </a:r>
            <a:r>
              <a:rPr lang="en-US" sz="3200"/>
              <a:t>. </a:t>
            </a:r>
            <a:endParaRPr/>
          </a:p>
          <a:p>
            <a:pPr marL="257175" lvl="0" indent="-14287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47" name="Google Shape;347;p5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1417638"/>
            <a:ext cx="3415422" cy="457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Identification of “Senior Personnel”</a:t>
            </a:r>
            <a:endParaRPr/>
          </a:p>
        </p:txBody>
      </p:sp>
      <p:sp>
        <p:nvSpPr>
          <p:cNvPr id="353" name="Google Shape;353;p6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Proposal:</a:t>
            </a:r>
            <a:endParaRPr/>
          </a:p>
          <a:p>
            <a:pPr marL="257175" lvl="0" indent="-12382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body" idx="2"/>
          </p:nvPr>
        </p:nvSpPr>
        <p:spPr>
          <a:xfrm>
            <a:off x="337495" y="3916364"/>
            <a:ext cx="8229600" cy="184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Award:</a:t>
            </a:r>
            <a:endParaRPr/>
          </a:p>
          <a:p>
            <a:pPr marL="257175" lvl="0" indent="-12382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355" name="Google Shape;35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90" y="4834903"/>
            <a:ext cx="8515419" cy="85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6944" y="1679239"/>
            <a:ext cx="2770703" cy="18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Exceptions to the NSF 2-Month Rule</a:t>
            </a:r>
            <a:endParaRPr/>
          </a:p>
        </p:txBody>
      </p:sp>
      <p:sp>
        <p:nvSpPr>
          <p:cNvPr id="362" name="Google Shape;362;p6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Obtain NSF Approval at the Time of Proposal:</a:t>
            </a:r>
            <a:endParaRPr/>
          </a:p>
          <a:p>
            <a:pPr marL="900113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/>
              <a:t>Include statement that proposed Senior Personnel will exceed the 2-month limit; we assume NSF approval if Award is issued at proposed budget amount.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Post-Award Re-budgeting:</a:t>
            </a:r>
            <a:endParaRPr/>
          </a:p>
          <a:p>
            <a:pPr marL="900113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/>
              <a:t>Document that the Senior Personnel will exceed the 2-month limit; NSF approval not required.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NSF 2-Month Rule Math</a:t>
            </a:r>
            <a:br>
              <a:rPr lang="en-US"/>
            </a:br>
            <a:r>
              <a:rPr lang="en-US"/>
              <a:t>Monthly IBS = $15,000 &amp; Date is 2/12/2019</a:t>
            </a:r>
            <a:endParaRPr/>
          </a:p>
        </p:txBody>
      </p:sp>
      <p:graphicFrame>
        <p:nvGraphicFramePr>
          <p:cNvPr id="368" name="Google Shape;368;p6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{51CB0E5F-CA5F-43E3-A34E-A28CEBE18092}</a:tableStyleId>
              </a:tblPr>
              <a:tblGrid>
                <a:gridCol w="62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Description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Subtotal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Two Months IBS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$30,000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/>
                        <a:t>Less</a:t>
                      </a:r>
                      <a:endParaRPr sz="2000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 IBS </a:t>
                      </a:r>
                      <a:r>
                        <a:rPr lang="en-US" sz="2000" b="1"/>
                        <a:t>Paid to Date </a:t>
                      </a:r>
                      <a:r>
                        <a:rPr lang="en-US" sz="2000"/>
                        <a:t>(July 2018 – January 2019)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$21,000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 Estimated IBS to be paid on all NSF </a:t>
                      </a:r>
                      <a:r>
                        <a:rPr lang="en-US" sz="2000" b="1"/>
                        <a:t>Current </a:t>
                      </a:r>
                      <a:r>
                        <a:rPr lang="en-US" sz="2000"/>
                        <a:t>Awards Feb 2019 to 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$7,000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 Estimated IBS to be paid on all NSF </a:t>
                      </a:r>
                      <a:r>
                        <a:rPr lang="en-US" sz="2000" b="1"/>
                        <a:t>Pending</a:t>
                      </a:r>
                      <a:r>
                        <a:rPr lang="en-US" sz="2000"/>
                        <a:t> Awards date of award to 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$2,000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4. Proposed IBS to be paid on this </a:t>
                      </a:r>
                      <a:r>
                        <a:rPr lang="en-US" sz="2000" b="1"/>
                        <a:t>proposal</a:t>
                      </a:r>
                      <a:r>
                        <a:rPr lang="en-US" sz="2000" b="0"/>
                        <a:t> date of award to </a:t>
                      </a:r>
                      <a:r>
                        <a:rPr lang="en-US" sz="2000"/>
                        <a:t>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$3,000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Subtotal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$33,000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Total = exceeds 2 months so need to request sponsor approval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-$3,000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NSF 2-Month Rule – New Resources</a:t>
            </a:r>
            <a:endParaRPr/>
          </a:p>
        </p:txBody>
      </p:sp>
      <p:pic>
        <p:nvPicPr>
          <p:cNvPr id="374" name="Google Shape;374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737" y="4519973"/>
            <a:ext cx="2047875" cy="20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5509" y="4386827"/>
            <a:ext cx="3080427" cy="193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4612" y="1320799"/>
            <a:ext cx="4967288" cy="192282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3"/>
          <p:cNvSpPr txBox="1"/>
          <p:nvPr/>
        </p:nvSpPr>
        <p:spPr>
          <a:xfrm>
            <a:off x="457200" y="1320799"/>
            <a:ext cx="18669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PAFC webpage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https://finance.uw.edu/pafc/nsf-2month-rule-regulation-and-resources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3"/>
          <p:cNvSpPr txBox="1"/>
          <p:nvPr/>
        </p:nvSpPr>
        <p:spPr>
          <a:xfrm>
            <a:off x="566737" y="3564439"/>
            <a:ext cx="20478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EDW Report: NSF Compensation Paid by FY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3"/>
          <p:cNvSpPr/>
          <p:nvPr/>
        </p:nvSpPr>
        <p:spPr>
          <a:xfrm>
            <a:off x="1879600" y="4228078"/>
            <a:ext cx="254000" cy="31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3"/>
          <p:cNvSpPr/>
          <p:nvPr/>
        </p:nvSpPr>
        <p:spPr>
          <a:xfrm>
            <a:off x="2165350" y="1738457"/>
            <a:ext cx="317500" cy="1507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3"/>
          <p:cNvSpPr txBox="1"/>
          <p:nvPr/>
        </p:nvSpPr>
        <p:spPr>
          <a:xfrm>
            <a:off x="4860245" y="3558631"/>
            <a:ext cx="3470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NSF 2-Month Rule Worksheet &amp; User Guide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3"/>
          <p:cNvSpPr/>
          <p:nvPr/>
        </p:nvSpPr>
        <p:spPr>
          <a:xfrm>
            <a:off x="6959600" y="3933771"/>
            <a:ext cx="330200" cy="3560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NSF 2-Month Rule - Resource Information</a:t>
            </a:r>
            <a:endParaRPr/>
          </a:p>
        </p:txBody>
      </p:sp>
      <p:sp>
        <p:nvSpPr>
          <p:cNvPr id="388" name="Google Shape;388;p6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Use the IBS rate at the time of the calculation.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Use of the Worksheet is optional - responsibility for compliance is with the PI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There is </a:t>
            </a:r>
            <a:r>
              <a:rPr lang="en-US" sz="2960" b="1"/>
              <a:t>no</a:t>
            </a:r>
            <a:r>
              <a:rPr lang="en-US" sz="2960"/>
              <a:t> requirement to submit the Worksheet to OSP/attach to the eGC-1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Worksheet is managed and supported by PAFC; any comments/questions ask PAFC </a:t>
            </a:r>
            <a:r>
              <a:rPr lang="en-US" sz="2960" u="sng">
                <a:solidFill>
                  <a:schemeClr val="hlink"/>
                </a:solidFill>
                <a:hlinkClick r:id="rId3"/>
              </a:rPr>
              <a:t>gcafco@uw.edu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Due diligence matters in an audit</a:t>
            </a:r>
            <a:endParaRPr sz="296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Cost Share – New/Updated Resources</a:t>
            </a:r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889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-US" sz="1942"/>
              <a:t>Updated Cost Share Addendum. xlsx on GCA webpage; Added linked to Object Code and instructions </a:t>
            </a:r>
            <a:r>
              <a:rPr lang="en-US" sz="1942" u="sng">
                <a:solidFill>
                  <a:schemeClr val="hlink"/>
                </a:solidFill>
                <a:hlinkClick r:id="rId3"/>
              </a:rPr>
              <a:t>https://finance.uw.edu/gca/GCA_Cost_Share_Addendum</a:t>
            </a:r>
            <a:endParaRPr sz="1942"/>
          </a:p>
          <a:p>
            <a:pPr marL="685800" lvl="1" indent="-237172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 Black"/>
              <a:buNone/>
            </a:pPr>
            <a:endParaRPr sz="1665"/>
          </a:p>
          <a:p>
            <a:pPr marL="457200" lvl="0" indent="-457200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-US" sz="1942"/>
              <a:t>Guideline: Calculating Cost Share on Multi-Year Award </a:t>
            </a:r>
            <a:r>
              <a:rPr lang="en-US" sz="1942" u="sng">
                <a:solidFill>
                  <a:schemeClr val="hlink"/>
                </a:solidFill>
                <a:hlinkClick r:id="rId4"/>
              </a:rPr>
              <a:t>https://finance.uw.edu/gca/cost-share#Multi_Year</a:t>
            </a:r>
            <a:endParaRPr sz="1942">
              <a:solidFill>
                <a:srgbClr val="FF0000"/>
              </a:solidFill>
            </a:endParaRPr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>
              <a:solidFill>
                <a:srgbClr val="FF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-US" sz="1942"/>
              <a:t>Guideline: Cost Share F&amp;A Rate on Awards with a split Standard F&amp;A Rate </a:t>
            </a:r>
            <a:r>
              <a:rPr lang="en-US" sz="1942" u="sng">
                <a:solidFill>
                  <a:schemeClr val="hlink"/>
                </a:solidFill>
                <a:hlinkClick r:id="rId5"/>
              </a:rPr>
              <a:t>https://finance.uw.edu/gca/cost-share#Split_F&amp;A_Rate</a:t>
            </a:r>
            <a:endParaRPr sz="1942"/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/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/>
          </a:p>
        </p:txBody>
      </p:sp>
      <p:pic>
        <p:nvPicPr>
          <p:cNvPr id="395" name="Google Shape;395;p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520115" y="1295401"/>
            <a:ext cx="3336170" cy="339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Charging Tuition to a Federal Award - Requirements</a:t>
            </a:r>
            <a:endParaRPr/>
          </a:p>
        </p:txBody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Two instances when tuition is an allowable charge on a Federal Award:</a:t>
            </a:r>
            <a:br>
              <a:rPr lang="en-US" sz="2800"/>
            </a:br>
            <a:endParaRPr sz="280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/>
              <a:t>The purpose of the Award is to provide training       [2 CFR 200.466]</a:t>
            </a:r>
            <a:endParaRPr sz="2800"/>
          </a:p>
          <a:p>
            <a:pPr marL="900113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NRSA Training Grants</a:t>
            </a:r>
            <a:endParaRPr/>
          </a:p>
          <a:p>
            <a:pPr marL="900113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NRSA Fellowships… and</a:t>
            </a:r>
            <a:endParaRPr/>
          </a:p>
          <a:p>
            <a:pPr marL="900113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i="1" u="sng"/>
              <a:t>Any</a:t>
            </a:r>
            <a:r>
              <a:rPr lang="en-US" sz="2800"/>
              <a:t> other Federal agency Award in which the purpose is considered “training” or a “fellowship</a:t>
            </a:r>
            <a:r>
              <a:rPr lang="en-US"/>
              <a:t>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_Template_2New1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(4:3)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Courier New</vt:lpstr>
      <vt:lpstr>Merriweather Sans</vt:lpstr>
      <vt:lpstr>Calibri</vt:lpstr>
      <vt:lpstr>Open Sans Light</vt:lpstr>
      <vt:lpstr>Arial Black</vt:lpstr>
      <vt:lpstr>Open Sans</vt:lpstr>
      <vt:lpstr>Arial</vt:lpstr>
      <vt:lpstr>Encode Sans Black</vt:lpstr>
      <vt:lpstr>Audit Prep 8 March Instructors</vt:lpstr>
      <vt:lpstr>Custom Design</vt:lpstr>
      <vt:lpstr>Office Theme</vt:lpstr>
      <vt:lpstr>1_Custom Design</vt:lpstr>
      <vt:lpstr>PPT_Template_2New1</vt:lpstr>
      <vt:lpstr>2_Custom Design</vt:lpstr>
      <vt:lpstr>PowerPoint Presentation</vt:lpstr>
      <vt:lpstr>NSF’s 2-Month Rule</vt:lpstr>
      <vt:lpstr>Identification of “Senior Personnel”</vt:lpstr>
      <vt:lpstr>Exceptions to the NSF 2-Month Rule</vt:lpstr>
      <vt:lpstr>NSF 2-Month Rule Math Monthly IBS = $15,000 &amp; Date is 2/12/2019</vt:lpstr>
      <vt:lpstr>NSF 2-Month Rule – New Resources</vt:lpstr>
      <vt:lpstr>NSF 2-Month Rule - Resource Information</vt:lpstr>
      <vt:lpstr>Cost Share – New/Updated Resources</vt:lpstr>
      <vt:lpstr>Charging Tuition to a Federal Award - Requirements</vt:lpstr>
      <vt:lpstr>Charging Tuition to a Federal Award - Requirements</vt:lpstr>
      <vt:lpstr>Charging Tuition to a Federal Award –  What does this mean?</vt:lpstr>
      <vt:lpstr>Charging Tuition to a Federal Award: 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2019-02-26T19:40:22Z</dcterms:modified>
</cp:coreProperties>
</file>