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6" r:id="rId1"/>
    <p:sldMasterId id="2147483717" r:id="rId2"/>
    <p:sldMasterId id="2147483718" r:id="rId3"/>
    <p:sldMasterId id="2147483719" r:id="rId4"/>
    <p:sldMasterId id="2147483720" r:id="rId5"/>
    <p:sldMasterId id="2147483721" r:id="rId6"/>
    <p:sldMasterId id="2147483722" r:id="rId7"/>
    <p:sldMasterId id="2147483723" r:id="rId8"/>
    <p:sldMasterId id="2147483724" r:id="rId9"/>
  </p:sldMasterIdLst>
  <p:notesMasterIdLst>
    <p:notesMasterId r:id="rId42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</p:sldIdLst>
  <p:sldSz cx="9144000" cy="6858000" type="screen4x3"/>
  <p:notesSz cx="6858000" cy="9144000"/>
  <p:embeddedFontLst>
    <p:embeddedFont>
      <p:font typeface="Open Sans Light" panose="020B0604020202020204" charset="0"/>
      <p:regular r:id="rId43"/>
      <p:bold r:id="rId44"/>
      <p:italic r:id="rId45"/>
      <p:boldItalic r:id="rId46"/>
    </p:embeddedFont>
    <p:embeddedFont>
      <p:font typeface="Open Sans" panose="020B0604020202020204" charset="0"/>
      <p:regular r:id="rId47"/>
      <p:bold r:id="rId48"/>
      <p:italic r:id="rId49"/>
      <p:boldItalic r:id="rId50"/>
    </p:embeddedFont>
    <p:embeddedFont>
      <p:font typeface="Encode Sans Black" panose="020B0604020202020204" charset="0"/>
      <p:bold r:id="rId51"/>
    </p:embeddedFont>
    <p:embeddedFont>
      <p:font typeface="Encode Sans" panose="020B0604020202020204" charset="0"/>
      <p:regular r:id="rId52"/>
      <p:bold r:id="rId53"/>
    </p:embeddedFont>
    <p:embeddedFont>
      <p:font typeface="Arial Narrow" panose="020B0606020202030204" pitchFamily="34" charset="0"/>
      <p:regular r:id="rId54"/>
      <p:bold r:id="rId55"/>
      <p:italic r:id="rId56"/>
      <p:boldItalic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6E953F-24DB-4FBD-BFBA-E50429FB341E}">
  <a:tblStyle styleId="{4B6E953F-24DB-4FBD-BFBA-E50429FB341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C38899B-101C-4AAA-B110-F576A63ACA50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dk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24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font" Target="fonts/font12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61" Type="http://schemas.openxmlformats.org/officeDocument/2006/relationships/font" Target="fonts/font19.fntdata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font" Target="fonts/font4.fntdata"/><Relationship Id="rId59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521ba698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g521ba698de_0_0:notes"/>
          <p:cNvSpPr txBox="1">
            <a:spLocks noGrp="1"/>
          </p:cNvSpPr>
          <p:nvPr>
            <p:ph type="body" idx="1"/>
          </p:nvPr>
        </p:nvSpPr>
        <p:spPr>
          <a:xfrm>
            <a:off x="685643" y="4400472"/>
            <a:ext cx="54867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25" rIns="89625" bIns="448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g521ba698de_0_0:notes"/>
          <p:cNvSpPr txBox="1">
            <a:spLocks noGrp="1"/>
          </p:cNvSpPr>
          <p:nvPr>
            <p:ph type="sldNum" idx="12"/>
          </p:nvPr>
        </p:nvSpPr>
        <p:spPr>
          <a:xfrm>
            <a:off x="3885313" y="8685554"/>
            <a:ext cx="29712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25" rIns="89625" bIns="448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529c2921d4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9" name="Google Shape;439;g529c2921d4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PIs all have an eRA Commons PI account but not necessarily NIH funding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529c2921d4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529c2921d4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g529c2921d4_0_1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529c2921d4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2" name="Google Shape;452;g529c2921d4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529c2921d4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g529c2921d4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529c2921d4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529c2921d4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529c2921d4_0_1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529c2921d4_0_168:notes"/>
          <p:cNvSpPr txBox="1">
            <a:spLocks noGrp="1"/>
          </p:cNvSpPr>
          <p:nvPr>
            <p:ph type="body" idx="1"/>
          </p:nvPr>
        </p:nvSpPr>
        <p:spPr>
          <a:xfrm>
            <a:off x="913669" y="4343713"/>
            <a:ext cx="5030700" cy="41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g529c2921d4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529c2921d4_0_173:notes"/>
          <p:cNvSpPr txBox="1">
            <a:spLocks noGrp="1"/>
          </p:cNvSpPr>
          <p:nvPr>
            <p:ph type="body" idx="1"/>
          </p:nvPr>
        </p:nvSpPr>
        <p:spPr>
          <a:xfrm>
            <a:off x="913669" y="4343713"/>
            <a:ext cx="5030700" cy="41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g529c2921d4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529c2921d4_0_178:notes"/>
          <p:cNvSpPr txBox="1">
            <a:spLocks noGrp="1"/>
          </p:cNvSpPr>
          <p:nvPr>
            <p:ph type="body" idx="1"/>
          </p:nvPr>
        </p:nvSpPr>
        <p:spPr>
          <a:xfrm>
            <a:off x="913669" y="4343713"/>
            <a:ext cx="5030700" cy="41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g529c2921d4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529c2921d4_0_183:notes"/>
          <p:cNvSpPr txBox="1">
            <a:spLocks noGrp="1"/>
          </p:cNvSpPr>
          <p:nvPr>
            <p:ph type="body" idx="1"/>
          </p:nvPr>
        </p:nvSpPr>
        <p:spPr>
          <a:xfrm>
            <a:off x="913669" y="4343713"/>
            <a:ext cx="5030700" cy="41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g529c2921d4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529c2921d4_0_188:notes"/>
          <p:cNvSpPr txBox="1">
            <a:spLocks noGrp="1"/>
          </p:cNvSpPr>
          <p:nvPr>
            <p:ph type="body" idx="1"/>
          </p:nvPr>
        </p:nvSpPr>
        <p:spPr>
          <a:xfrm>
            <a:off x="913669" y="4343713"/>
            <a:ext cx="5030700" cy="41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g529c2921d4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529c2921d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g529c2921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529c2921d4_0_193:notes"/>
          <p:cNvSpPr txBox="1">
            <a:spLocks noGrp="1"/>
          </p:cNvSpPr>
          <p:nvPr>
            <p:ph type="body" idx="1"/>
          </p:nvPr>
        </p:nvSpPr>
        <p:spPr>
          <a:xfrm>
            <a:off x="913669" y="4343713"/>
            <a:ext cx="5030700" cy="41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g529c2921d4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529c2921d4_0_198:notes"/>
          <p:cNvSpPr txBox="1">
            <a:spLocks noGrp="1"/>
          </p:cNvSpPr>
          <p:nvPr>
            <p:ph type="body" idx="1"/>
          </p:nvPr>
        </p:nvSpPr>
        <p:spPr>
          <a:xfrm>
            <a:off x="913669" y="4343713"/>
            <a:ext cx="5030700" cy="41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g529c2921d4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529c2921d4_0_203:notes"/>
          <p:cNvSpPr txBox="1">
            <a:spLocks noGrp="1"/>
          </p:cNvSpPr>
          <p:nvPr>
            <p:ph type="body" idx="1"/>
          </p:nvPr>
        </p:nvSpPr>
        <p:spPr>
          <a:xfrm>
            <a:off x="913669" y="4343713"/>
            <a:ext cx="5030700" cy="41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g529c2921d4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529c2921d4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g529c2921d4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529c2921d4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g529c2921d4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529c2921d4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g529c2921d4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529c2921d4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529c2921d4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529c2921d4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g529c2921d4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529c2921d4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g529c2921d4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529c2921d4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g529c2921d4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529c2921d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g529c2921d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529c2921d4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g529c2921d4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529c2921d4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g529c2921d4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529c2921d4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2" name="Google Shape;582;g529c2921d4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g529c2921d4_0_3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529c2921d4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g529c2921d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529c2921d4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g529c2921d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529c2921d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g529c2921d4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activity vs progress</a:t>
            </a:r>
            <a:endParaRPr/>
          </a:p>
        </p:txBody>
      </p:sp>
      <p:sp>
        <p:nvSpPr>
          <p:cNvPr id="416" name="Google Shape;416;g529c2921d4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6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529c2921d4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g529c2921d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529c2921d4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g529c2921d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529c2921d4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g529c2921d4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1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1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dk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6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626608"/>
            <a:ext cx="1371600" cy="1231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081" y="6131476"/>
            <a:ext cx="2416267" cy="284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081" y="4568598"/>
            <a:ext cx="1600201" cy="18626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6"/>
          <p:cNvSpPr txBox="1">
            <a:spLocks noGrp="1"/>
          </p:cNvSpPr>
          <p:nvPr>
            <p:ph type="title"/>
          </p:nvPr>
        </p:nvSpPr>
        <p:spPr>
          <a:xfrm>
            <a:off x="460375" y="859991"/>
            <a:ext cx="69723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sldNum" idx="12"/>
          </p:nvPr>
        </p:nvSpPr>
        <p:spPr>
          <a:xfrm>
            <a:off x="7002832" y="101689"/>
            <a:ext cx="20571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dk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7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626608"/>
            <a:ext cx="1371600" cy="1231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081" y="6234041"/>
            <a:ext cx="2540000" cy="229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081" y="4568598"/>
            <a:ext cx="1600201" cy="18626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7"/>
          <p:cNvSpPr txBox="1">
            <a:spLocks noGrp="1"/>
          </p:cNvSpPr>
          <p:nvPr>
            <p:ph type="title"/>
          </p:nvPr>
        </p:nvSpPr>
        <p:spPr>
          <a:xfrm>
            <a:off x="460375" y="859991"/>
            <a:ext cx="70236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sldNum" idx="12"/>
          </p:nvPr>
        </p:nvSpPr>
        <p:spPr>
          <a:xfrm>
            <a:off x="7002832" y="101689"/>
            <a:ext cx="20571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>
            <a:spLocks noGrp="1"/>
          </p:cNvSpPr>
          <p:nvPr>
            <p:ph type="body" idx="1"/>
          </p:nvPr>
        </p:nvSpPr>
        <p:spPr>
          <a:xfrm>
            <a:off x="447923" y="3093653"/>
            <a:ext cx="81972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3810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8"/>
          <p:cNvSpPr txBox="1">
            <a:spLocks noGrp="1"/>
          </p:cNvSpPr>
          <p:nvPr>
            <p:ph type="body" idx="2"/>
          </p:nvPr>
        </p:nvSpPr>
        <p:spPr>
          <a:xfrm>
            <a:off x="460375" y="2307557"/>
            <a:ext cx="8184900" cy="5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2" name="Google Shape;14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032" y="1818011"/>
            <a:ext cx="1103785" cy="128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5038" y="6234041"/>
            <a:ext cx="2540000" cy="22974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447923" y="495348"/>
            <a:ext cx="81972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sldNum" idx="12"/>
          </p:nvPr>
        </p:nvSpPr>
        <p:spPr>
          <a:xfrm>
            <a:off x="7002832" y="101689"/>
            <a:ext cx="20571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chemeClr val="dk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>
            <a:spLocks noGrp="1"/>
          </p:cNvSpPr>
          <p:nvPr>
            <p:ph type="body" idx="1"/>
          </p:nvPr>
        </p:nvSpPr>
        <p:spPr>
          <a:xfrm>
            <a:off x="447923" y="2307557"/>
            <a:ext cx="8197200" cy="31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3810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8" name="Google Shape;14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032" y="1818011"/>
            <a:ext cx="1103785" cy="128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9" descr="UW_W Logo_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626608"/>
            <a:ext cx="1371600" cy="1231392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9"/>
          <p:cNvSpPr txBox="1">
            <a:spLocks noGrp="1"/>
          </p:cNvSpPr>
          <p:nvPr>
            <p:ph type="title"/>
          </p:nvPr>
        </p:nvSpPr>
        <p:spPr>
          <a:xfrm>
            <a:off x="447923" y="492977"/>
            <a:ext cx="81972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sldNum" idx="12"/>
          </p:nvPr>
        </p:nvSpPr>
        <p:spPr>
          <a:xfrm>
            <a:off x="7002832" y="101689"/>
            <a:ext cx="20571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chemeClr val="dk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>
            <a:spLocks noGrp="1"/>
          </p:cNvSpPr>
          <p:nvPr>
            <p:ph type="chart" idx="2"/>
          </p:nvPr>
        </p:nvSpPr>
        <p:spPr>
          <a:xfrm>
            <a:off x="447923" y="2299971"/>
            <a:ext cx="8184900" cy="37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R="0" lvl="0" algn="l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4" name="Google Shape;154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032" y="1818011"/>
            <a:ext cx="1103785" cy="128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5038" y="6234041"/>
            <a:ext cx="2540000" cy="22974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0"/>
          <p:cNvSpPr txBox="1">
            <a:spLocks noGrp="1"/>
          </p:cNvSpPr>
          <p:nvPr>
            <p:ph type="title"/>
          </p:nvPr>
        </p:nvSpPr>
        <p:spPr>
          <a:xfrm>
            <a:off x="460375" y="494164"/>
            <a:ext cx="81849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57" name="Google Shape;157;p30"/>
          <p:cNvSpPr txBox="1">
            <a:spLocks noGrp="1"/>
          </p:cNvSpPr>
          <p:nvPr>
            <p:ph type="sldNum" idx="12"/>
          </p:nvPr>
        </p:nvSpPr>
        <p:spPr>
          <a:xfrm>
            <a:off x="7002832" y="101689"/>
            <a:ext cx="20571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1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626608"/>
            <a:ext cx="1371600" cy="1231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461" y="4568598"/>
            <a:ext cx="1597438" cy="186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085" y="6234041"/>
            <a:ext cx="2539991" cy="22974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1"/>
          <p:cNvSpPr txBox="1">
            <a:spLocks noGrp="1"/>
          </p:cNvSpPr>
          <p:nvPr>
            <p:ph type="title"/>
          </p:nvPr>
        </p:nvSpPr>
        <p:spPr>
          <a:xfrm>
            <a:off x="460375" y="859991"/>
            <a:ext cx="69723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lt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63" name="Google Shape;163;p31"/>
          <p:cNvSpPr txBox="1">
            <a:spLocks noGrp="1"/>
          </p:cNvSpPr>
          <p:nvPr>
            <p:ph type="sldNum" idx="12"/>
          </p:nvPr>
        </p:nvSpPr>
        <p:spPr>
          <a:xfrm>
            <a:off x="7002832" y="101689"/>
            <a:ext cx="20571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381" y="1819205"/>
            <a:ext cx="1103785" cy="12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032" y="1818011"/>
            <a:ext cx="1103785" cy="12848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3"/>
          <p:cNvSpPr txBox="1">
            <a:spLocks noGrp="1"/>
          </p:cNvSpPr>
          <p:nvPr>
            <p:ph type="body" idx="1"/>
          </p:nvPr>
        </p:nvSpPr>
        <p:spPr>
          <a:xfrm>
            <a:off x="447923" y="3093653"/>
            <a:ext cx="81972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381000" algn="l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33"/>
          <p:cNvSpPr txBox="1">
            <a:spLocks noGrp="1"/>
          </p:cNvSpPr>
          <p:nvPr>
            <p:ph type="body" idx="2"/>
          </p:nvPr>
        </p:nvSpPr>
        <p:spPr>
          <a:xfrm>
            <a:off x="460375" y="2307557"/>
            <a:ext cx="8184900" cy="5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1" name="Google Shape;171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5041" y="6234041"/>
            <a:ext cx="2539991" cy="229748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3"/>
          <p:cNvSpPr txBox="1">
            <a:spLocks noGrp="1"/>
          </p:cNvSpPr>
          <p:nvPr>
            <p:ph type="title"/>
          </p:nvPr>
        </p:nvSpPr>
        <p:spPr>
          <a:xfrm>
            <a:off x="447923" y="492381"/>
            <a:ext cx="81972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73" name="Google Shape;173;p33"/>
          <p:cNvSpPr txBox="1">
            <a:spLocks noGrp="1"/>
          </p:cNvSpPr>
          <p:nvPr>
            <p:ph type="sldNum" idx="12"/>
          </p:nvPr>
        </p:nvSpPr>
        <p:spPr>
          <a:xfrm>
            <a:off x="6915151" y="193547"/>
            <a:ext cx="20571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8081" y="4568598"/>
            <a:ext cx="1600201" cy="186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081" y="6132014"/>
            <a:ext cx="2425226" cy="284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4" descr="W Logo_Purple_2685_HE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3915" y="5626608"/>
            <a:ext cx="1371600" cy="123139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4"/>
          <p:cNvSpPr txBox="1">
            <a:spLocks noGrp="1"/>
          </p:cNvSpPr>
          <p:nvPr>
            <p:ph type="title"/>
          </p:nvPr>
        </p:nvSpPr>
        <p:spPr>
          <a:xfrm>
            <a:off x="460375" y="859991"/>
            <a:ext cx="70236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79" name="Google Shape;179;p34"/>
          <p:cNvSpPr txBox="1">
            <a:spLocks noGrp="1"/>
          </p:cNvSpPr>
          <p:nvPr>
            <p:ph type="sldNum" idx="12"/>
          </p:nvPr>
        </p:nvSpPr>
        <p:spPr>
          <a:xfrm>
            <a:off x="6915151" y="193547"/>
            <a:ext cx="20571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8081" y="4568598"/>
            <a:ext cx="1600201" cy="186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5" descr="W Logo_Purple_2685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626608"/>
            <a:ext cx="1371600" cy="1231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085" y="6234041"/>
            <a:ext cx="2539991" cy="229748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5"/>
          <p:cNvSpPr txBox="1">
            <a:spLocks noGrp="1"/>
          </p:cNvSpPr>
          <p:nvPr>
            <p:ph type="title"/>
          </p:nvPr>
        </p:nvSpPr>
        <p:spPr>
          <a:xfrm>
            <a:off x="460376" y="859991"/>
            <a:ext cx="70236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85" name="Google Shape;185;p35"/>
          <p:cNvSpPr txBox="1">
            <a:spLocks noGrp="1"/>
          </p:cNvSpPr>
          <p:nvPr>
            <p:ph type="sldNum" idx="12"/>
          </p:nvPr>
        </p:nvSpPr>
        <p:spPr>
          <a:xfrm>
            <a:off x="6915151" y="193547"/>
            <a:ext cx="20571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032" y="1818011"/>
            <a:ext cx="1103785" cy="128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6" descr="W Logo_Purple_2685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626608"/>
            <a:ext cx="1371600" cy="123139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6"/>
          <p:cNvSpPr txBox="1">
            <a:spLocks noGrp="1"/>
          </p:cNvSpPr>
          <p:nvPr>
            <p:ph type="body" idx="1"/>
          </p:nvPr>
        </p:nvSpPr>
        <p:spPr>
          <a:xfrm>
            <a:off x="447923" y="2307557"/>
            <a:ext cx="8197200" cy="31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381000" algn="l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Google Shape;190;p36"/>
          <p:cNvSpPr txBox="1">
            <a:spLocks noGrp="1"/>
          </p:cNvSpPr>
          <p:nvPr>
            <p:ph type="title"/>
          </p:nvPr>
        </p:nvSpPr>
        <p:spPr>
          <a:xfrm>
            <a:off x="460375" y="494164"/>
            <a:ext cx="81849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91" name="Google Shape;191;p36"/>
          <p:cNvSpPr txBox="1">
            <a:spLocks noGrp="1"/>
          </p:cNvSpPr>
          <p:nvPr>
            <p:ph type="sldNum" idx="12"/>
          </p:nvPr>
        </p:nvSpPr>
        <p:spPr>
          <a:xfrm>
            <a:off x="6915151" y="193547"/>
            <a:ext cx="20571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032" y="1818011"/>
            <a:ext cx="1103785" cy="12848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7"/>
          <p:cNvSpPr>
            <a:spLocks noGrp="1"/>
          </p:cNvSpPr>
          <p:nvPr>
            <p:ph type="chart" idx="2"/>
          </p:nvPr>
        </p:nvSpPr>
        <p:spPr>
          <a:xfrm>
            <a:off x="447923" y="2299971"/>
            <a:ext cx="8184900" cy="39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R="0" lvl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5" name="Google Shape;19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5041" y="6234041"/>
            <a:ext cx="2539991" cy="229748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7"/>
          <p:cNvSpPr txBox="1">
            <a:spLocks noGrp="1"/>
          </p:cNvSpPr>
          <p:nvPr>
            <p:ph type="title"/>
          </p:nvPr>
        </p:nvSpPr>
        <p:spPr>
          <a:xfrm>
            <a:off x="460375" y="492977"/>
            <a:ext cx="8172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97" name="Google Shape;197;p37"/>
          <p:cNvSpPr txBox="1">
            <a:spLocks noGrp="1"/>
          </p:cNvSpPr>
          <p:nvPr>
            <p:ph type="sldNum" idx="12"/>
          </p:nvPr>
        </p:nvSpPr>
        <p:spPr>
          <a:xfrm>
            <a:off x="6915151" y="193547"/>
            <a:ext cx="20571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626608"/>
            <a:ext cx="1371600" cy="1231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461" y="4568598"/>
            <a:ext cx="1597438" cy="186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085" y="6234041"/>
            <a:ext cx="2539991" cy="22974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8"/>
          <p:cNvSpPr txBox="1">
            <a:spLocks noGrp="1"/>
          </p:cNvSpPr>
          <p:nvPr>
            <p:ph type="title"/>
          </p:nvPr>
        </p:nvSpPr>
        <p:spPr>
          <a:xfrm>
            <a:off x="460375" y="859991"/>
            <a:ext cx="69723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203" name="Google Shape;203;p38"/>
          <p:cNvSpPr txBox="1">
            <a:spLocks noGrp="1"/>
          </p:cNvSpPr>
          <p:nvPr>
            <p:ph type="sldNum" idx="12"/>
          </p:nvPr>
        </p:nvSpPr>
        <p:spPr>
          <a:xfrm>
            <a:off x="6915151" y="193547"/>
            <a:ext cx="20571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0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7" name="Google Shape;207;p40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40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40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9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2" name="Google Shape;212;p41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3" name="Google Shape;213;p41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41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Google Shape;217;p42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" name="Google Shape;218;p42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9" name="Google Shape;219;p42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42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3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3" name="Google Shape;223;p4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4" name="Google Shape;224;p43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4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5"/>
          <p:cNvSpPr txBox="1">
            <a:spLocks noGrp="1"/>
          </p:cNvSpPr>
          <p:nvPr>
            <p:ph type="ctrTitle"/>
          </p:nvPr>
        </p:nvSpPr>
        <p:spPr>
          <a:xfrm>
            <a:off x="2438400" y="3352800"/>
            <a:ext cx="6324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45"/>
          <p:cNvSpPr txBox="1">
            <a:spLocks noGrp="1"/>
          </p:cNvSpPr>
          <p:nvPr>
            <p:ph type="subTitle" idx="1"/>
          </p:nvPr>
        </p:nvSpPr>
        <p:spPr>
          <a:xfrm>
            <a:off x="2438400" y="4724400"/>
            <a:ext cx="6324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1600"/>
              <a:buFont typeface="Noto Sans Symbols"/>
              <a:buNone/>
              <a:defRPr sz="3200"/>
            </a:lvl1pPr>
            <a:lvl2pPr lvl="1" algn="l" rtl="0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2pPr>
            <a:lvl3pPr lvl="2" algn="l" rtl="0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3pPr>
            <a:lvl4pPr lvl="3" algn="l" rtl="0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4pPr>
            <a:lvl5pPr lvl="4" algn="l" rtl="0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lvl="5" algn="l" rtl="0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6pPr>
            <a:lvl7pPr lvl="6" algn="l" rtl="0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7pPr>
            <a:lvl8pPr lvl="7" algn="l" rtl="0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8pPr>
            <a:lvl9pPr lvl="8" algn="l" rtl="0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6"/>
          <p:cNvSpPr txBox="1">
            <a:spLocks noGrp="1"/>
          </p:cNvSpPr>
          <p:nvPr>
            <p:ph type="title"/>
          </p:nvPr>
        </p:nvSpPr>
        <p:spPr>
          <a:xfrm>
            <a:off x="1524000" y="685800"/>
            <a:ext cx="7086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6"/>
          <p:cNvSpPr txBox="1">
            <a:spLocks noGrp="1"/>
          </p:cNvSpPr>
          <p:nvPr>
            <p:ph type="body" idx="1"/>
          </p:nvPr>
        </p:nvSpPr>
        <p:spPr>
          <a:xfrm>
            <a:off x="1524000" y="2057400"/>
            <a:ext cx="70866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85750" algn="l" rtl="0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1pPr>
            <a:lvl2pPr marL="914400" lvl="1" indent="-285750" algn="l" rtl="0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2pPr>
            <a:lvl3pPr marL="1371600" lvl="2" indent="-285750" algn="l" rtl="0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 algn="l" rtl="0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4pPr>
            <a:lvl5pPr marL="2286000" lvl="4" indent="-285750" algn="l" rtl="0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marL="2743200" lvl="5" indent="-285750" algn="l" rtl="0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 algn="l" rtl="0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7pPr>
            <a:lvl8pPr marL="3657600" lvl="7" indent="-285750" algn="l" rtl="0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8pPr>
            <a:lvl9pPr marL="4114800" lvl="8" indent="-285750" algn="l" rtl="0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4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SzPts val="1000"/>
              <a:buNone/>
              <a:defRPr sz="2000"/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SzPts val="900"/>
              <a:buNone/>
              <a:defRPr sz="1800"/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SzPts val="800"/>
              <a:buNone/>
              <a:defRPr sz="1600"/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8"/>
          <p:cNvSpPr txBox="1">
            <a:spLocks noGrp="1"/>
          </p:cNvSpPr>
          <p:nvPr>
            <p:ph type="title"/>
          </p:nvPr>
        </p:nvSpPr>
        <p:spPr>
          <a:xfrm>
            <a:off x="1524000" y="685800"/>
            <a:ext cx="7086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8"/>
          <p:cNvSpPr txBox="1">
            <a:spLocks noGrp="1"/>
          </p:cNvSpPr>
          <p:nvPr>
            <p:ph type="body" idx="1"/>
          </p:nvPr>
        </p:nvSpPr>
        <p:spPr>
          <a:xfrm>
            <a:off x="1524000" y="2057400"/>
            <a:ext cx="34671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17500" algn="l" rtl="0">
              <a:spcBef>
                <a:spcPts val="560"/>
              </a:spcBef>
              <a:spcAft>
                <a:spcPts val="0"/>
              </a:spcAft>
              <a:buSzPts val="1400"/>
              <a:buChar char="■"/>
              <a:defRPr sz="2800"/>
            </a:lvl1pPr>
            <a:lvl2pPr marL="914400" lvl="1" indent="-304800" algn="l" rtl="0">
              <a:spcBef>
                <a:spcPts val="480"/>
              </a:spcBef>
              <a:spcAft>
                <a:spcPts val="0"/>
              </a:spcAft>
              <a:buSzPts val="1200"/>
              <a:buChar char="■"/>
              <a:defRPr sz="2400"/>
            </a:lvl2pPr>
            <a:lvl3pPr marL="1371600" lvl="2" indent="-292100" algn="l" rtl="0">
              <a:spcBef>
                <a:spcPts val="400"/>
              </a:spcBef>
              <a:spcAft>
                <a:spcPts val="0"/>
              </a:spcAft>
              <a:buSzPts val="1000"/>
              <a:buChar char="■"/>
              <a:defRPr sz="2000"/>
            </a:lvl3pPr>
            <a:lvl4pPr marL="1828800" lvl="3" indent="-285750" algn="l" rtl="0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4pPr>
            <a:lvl5pPr marL="2286000" lvl="4" indent="-285750" algn="l" rtl="0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5pPr>
            <a:lvl6pPr marL="2743200" lvl="5" indent="-285750" algn="l" rtl="0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6pPr>
            <a:lvl7pPr marL="3200400" lvl="6" indent="-285750" algn="l" rtl="0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7pPr>
            <a:lvl8pPr marL="3657600" lvl="7" indent="-285750" algn="l" rtl="0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8pPr>
            <a:lvl9pPr marL="4114800" lvl="8" indent="-285750" algn="l" rtl="0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9pPr>
          </a:lstStyle>
          <a:p>
            <a:endParaRPr/>
          </a:p>
        </p:txBody>
      </p:sp>
      <p:sp>
        <p:nvSpPr>
          <p:cNvPr id="241" name="Google Shape;241;p48"/>
          <p:cNvSpPr txBox="1">
            <a:spLocks noGrp="1"/>
          </p:cNvSpPr>
          <p:nvPr>
            <p:ph type="body" idx="2"/>
          </p:nvPr>
        </p:nvSpPr>
        <p:spPr>
          <a:xfrm>
            <a:off x="5143500" y="2057400"/>
            <a:ext cx="34671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17500" algn="l" rtl="0">
              <a:spcBef>
                <a:spcPts val="560"/>
              </a:spcBef>
              <a:spcAft>
                <a:spcPts val="0"/>
              </a:spcAft>
              <a:buSzPts val="1400"/>
              <a:buChar char="■"/>
              <a:defRPr sz="2800"/>
            </a:lvl1pPr>
            <a:lvl2pPr marL="914400" lvl="1" indent="-304800" algn="l" rtl="0">
              <a:spcBef>
                <a:spcPts val="480"/>
              </a:spcBef>
              <a:spcAft>
                <a:spcPts val="0"/>
              </a:spcAft>
              <a:buSzPts val="1200"/>
              <a:buChar char="■"/>
              <a:defRPr sz="2400"/>
            </a:lvl2pPr>
            <a:lvl3pPr marL="1371600" lvl="2" indent="-292100" algn="l" rtl="0">
              <a:spcBef>
                <a:spcPts val="400"/>
              </a:spcBef>
              <a:spcAft>
                <a:spcPts val="0"/>
              </a:spcAft>
              <a:buSzPts val="1000"/>
              <a:buChar char="■"/>
              <a:defRPr sz="2000"/>
            </a:lvl3pPr>
            <a:lvl4pPr marL="1828800" lvl="3" indent="-285750" algn="l" rtl="0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4pPr>
            <a:lvl5pPr marL="2286000" lvl="4" indent="-285750" algn="l" rtl="0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5pPr>
            <a:lvl6pPr marL="2743200" lvl="5" indent="-285750" algn="l" rtl="0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6pPr>
            <a:lvl7pPr marL="3200400" lvl="6" indent="-285750" algn="l" rtl="0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7pPr>
            <a:lvl8pPr marL="3657600" lvl="7" indent="-285750" algn="l" rtl="0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8pPr>
            <a:lvl9pPr marL="4114800" lvl="8" indent="-285750" algn="l" rtl="0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4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12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1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9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9pPr>
          </a:lstStyle>
          <a:p>
            <a:endParaRPr/>
          </a:p>
        </p:txBody>
      </p:sp>
      <p:sp>
        <p:nvSpPr>
          <p:cNvPr id="245" name="Google Shape;245;p4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04800" algn="l" rtl="0">
              <a:spcBef>
                <a:spcPts val="480"/>
              </a:spcBef>
              <a:spcAft>
                <a:spcPts val="0"/>
              </a:spcAft>
              <a:buSzPts val="1200"/>
              <a:buChar char="■"/>
              <a:defRPr sz="2400"/>
            </a:lvl1pPr>
            <a:lvl2pPr marL="914400" lvl="1" indent="-292100" algn="l" rtl="0">
              <a:spcBef>
                <a:spcPts val="400"/>
              </a:spcBef>
              <a:spcAft>
                <a:spcPts val="0"/>
              </a:spcAft>
              <a:buSzPts val="1000"/>
              <a:buChar char="■"/>
              <a:defRPr sz="2000"/>
            </a:lvl2pPr>
            <a:lvl3pPr marL="1371600" lvl="2" indent="-285750" algn="l" rtl="0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3pPr>
            <a:lvl4pPr marL="1828800" lvl="3" indent="-279400" algn="l" rtl="0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4pPr>
            <a:lvl5pPr marL="2286000" lvl="4" indent="-279400" algn="l" rtl="0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5pPr>
            <a:lvl6pPr marL="2743200" lvl="5" indent="-279400" algn="l" rtl="0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6pPr>
            <a:lvl7pPr marL="3200400" lvl="6" indent="-279400" algn="l" rtl="0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7pPr>
            <a:lvl8pPr marL="3657600" lvl="7" indent="-279400" algn="l" rtl="0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8pPr>
            <a:lvl9pPr marL="4114800" lvl="8" indent="-279400" algn="l" rtl="0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6" name="Google Shape;246;p4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12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1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9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9pPr>
          </a:lstStyle>
          <a:p>
            <a:endParaRPr/>
          </a:p>
        </p:txBody>
      </p:sp>
      <p:sp>
        <p:nvSpPr>
          <p:cNvPr id="247" name="Google Shape;247;p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04800" algn="l" rtl="0">
              <a:spcBef>
                <a:spcPts val="480"/>
              </a:spcBef>
              <a:spcAft>
                <a:spcPts val="0"/>
              </a:spcAft>
              <a:buSzPts val="1200"/>
              <a:buChar char="■"/>
              <a:defRPr sz="2400"/>
            </a:lvl1pPr>
            <a:lvl2pPr marL="914400" lvl="1" indent="-292100" algn="l" rtl="0">
              <a:spcBef>
                <a:spcPts val="400"/>
              </a:spcBef>
              <a:spcAft>
                <a:spcPts val="0"/>
              </a:spcAft>
              <a:buSzPts val="1000"/>
              <a:buChar char="■"/>
              <a:defRPr sz="2000"/>
            </a:lvl2pPr>
            <a:lvl3pPr marL="1371600" lvl="2" indent="-285750" algn="l" rtl="0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3pPr>
            <a:lvl4pPr marL="1828800" lvl="3" indent="-279400" algn="l" rtl="0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4pPr>
            <a:lvl5pPr marL="2286000" lvl="4" indent="-279400" algn="l" rtl="0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5pPr>
            <a:lvl6pPr marL="2743200" lvl="5" indent="-279400" algn="l" rtl="0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6pPr>
            <a:lvl7pPr marL="3200400" lvl="6" indent="-279400" algn="l" rtl="0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7pPr>
            <a:lvl8pPr marL="3657600" lvl="7" indent="-279400" algn="l" rtl="0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8pPr>
            <a:lvl9pPr marL="4114800" lvl="8" indent="-279400" algn="l" rtl="0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0"/>
          <p:cNvSpPr txBox="1">
            <a:spLocks noGrp="1"/>
          </p:cNvSpPr>
          <p:nvPr>
            <p:ph type="title"/>
          </p:nvPr>
        </p:nvSpPr>
        <p:spPr>
          <a:xfrm>
            <a:off x="1524000" y="685800"/>
            <a:ext cx="7086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5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0200" algn="l" rtl="0">
              <a:spcBef>
                <a:spcPts val="640"/>
              </a:spcBef>
              <a:spcAft>
                <a:spcPts val="0"/>
              </a:spcAft>
              <a:buSzPts val="1600"/>
              <a:buChar char="■"/>
              <a:defRPr sz="3200"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SzPts val="1400"/>
              <a:buChar char="■"/>
              <a:defRPr sz="2800"/>
            </a:lvl2pPr>
            <a:lvl3pPr marL="1371600" lvl="2" indent="-304800" algn="l" rtl="0">
              <a:spcBef>
                <a:spcPts val="48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1828800" lvl="3" indent="-292100" algn="l" rtl="0">
              <a:spcBef>
                <a:spcPts val="400"/>
              </a:spcBef>
              <a:spcAft>
                <a:spcPts val="0"/>
              </a:spcAft>
              <a:buSzPts val="1000"/>
              <a:buChar char="■"/>
              <a:defRPr sz="2000"/>
            </a:lvl4pPr>
            <a:lvl5pPr marL="2286000" lvl="4" indent="-292100" algn="l" rtl="0">
              <a:spcBef>
                <a:spcPts val="400"/>
              </a:spcBef>
              <a:spcAft>
                <a:spcPts val="0"/>
              </a:spcAft>
              <a:buSzPts val="1000"/>
              <a:buChar char="■"/>
              <a:defRPr sz="2000"/>
            </a:lvl5pPr>
            <a:lvl6pPr marL="2743200" lvl="5" indent="-292100" algn="l" rtl="0">
              <a:spcBef>
                <a:spcPts val="400"/>
              </a:spcBef>
              <a:spcAft>
                <a:spcPts val="0"/>
              </a:spcAft>
              <a:buSzPts val="1000"/>
              <a:buChar char="■"/>
              <a:defRPr sz="2000"/>
            </a:lvl6pPr>
            <a:lvl7pPr marL="3200400" lvl="6" indent="-292100" algn="l" rtl="0">
              <a:spcBef>
                <a:spcPts val="400"/>
              </a:spcBef>
              <a:spcAft>
                <a:spcPts val="0"/>
              </a:spcAft>
              <a:buSzPts val="1000"/>
              <a:buChar char="■"/>
              <a:defRPr sz="2000"/>
            </a:lvl7pPr>
            <a:lvl8pPr marL="3657600" lvl="7" indent="-292100" algn="l" rtl="0">
              <a:spcBef>
                <a:spcPts val="400"/>
              </a:spcBef>
              <a:spcAft>
                <a:spcPts val="0"/>
              </a:spcAft>
              <a:buSzPts val="1000"/>
              <a:buChar char="■"/>
              <a:defRPr sz="2000"/>
            </a:lvl8pPr>
            <a:lvl9pPr marL="4114800" lvl="8" indent="-292100" algn="l" rtl="0">
              <a:spcBef>
                <a:spcPts val="400"/>
              </a:spcBef>
              <a:spcAft>
                <a:spcPts val="0"/>
              </a:spcAft>
              <a:buSzPts val="1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54" name="Google Shape;254;p5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SzPts val="6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5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5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  <a:defRPr sz="3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  <a:defRPr sz="2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58" name="Google Shape;258;p5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SzPts val="6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5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4"/>
          <p:cNvSpPr txBox="1">
            <a:spLocks noGrp="1"/>
          </p:cNvSpPr>
          <p:nvPr>
            <p:ph type="title"/>
          </p:nvPr>
        </p:nvSpPr>
        <p:spPr>
          <a:xfrm>
            <a:off x="1524000" y="685800"/>
            <a:ext cx="7086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54"/>
          <p:cNvSpPr txBox="1">
            <a:spLocks noGrp="1"/>
          </p:cNvSpPr>
          <p:nvPr>
            <p:ph type="body" idx="1"/>
          </p:nvPr>
        </p:nvSpPr>
        <p:spPr>
          <a:xfrm rot="5400000">
            <a:off x="3314700" y="266700"/>
            <a:ext cx="3505200" cy="70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85750" algn="l" rtl="0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1pPr>
            <a:lvl2pPr marL="914400" lvl="1" indent="-285750" algn="l" rtl="0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2pPr>
            <a:lvl3pPr marL="1371600" lvl="2" indent="-285750" algn="l" rtl="0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 algn="l" rtl="0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4pPr>
            <a:lvl5pPr marL="2286000" lvl="4" indent="-285750" algn="l" rtl="0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marL="2743200" lvl="5" indent="-285750" algn="l" rtl="0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 algn="l" rtl="0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7pPr>
            <a:lvl8pPr marL="3657600" lvl="7" indent="-285750" algn="l" rtl="0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8pPr>
            <a:lvl9pPr marL="4114800" lvl="8" indent="-285750" algn="l" rtl="0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5"/>
          <p:cNvSpPr txBox="1">
            <a:spLocks noGrp="1"/>
          </p:cNvSpPr>
          <p:nvPr>
            <p:ph type="title"/>
          </p:nvPr>
        </p:nvSpPr>
        <p:spPr>
          <a:xfrm rot="5400000">
            <a:off x="5286300" y="2238300"/>
            <a:ext cx="4876800" cy="17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5"/>
          <p:cNvSpPr txBox="1">
            <a:spLocks noGrp="1"/>
          </p:cNvSpPr>
          <p:nvPr>
            <p:ph type="body" idx="1"/>
          </p:nvPr>
        </p:nvSpPr>
        <p:spPr>
          <a:xfrm rot="5400000">
            <a:off x="1666950" y="543000"/>
            <a:ext cx="4876800" cy="5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85750" algn="l" rtl="0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1pPr>
            <a:lvl2pPr marL="914400" lvl="1" indent="-285750" algn="l" rtl="0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2pPr>
            <a:lvl3pPr marL="1371600" lvl="2" indent="-285750" algn="l" rtl="0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 algn="l" rtl="0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4pPr>
            <a:lvl5pPr marL="2286000" lvl="4" indent="-285750" algn="l" rtl="0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marL="2743200" lvl="5" indent="-285750" algn="l" rtl="0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 algn="l" rtl="0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7pPr>
            <a:lvl8pPr marL="3657600" lvl="7" indent="-285750" algn="l" rtl="0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8pPr>
            <a:lvl9pPr marL="4114800" lvl="8" indent="-285750" algn="l" rtl="0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57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57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0" name="Google Shape;270;p57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3" name="Google Shape;273;p58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4" name="Google Shape;274;p58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5" name="Google Shape;275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5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59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5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" name="Google Shape;280;p5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1" name="Google Shape;281;p5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6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5" name="Google Shape;285;p6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6" name="Google Shape;286;p6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6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0" name="Google Shape;290;p6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1" name="Google Shape;291;p6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62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3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5" name="Google Shape;295;p6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63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63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6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0" name="Google Shape;300;p6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1" name="Google Shape;301;p6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2" name="Google Shape;302;p6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6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6" name="Google Shape;306;p6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7" name="Google Shape;307;p6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6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6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6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8" name="Google Shape;318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4" name="Google Shape;324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6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0" name="Google Shape;330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7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6" name="Google Shape;336;p7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7" name="Google Shape;337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7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3" name="Google Shape;343;p7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44" name="Google Shape;344;p7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5" name="Google Shape;345;p7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46" name="Google Shape;346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7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7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7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61" name="Google Shape;361;p7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62" name="Google Shape;362;p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7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7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8" name="Google Shape;368;p7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69" name="Google Shape;369;p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7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7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76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5" name="Google Shape;375;p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77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77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1" name="Google Shape;381;p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5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5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sldNum" idx="12"/>
          </p:nvPr>
        </p:nvSpPr>
        <p:spPr>
          <a:xfrm>
            <a:off x="7002832" y="101689"/>
            <a:ext cx="20571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EDFB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EDFB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EDFB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EDFB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EDFB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EDFB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EDFB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EDFB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EDFB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 txBox="1">
            <a:spLocks noGrp="1"/>
          </p:cNvSpPr>
          <p:nvPr>
            <p:ph type="sldNum" idx="12"/>
          </p:nvPr>
        </p:nvSpPr>
        <p:spPr>
          <a:xfrm>
            <a:off x="6915151" y="193547"/>
            <a:ext cx="20571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4"/>
          <p:cNvSpPr txBox="1">
            <a:spLocks noGrp="1"/>
          </p:cNvSpPr>
          <p:nvPr>
            <p:ph type="body" idx="1"/>
          </p:nvPr>
        </p:nvSpPr>
        <p:spPr>
          <a:xfrm>
            <a:off x="1524000" y="2057400"/>
            <a:ext cx="70866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1750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■"/>
              <a:defRPr sz="2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80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■"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921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8575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■"/>
              <a:defRPr sz="1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8575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■"/>
              <a:defRPr sz="1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8575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■"/>
              <a:defRPr sz="1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8575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■"/>
              <a:defRPr sz="1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8575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■"/>
              <a:defRPr sz="1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8575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■"/>
              <a:defRPr sz="1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28" name="Google Shape;228;p44"/>
          <p:cNvSpPr txBox="1">
            <a:spLocks noGrp="1"/>
          </p:cNvSpPr>
          <p:nvPr>
            <p:ph type="title"/>
          </p:nvPr>
        </p:nvSpPr>
        <p:spPr>
          <a:xfrm>
            <a:off x="1524000" y="685800"/>
            <a:ext cx="7086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1" name="Google Shape;311;p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2" name="Google Shape;312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3" name="Google Shape;313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4" name="Google Shape;314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gcafco@uw.edu" TargetMode="External"/><Relationship Id="rId3" Type="http://schemas.openxmlformats.org/officeDocument/2006/relationships/hyperlink" Target="mailto:kirsten5@uw.edu" TargetMode="External"/><Relationship Id="rId7" Type="http://schemas.openxmlformats.org/officeDocument/2006/relationships/hyperlink" Target="mailto:jmmalone@uw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kemoe@uw.edu" TargetMode="External"/><Relationship Id="rId5" Type="http://schemas.openxmlformats.org/officeDocument/2006/relationships/hyperlink" Target="mailto:carhodes@uw.edu" TargetMode="External"/><Relationship Id="rId4" Type="http://schemas.openxmlformats.org/officeDocument/2006/relationships/hyperlink" Target="mailto:khdoar@uw.edu" TargetMode="External"/><Relationship Id="rId9" Type="http://schemas.openxmlformats.org/officeDocument/2006/relationships/hyperlink" Target="mailto:corehelp@uw.e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myresearch-lifecycle/manage/reporting/#nih-rpp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myresearch-lifecycle/manage/reporting/#nih-rppr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Relationship Id="rId4" Type="http://schemas.openxmlformats.org/officeDocument/2006/relationships/hyperlink" Target="https://grants.nih.gov/grants/rppr/rppr_instruction_guide.p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gca/cost-share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gcafco@uw.edu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4.xml"/><Relationship Id="rId6" Type="http://schemas.openxmlformats.org/officeDocument/2006/relationships/hyperlink" Target="mailto:mgard4@uw.edu" TargetMode="External"/><Relationship Id="rId5" Type="http://schemas.openxmlformats.org/officeDocument/2006/relationships/hyperlink" Target="mailto:andra2@uw.edu" TargetMode="External"/><Relationship Id="rId4" Type="http://schemas.openxmlformats.org/officeDocument/2006/relationships/hyperlink" Target="https://finance.uw.edu/pafc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uwresearch.gosignmeup.com/public/course/browse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8.xml"/><Relationship Id="rId6" Type="http://schemas.openxmlformats.org/officeDocument/2006/relationships/hyperlink" Target="https://www.washington.edu/research/training/core/" TargetMode="Externa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ardsvcs@uw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mailman1.u.washington.edu/mailman/listinfo/pciuw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" name="Google Shape;389;p78"/>
          <p:cNvGraphicFramePr/>
          <p:nvPr/>
        </p:nvGraphicFramePr>
        <p:xfrm>
          <a:off x="228600" y="533400"/>
          <a:ext cx="8671425" cy="5709780"/>
        </p:xfrm>
        <a:graphic>
          <a:graphicData uri="http://schemas.openxmlformats.org/drawingml/2006/table">
            <a:tbl>
              <a:tblPr firstRow="1" firstCol="1" bandRow="1">
                <a:noFill/>
                <a:tableStyleId>{4B6E953F-24DB-4FBD-BFBA-E50429FB341E}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0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76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3000"/>
                        <a:buFont typeface="Calibri"/>
                        <a:buNone/>
                      </a:pPr>
                      <a:r>
                        <a:rPr lang="en" sz="30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MRAM </a:t>
                      </a:r>
                      <a:r>
                        <a:rPr lang="en" sz="3000" b="0" u="none" strike="noStrike" cap="none">
                          <a:solidFill>
                            <a:srgbClr val="BFBFB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|</a:t>
                      </a:r>
                      <a:r>
                        <a:rPr lang="en" sz="30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Monthly Research Administration Meeting </a:t>
                      </a:r>
                      <a:endParaRPr/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50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lang="en" b="0">
                          <a:solidFill>
                            <a:srgbClr val="5F497A"/>
                          </a:solidFill>
                        </a:rPr>
                        <a:t>MARCH 14, 2019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9:00 </a:t>
                      </a:r>
                      <a:r>
                        <a:rPr lang="en" b="0">
                          <a:solidFill>
                            <a:srgbClr val="5F497A"/>
                          </a:solidFill>
                        </a:rPr>
                        <a:t>AM </a:t>
                      </a:r>
                      <a:r>
                        <a:rPr lang="en" sz="14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 10:00 AM</a:t>
                      </a:r>
                      <a:endParaRPr sz="14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UW TOWER AUDITORIUM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600" b="0" u="none" strike="noStrike" cap="none">
                          <a:solidFill>
                            <a:schemeClr val="lt1"/>
                          </a:solidFill>
                        </a:rPr>
                        <a:t>TOPIC </a:t>
                      </a:r>
                      <a:endParaRPr sz="16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600" b="0" u="none" strike="noStrike" cap="none">
                          <a:solidFill>
                            <a:schemeClr val="lt1"/>
                          </a:solidFill>
                        </a:rPr>
                        <a:t>PRESENTER</a:t>
                      </a:r>
                      <a:endParaRPr sz="16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" sz="1600" b="0" u="none" strike="noStrike" cap="none">
                          <a:solidFill>
                            <a:schemeClr val="lt1"/>
                          </a:solidFill>
                        </a:rPr>
                        <a:t>EMAIL </a:t>
                      </a:r>
                      <a:endParaRPr sz="16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600" b="0" u="none" strike="noStrike" cap="none">
                          <a:solidFill>
                            <a:schemeClr val="lt1"/>
                          </a:solidFill>
                        </a:rPr>
                        <a:t>MIN</a:t>
                      </a:r>
                      <a:endParaRPr sz="16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49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 b="0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Welcome</a:t>
                      </a:r>
                      <a:endParaRPr/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Kirsten DeFries</a:t>
                      </a: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Research Compliance &amp; Operations </a:t>
                      </a: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/>
                        </a:rPr>
                        <a:t>kirsten5@uw.edu</a:t>
                      </a:r>
                      <a:r>
                        <a:rPr lang="en" sz="1000" u="sng"/>
                        <a:t> </a:t>
                      </a:r>
                      <a:endParaRPr sz="1000" u="sng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Calibri"/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Payment Card Industry Compliance Update</a:t>
                      </a:r>
                      <a:endParaRPr sz="1400" b="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Kevin Doar</a:t>
                      </a:r>
                      <a:endParaRPr sz="1000" b="1">
                        <a:solidFill>
                          <a:srgbClr val="3F3F3F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Office of Merchant Services</a:t>
                      </a: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4"/>
                        </a:rPr>
                        <a:t>khdoar@uw.edu</a:t>
                      </a:r>
                      <a:r>
                        <a:rPr lang="en" sz="1000" u="sng"/>
                        <a:t> </a:t>
                      </a:r>
                      <a:endParaRPr sz="1000" u="sng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Calibri"/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RPPR Submission Delegation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Calibri"/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Post Implementation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Carol Rhodes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Office of Sponsored Programs</a:t>
                      </a: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5"/>
                        </a:rPr>
                        <a:t>carhodes@uw.edu</a:t>
                      </a:r>
                      <a:endParaRPr sz="1000" u="sng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5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Calibri"/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Research and the Recent UW Medicine 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Calibri"/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Records Exposure</a:t>
                      </a:r>
                      <a:endParaRPr sz="1400" b="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Karen Moe &amp; Jason Malone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Human Subjects Division</a:t>
                      </a: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6"/>
                        </a:rPr>
                        <a:t>kemoe@uw.edu</a:t>
                      </a:r>
                      <a:endParaRPr sz="1000"/>
                    </a:p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7"/>
                        </a:rPr>
                        <a:t>jmmalone@uw.edu</a:t>
                      </a:r>
                      <a:r>
                        <a:rPr lang="en" sz="1000"/>
                        <a:t> </a:t>
                      </a:r>
                      <a:endParaRPr sz="1000"/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Compliance Corner</a:t>
                      </a:r>
                      <a:endParaRPr sz="11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Matt Gardner</a:t>
                      </a: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Post Award Financial Compliance</a:t>
                      </a: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8"/>
                        </a:rPr>
                        <a:t>gcafco@uw.edu</a:t>
                      </a:r>
                      <a:r>
                        <a:rPr lang="en" sz="1000" u="sng"/>
                        <a:t> </a:t>
                      </a:r>
                      <a:endParaRPr sz="1000" u="sng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CORE Update</a:t>
                      </a:r>
                      <a:endParaRPr sz="11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Laurie Stephan</a:t>
                      </a:r>
                      <a:endParaRPr sz="1000" b="1">
                        <a:solidFill>
                          <a:srgbClr val="3F3F3F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Collaborative On Research Education (CORE)</a:t>
                      </a:r>
                      <a:endParaRPr sz="1000" u="none" strike="noStrike" cap="none">
                        <a:solidFill>
                          <a:srgbClr val="3F3F3F"/>
                        </a:solidFill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9"/>
                        </a:rPr>
                        <a:t>corehelp@uw.ed</a:t>
                      </a:r>
                      <a:r>
                        <a:rPr lang="en" sz="1000" u="sng">
                          <a:solidFill>
                            <a:srgbClr val="000000"/>
                          </a:solidFill>
                        </a:rPr>
                        <a:t> </a:t>
                      </a:r>
                      <a:endParaRPr sz="1000" u="sng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2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1125">
                <a:tc gridSpan="4">
                  <a:txBody>
                    <a:bodyPr/>
                    <a:lstStyle/>
                    <a:p>
                      <a:pPr marL="0" marR="0" lvl="8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8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8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 strike="noStrike" cap="none">
                          <a:solidFill>
                            <a:srgbClr val="A5A5A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NEXT MEETING</a:t>
                      </a:r>
                      <a:endParaRPr sz="1800" b="1" u="none" strike="noStrike" cap="none">
                        <a:solidFill>
                          <a:srgbClr val="A5A5A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8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lang="en" b="0">
                          <a:solidFill>
                            <a:srgbClr val="5F497A"/>
                          </a:solidFill>
                        </a:rPr>
                        <a:t>APRIL 18, 2019 9 am - 10 am</a:t>
                      </a:r>
                      <a:endParaRPr sz="14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8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UW TOWER AUDITORIUM</a:t>
                      </a:r>
                      <a:endParaRPr/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8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"/>
              <a:t>Before Implementation </a:t>
            </a:r>
            <a:endParaRPr/>
          </a:p>
        </p:txBody>
      </p:sp>
      <p:sp>
        <p:nvSpPr>
          <p:cNvPr id="442" name="Google Shape;442;p87"/>
          <p:cNvSpPr txBox="1">
            <a:spLocks noGrp="1"/>
          </p:cNvSpPr>
          <p:nvPr>
            <p:ph type="body" idx="2"/>
          </p:nvPr>
        </p:nvSpPr>
        <p:spPr>
          <a:xfrm>
            <a:off x="659300" y="1875550"/>
            <a:ext cx="6861000" cy="2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OSP pilot between April-July 2018</a:t>
            </a:r>
            <a:endParaRPr/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Favorable feedback via survey from both administrators &amp; researchers</a:t>
            </a:r>
            <a:endParaRPr/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OSP published </a:t>
            </a:r>
            <a:r>
              <a:rPr lang="en" u="sng">
                <a:solidFill>
                  <a:schemeClr val="hlink"/>
                </a:solidFill>
                <a:hlinkClick r:id="rId3"/>
              </a:rPr>
              <a:t>RPPR submission guidance</a:t>
            </a:r>
            <a:endParaRPr/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RPPR delegation to all UW PIs as of Nov 1st, 2018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8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By the Numbers</a:t>
            </a:r>
            <a:endParaRPr/>
          </a:p>
        </p:txBody>
      </p:sp>
      <p:sp>
        <p:nvSpPr>
          <p:cNvPr id="449" name="Google Shape;449;p88"/>
          <p:cNvSpPr txBox="1">
            <a:spLocks noGrp="1"/>
          </p:cNvSpPr>
          <p:nvPr>
            <p:ph type="body" idx="2"/>
          </p:nvPr>
        </p:nvSpPr>
        <p:spPr>
          <a:xfrm>
            <a:off x="659300" y="2102250"/>
            <a:ext cx="8196300" cy="3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5000 UW PIs have delegation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Over 100 RPPRs have been submitted to NIH since delegation 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Of those, over 60 were done directly by PI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8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"/>
              <a:t>Post Implementation Assessment</a:t>
            </a:r>
            <a:endParaRPr/>
          </a:p>
        </p:txBody>
      </p:sp>
      <p:sp>
        <p:nvSpPr>
          <p:cNvPr id="455" name="Google Shape;455;p89"/>
          <p:cNvSpPr txBox="1">
            <a:spLocks noGrp="1"/>
          </p:cNvSpPr>
          <p:nvPr>
            <p:ph type="body" idx="2"/>
          </p:nvPr>
        </p:nvSpPr>
        <p:spPr>
          <a:xfrm>
            <a:off x="430700" y="1584325"/>
            <a:ext cx="8295000" cy="25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Collection of issues/questions received by OSP staff</a:t>
            </a:r>
            <a:endParaRPr/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Review of emergent NIH changes </a:t>
            </a:r>
            <a:endParaRPr/>
          </a:p>
          <a:p>
            <a:pPr marL="914400" marR="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e.g. HSS submission</a:t>
            </a:r>
            <a:endParaRPr/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Post-Implementation Survey to be distributed to:</a:t>
            </a:r>
            <a:endParaRPr/>
          </a:p>
          <a:p>
            <a:pPr marL="914400" marR="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Department Administrators who support PIs with NIH RPPRs</a:t>
            </a:r>
            <a:endParaRPr/>
          </a:p>
          <a:p>
            <a:pPr marL="914400" marR="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PIs who have submitted a SNAP eligible RPPR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  <p:sp>
        <p:nvSpPr>
          <p:cNvPr id="456" name="Google Shape;456;p89"/>
          <p:cNvSpPr txBox="1"/>
          <p:nvPr/>
        </p:nvSpPr>
        <p:spPr>
          <a:xfrm>
            <a:off x="60275" y="6091275"/>
            <a:ext cx="7699500" cy="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9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"/>
              <a:t>Survey</a:t>
            </a:r>
            <a:endParaRPr/>
          </a:p>
        </p:txBody>
      </p:sp>
      <p:sp>
        <p:nvSpPr>
          <p:cNvPr id="462" name="Google Shape;462;p90"/>
          <p:cNvSpPr txBox="1"/>
          <p:nvPr/>
        </p:nvSpPr>
        <p:spPr>
          <a:xfrm>
            <a:off x="806150" y="1832900"/>
            <a:ext cx="7017600" cy="30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 sz="24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Covers questions from delegation through receipt of continuation funding.</a:t>
            </a:r>
            <a:endParaRPr sz="24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Open Sans"/>
              <a:buChar char="&gt;"/>
            </a:pPr>
            <a:r>
              <a:rPr lang="en" sz="24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To help us know where we may need to revise guidance or process.</a:t>
            </a:r>
            <a:endParaRPr sz="24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Thank you for participating in the survey.</a:t>
            </a:r>
            <a:endParaRPr sz="24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4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Please encourage your PIs who have submitted a SNAP eligible RPPR to complete their survey.</a:t>
            </a:r>
            <a:endParaRPr sz="24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4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Watch for admin. survey and link in upcoming MRAM announcement.</a:t>
            </a:r>
            <a:endParaRPr sz="24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9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469" name="Google Shape;469;p91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/>
              <a:t>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/>
              <a:t>RPPR Guidance from OSP: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https://www.washington.edu/research/myresearch-lifecycle/manage/reporting/#nih-rppr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NIH RPPR Guidance: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00"/>
              <a:t> </a:t>
            </a:r>
            <a:r>
              <a:rPr lang="en" sz="1400" u="sng">
                <a:solidFill>
                  <a:schemeClr val="hlink"/>
                </a:solidFill>
                <a:hlinkClick r:id="rId4"/>
              </a:rPr>
              <a:t>https://grants.nih.gov/grants/rppr/rppr_instruction_guide.pdf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92"/>
          <p:cNvSpPr txBox="1">
            <a:spLocks noGrp="1"/>
          </p:cNvSpPr>
          <p:nvPr>
            <p:ph type="ctrTitle"/>
          </p:nvPr>
        </p:nvSpPr>
        <p:spPr>
          <a:xfrm>
            <a:off x="2057400" y="3429000"/>
            <a:ext cx="6705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Human Subjects Research and the UW Medicine Information Exposure</a:t>
            </a:r>
            <a:endParaRPr sz="3600"/>
          </a:p>
        </p:txBody>
      </p:sp>
      <p:sp>
        <p:nvSpPr>
          <p:cNvPr id="475" name="Google Shape;475;p92"/>
          <p:cNvSpPr txBox="1">
            <a:spLocks noGrp="1"/>
          </p:cNvSpPr>
          <p:nvPr>
            <p:ph type="subTitle" idx="1"/>
          </p:nvPr>
        </p:nvSpPr>
        <p:spPr>
          <a:xfrm>
            <a:off x="2133600" y="4724400"/>
            <a:ext cx="6629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r>
              <a:rPr lang="en" sz="2800"/>
              <a:t>MRAM Meeting, 3.14.2019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1400"/>
              <a:buFont typeface="Noto Sans Symbols"/>
              <a:buNone/>
            </a:pPr>
            <a:r>
              <a:rPr lang="en" sz="2800"/>
              <a:t>Karen Moe, Director, Human Subjects Division</a:t>
            </a:r>
            <a:endParaRPr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93"/>
          <p:cNvSpPr txBox="1">
            <a:spLocks noGrp="1"/>
          </p:cNvSpPr>
          <p:nvPr>
            <p:ph type="title"/>
          </p:nvPr>
        </p:nvSpPr>
        <p:spPr>
          <a:xfrm>
            <a:off x="1524000" y="685800"/>
            <a:ext cx="7086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Exposure Event</a:t>
            </a:r>
            <a:endParaRPr/>
          </a:p>
        </p:txBody>
      </p:sp>
      <p:sp>
        <p:nvSpPr>
          <p:cNvPr id="481" name="Google Shape;481;p93"/>
          <p:cNvSpPr txBox="1">
            <a:spLocks noGrp="1"/>
          </p:cNvSpPr>
          <p:nvPr>
            <p:ph type="body" idx="1"/>
          </p:nvPr>
        </p:nvSpPr>
        <p:spPr>
          <a:xfrm>
            <a:off x="1524000" y="1600200"/>
            <a:ext cx="7086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 web server vulnerability exposed about 974,000 records containing some Protected Health Information (PHI) to the internet, for 4 weeks in December.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94"/>
          <p:cNvSpPr txBox="1">
            <a:spLocks noGrp="1"/>
          </p:cNvSpPr>
          <p:nvPr>
            <p:ph type="title"/>
          </p:nvPr>
        </p:nvSpPr>
        <p:spPr>
          <a:xfrm>
            <a:off x="1524000" y="685800"/>
            <a:ext cx="7086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Exposed Information</a:t>
            </a:r>
            <a:endParaRPr/>
          </a:p>
        </p:txBody>
      </p:sp>
      <p:sp>
        <p:nvSpPr>
          <p:cNvPr id="487" name="Google Shape;487;p94"/>
          <p:cNvSpPr txBox="1">
            <a:spLocks noGrp="1"/>
          </p:cNvSpPr>
          <p:nvPr>
            <p:ph type="body" idx="1"/>
          </p:nvPr>
        </p:nvSpPr>
        <p:spPr>
          <a:xfrm>
            <a:off x="1524000" y="1524000"/>
            <a:ext cx="70866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b="1"/>
              <a:t>NOT</a:t>
            </a:r>
            <a:r>
              <a:rPr lang="en"/>
              <a:t> patient healthcare records (PHI)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1400"/>
              <a:buChar char="■"/>
            </a:pPr>
            <a:r>
              <a:rPr lang="en" b="1"/>
              <a:t>NOT</a:t>
            </a:r>
            <a:r>
              <a:rPr lang="en"/>
              <a:t> research records or data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Consisted of </a:t>
            </a:r>
            <a:r>
              <a:rPr lang="en" b="1"/>
              <a:t>accounting for disclosure</a:t>
            </a:r>
            <a:r>
              <a:rPr lang="en"/>
              <a:t> files</a:t>
            </a:r>
            <a:endParaRPr/>
          </a:p>
          <a:p>
            <a:pPr marL="457200" lvl="1" indent="0" algn="l" rtl="0">
              <a:spcBef>
                <a:spcPts val="480"/>
              </a:spcBef>
              <a:spcAft>
                <a:spcPts val="0"/>
              </a:spcAft>
              <a:buSzPts val="1200"/>
              <a:buNone/>
            </a:pPr>
            <a:r>
              <a:rPr lang="en"/>
              <a:t>HIPAA requires documentation every time PHI is accessed without patient authorization, if purpose is not treatment, payment, or operations. </a:t>
            </a:r>
            <a:r>
              <a:rPr lang="en" b="1"/>
              <a:t>This documentation is what was exposed</a:t>
            </a:r>
            <a:r>
              <a:rPr lang="en"/>
              <a:t>. </a:t>
            </a:r>
            <a:endParaRPr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SzPts val="800"/>
              <a:buNone/>
            </a:pPr>
            <a:endParaRPr sz="16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1400"/>
              <a:buNone/>
            </a:pPr>
            <a:r>
              <a:rPr lang="en"/>
              <a:t>Examples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200"/>
              <a:buChar char="■"/>
            </a:pPr>
            <a:r>
              <a:rPr lang="en" sz="2400"/>
              <a:t>Mandatory reporting of abuse, diseases (STDs, cancer)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200"/>
              <a:buChar char="■"/>
            </a:pPr>
            <a:r>
              <a:rPr lang="en" sz="2400"/>
              <a:t>Research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95"/>
          <p:cNvSpPr txBox="1">
            <a:spLocks noGrp="1"/>
          </p:cNvSpPr>
          <p:nvPr>
            <p:ph type="title"/>
          </p:nvPr>
        </p:nvSpPr>
        <p:spPr>
          <a:xfrm>
            <a:off x="1524000" y="685800"/>
            <a:ext cx="7086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Research Connection</a:t>
            </a:r>
            <a:br>
              <a:rPr lang="en"/>
            </a:br>
            <a:r>
              <a:rPr lang="en" sz="2800" b="0"/>
              <a:t>Why access PHI without participant authorization</a:t>
            </a:r>
            <a:endParaRPr sz="2800" b="0"/>
          </a:p>
        </p:txBody>
      </p:sp>
      <p:sp>
        <p:nvSpPr>
          <p:cNvPr id="493" name="Google Shape;493;p95"/>
          <p:cNvSpPr txBox="1">
            <a:spLocks noGrp="1"/>
          </p:cNvSpPr>
          <p:nvPr>
            <p:ph type="body" idx="1"/>
          </p:nvPr>
        </p:nvSpPr>
        <p:spPr>
          <a:xfrm>
            <a:off x="1524000" y="2438400"/>
            <a:ext cx="70866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Identify potential participants (names, contact info)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Screen potential participants for study eligibility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Obtain PHI to answer a research question (medical records reviews)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1400"/>
              <a:buNone/>
            </a:pPr>
            <a:r>
              <a:rPr lang="en" b="1" i="1"/>
              <a:t>No research data or researchers were involved in the incident.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96"/>
          <p:cNvSpPr txBox="1">
            <a:spLocks noGrp="1"/>
          </p:cNvSpPr>
          <p:nvPr>
            <p:ph type="title"/>
          </p:nvPr>
        </p:nvSpPr>
        <p:spPr>
          <a:xfrm>
            <a:off x="1524000" y="533400"/>
            <a:ext cx="7086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Risks to Participants</a:t>
            </a:r>
            <a:endParaRPr sz="2800" b="0"/>
          </a:p>
        </p:txBody>
      </p:sp>
      <p:sp>
        <p:nvSpPr>
          <p:cNvPr id="499" name="Google Shape;499;p96"/>
          <p:cNvSpPr txBox="1">
            <a:spLocks noGrp="1"/>
          </p:cNvSpPr>
          <p:nvPr>
            <p:ph type="body" idx="1"/>
          </p:nvPr>
        </p:nvSpPr>
        <p:spPr>
          <a:xfrm>
            <a:off x="1524000" y="1752600"/>
            <a:ext cx="70866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3200" b="1"/>
              <a:t>Name + study title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1400"/>
              <a:buNone/>
            </a:pPr>
            <a:r>
              <a:rPr lang="en" u="sng"/>
              <a:t>Example</a:t>
            </a:r>
            <a:r>
              <a:rPr lang="en"/>
              <a:t>: Genetic markers in Alzheimer’s Patients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1600"/>
              <a:buNone/>
            </a:pPr>
            <a:endParaRPr sz="3200" b="1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1600"/>
              <a:buNone/>
            </a:pPr>
            <a:r>
              <a:rPr lang="en" sz="3200" b="1"/>
              <a:t>Name + type of PHI accessed 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1400"/>
              <a:buNone/>
            </a:pPr>
            <a:r>
              <a:rPr lang="en" u="sng"/>
              <a:t>Example</a:t>
            </a:r>
            <a:r>
              <a:rPr lang="en"/>
              <a:t>: STD test results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400"/>
              <a:buNone/>
            </a:pPr>
            <a:r>
              <a:rPr lang="en" b="1" i="1">
                <a:solidFill>
                  <a:schemeClr val="lt1"/>
                </a:solidFill>
              </a:rPr>
              <a:t>Not all of the research-related files contain the study title or specific type of PHI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79"/>
          <p:cNvSpPr txBox="1">
            <a:spLocks noGrp="1"/>
          </p:cNvSpPr>
          <p:nvPr>
            <p:ph type="title"/>
          </p:nvPr>
        </p:nvSpPr>
        <p:spPr>
          <a:xfrm>
            <a:off x="460375" y="859991"/>
            <a:ext cx="69723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900"/>
              <a:buFont typeface="Encode Sans Black"/>
              <a:buNone/>
            </a:pPr>
            <a:r>
              <a:rPr lang="en"/>
              <a:t>PCI Compliance @ UW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97"/>
          <p:cNvSpPr txBox="1">
            <a:spLocks noGrp="1"/>
          </p:cNvSpPr>
          <p:nvPr>
            <p:ph type="title"/>
          </p:nvPr>
        </p:nvSpPr>
        <p:spPr>
          <a:xfrm>
            <a:off x="1524000" y="685800"/>
            <a:ext cx="7086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UW Medicine Compliance is in charge of managing this incident</a:t>
            </a:r>
            <a:endParaRPr/>
          </a:p>
        </p:txBody>
      </p:sp>
      <p:sp>
        <p:nvSpPr>
          <p:cNvPr id="505" name="Google Shape;505;p97"/>
          <p:cNvSpPr txBox="1">
            <a:spLocks noGrp="1"/>
          </p:cNvSpPr>
          <p:nvPr>
            <p:ph type="body" idx="1"/>
          </p:nvPr>
        </p:nvSpPr>
        <p:spPr>
          <a:xfrm>
            <a:off x="1524000" y="2286000"/>
            <a:ext cx="7086600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Investigate cause &amp; whether records were downloaded or misused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Notify all patients by mail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Establish call center &amp; website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Fulfill HIPAA requirements: notify federal HIPAA office, media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Notify other relevant parties (e.g., Hutch leadership; HSD)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98"/>
          <p:cNvSpPr txBox="1">
            <a:spLocks noGrp="1"/>
          </p:cNvSpPr>
          <p:nvPr>
            <p:ph type="title"/>
          </p:nvPr>
        </p:nvSpPr>
        <p:spPr>
          <a:xfrm>
            <a:off x="1524000" y="685800"/>
            <a:ext cx="7086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limited role of HSD</a:t>
            </a:r>
            <a:endParaRPr/>
          </a:p>
        </p:txBody>
      </p:sp>
      <p:sp>
        <p:nvSpPr>
          <p:cNvPr id="511" name="Google Shape;511;p98"/>
          <p:cNvSpPr txBox="1">
            <a:spLocks noGrp="1"/>
          </p:cNvSpPr>
          <p:nvPr>
            <p:ph type="body" idx="1"/>
          </p:nvPr>
        </p:nvSpPr>
        <p:spPr>
          <a:xfrm>
            <a:off x="1524000" y="2057400"/>
            <a:ext cx="70866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Identify sensitive research-related files and which studies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Fulfill various reporting requirements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Communication with other IRBs (e.g., Hutch)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99"/>
          <p:cNvSpPr txBox="1">
            <a:spLocks noGrp="1"/>
          </p:cNvSpPr>
          <p:nvPr>
            <p:ph type="title"/>
          </p:nvPr>
        </p:nvSpPr>
        <p:spPr>
          <a:xfrm>
            <a:off x="1524000" y="685800"/>
            <a:ext cx="708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Responding to participant questions</a:t>
            </a:r>
            <a:r>
              <a:rPr lang="en" sz="2800" b="0"/>
              <a:t> </a:t>
            </a:r>
            <a:endParaRPr b="0"/>
          </a:p>
        </p:txBody>
      </p:sp>
      <p:sp>
        <p:nvSpPr>
          <p:cNvPr id="517" name="Google Shape;517;p99"/>
          <p:cNvSpPr txBox="1">
            <a:spLocks noGrp="1"/>
          </p:cNvSpPr>
          <p:nvPr>
            <p:ph type="body" idx="1"/>
          </p:nvPr>
        </p:nvSpPr>
        <p:spPr>
          <a:xfrm>
            <a:off x="1524000" y="2209800"/>
            <a:ext cx="70866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Examples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Why was my record accessed?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Was my record accessed for a research study?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Was I in a study without knowing about it?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1400"/>
              <a:buNone/>
            </a:pPr>
            <a:r>
              <a:rPr lang="en" b="1">
                <a:solidFill>
                  <a:schemeClr val="dk2"/>
                </a:solidFill>
              </a:rPr>
              <a:t>Direct the participants to the toll-free call center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1400"/>
              <a:buNone/>
            </a:pPr>
            <a:r>
              <a:rPr lang="en" b="1">
                <a:solidFill>
                  <a:schemeClr val="dk2"/>
                </a:solidFill>
              </a:rPr>
              <a:t>844.322.8234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00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COMPLIANCE CORNER</a:t>
            </a:r>
            <a:endParaRPr/>
          </a:p>
        </p:txBody>
      </p:sp>
      <p:sp>
        <p:nvSpPr>
          <p:cNvPr id="523" name="Google Shape;523;p100"/>
          <p:cNvSpPr txBox="1"/>
          <p:nvPr/>
        </p:nvSpPr>
        <p:spPr>
          <a:xfrm>
            <a:off x="692029" y="4308049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March 2019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Post Award Fiscal Compliance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0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Removing Cost Share Commitments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01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79011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If Cost Share is set up in error due to: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A mistake in the entry, or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A mistake in identifying cost share on an Award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GCA will remove the commitment in eFECS and the Financial System, edit the Funding Action, and re-notify the Department.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01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0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Removing Cost Share Commitments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0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79011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If Cost Share is correctly identified/set up but the PI wants the commitment removed or reduced…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Dept./PI must work with OSP to obtain sponsor approval and to issue a Post Award Change (PAC)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GCA will remove/reduce the commitment after receiving the PAC from OSP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Reference: </a:t>
            </a: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https://finance.uw.edu/gca/cost-share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i="1">
                <a:latin typeface="Arial"/>
                <a:ea typeface="Arial"/>
                <a:cs typeface="Arial"/>
                <a:sym typeface="Arial"/>
              </a:rPr>
              <a:t>See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“Setting up Cost Share” and “Close Out”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02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0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Unallowable Costs and Cost Share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0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 sponsor policy that they will not pay a specific cost does not create a Cost Share Commitment.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Example: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“No funds may be used to pay the salary of the PI or an Investigator.”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“No funds may be used to pay for any fringe benefits.”</a:t>
            </a:r>
            <a:br>
              <a:rPr lang="en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Unallowable costs are </a:t>
            </a:r>
            <a:r>
              <a:rPr lang="en" u="sng">
                <a:latin typeface="Arial"/>
                <a:ea typeface="Arial"/>
                <a:cs typeface="Arial"/>
                <a:sym typeface="Arial"/>
              </a:rPr>
              <a:t>not commitments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that need to be tracked in the UW’s financial systems and reported to the sponsor on invoices and financial reports.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03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0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Unallowable Costs and Cost Share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0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 Cost Share Commitment exists when the sponsor documents and quantifies the resource required to complete the Award objectives.</a:t>
            </a:r>
            <a:br>
              <a:rPr lang="en">
                <a:latin typeface="Arial"/>
                <a:ea typeface="Arial"/>
                <a:cs typeface="Arial"/>
                <a:sym typeface="Arial"/>
              </a:rPr>
            </a:b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Example: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“No funds may be used to pay the salary of the PI or an Investigator </a:t>
            </a:r>
            <a:r>
              <a:rPr lang="en" u="sng">
                <a:latin typeface="Arial"/>
                <a:ea typeface="Arial"/>
                <a:cs typeface="Arial"/>
                <a:sym typeface="Arial"/>
              </a:rPr>
              <a:t>but the PI must devote a minimum of 5% effort towards the Award objectives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.”</a:t>
            </a:r>
            <a:endParaRPr/>
          </a:p>
        </p:txBody>
      </p:sp>
      <p:sp>
        <p:nvSpPr>
          <p:cNvPr id="551" name="Google Shape;551;p104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0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Cost Share Reminder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05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If the Program Announcement states that Cost Share is not required…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" sz="2400" b="0">
                <a:latin typeface="Arial"/>
                <a:ea typeface="Arial"/>
                <a:cs typeface="Arial"/>
                <a:sym typeface="Arial"/>
              </a:rPr>
              <a:t>Example from NIH: “This FOA does not require cost sharing as defined in the </a:t>
            </a:r>
            <a:r>
              <a:rPr lang="en" sz="2400" b="0" i="1">
                <a:latin typeface="Arial"/>
                <a:ea typeface="Arial"/>
                <a:cs typeface="Arial"/>
                <a:sym typeface="Arial"/>
              </a:rPr>
              <a:t>NIH Grants Policy Statement</a:t>
            </a:r>
            <a:r>
              <a:rPr lang="en" sz="2400" b="0">
                <a:latin typeface="Arial"/>
                <a:ea typeface="Arial"/>
                <a:cs typeface="Arial"/>
                <a:sym typeface="Arial"/>
              </a:rPr>
              <a:t>.”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Cost Share is not required even if the PA lists out activities which sound like Cost Share and are not included in the allowable costs.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Mandatory Cost Share must be quantified by the sponsor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05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Cost Share Reminder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10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79536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20"/>
              <a:buNone/>
            </a:pPr>
            <a:r>
              <a:rPr lang="en" sz="2220">
                <a:latin typeface="Arial"/>
                <a:ea typeface="Arial"/>
                <a:cs typeface="Arial"/>
                <a:sym typeface="Arial"/>
              </a:rPr>
              <a:t>Example from a Program Announcement:</a:t>
            </a:r>
            <a:endParaRPr/>
          </a:p>
          <a:p>
            <a:pPr marL="742950" lvl="1" indent="-34290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ts val="1850"/>
              <a:buChar char="–"/>
            </a:pPr>
            <a:r>
              <a:rPr lang="en" sz="1850">
                <a:latin typeface="Arial"/>
                <a:ea typeface="Arial"/>
                <a:cs typeface="Arial"/>
                <a:sym typeface="Arial"/>
              </a:rPr>
              <a:t>“Cost Share is not required.”</a:t>
            </a:r>
            <a:endParaRPr/>
          </a:p>
          <a:p>
            <a:pPr marL="400050" lvl="1" indent="0" algn="l" rtl="0">
              <a:lnSpc>
                <a:spcPct val="80000"/>
              </a:lnSpc>
              <a:spcBef>
                <a:spcPts val="120"/>
              </a:spcBef>
              <a:spcAft>
                <a:spcPts val="0"/>
              </a:spcAft>
              <a:buClr>
                <a:srgbClr val="4B2E83"/>
              </a:buClr>
              <a:buSzPts val="601"/>
              <a:buNone/>
            </a:pPr>
            <a:endParaRPr sz="601">
              <a:latin typeface="Arial"/>
              <a:ea typeface="Arial"/>
              <a:cs typeface="Arial"/>
              <a:sym typeface="Arial"/>
            </a:endParaRPr>
          </a:p>
          <a:p>
            <a:pPr marL="742950" lvl="1" indent="-34290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ts val="1850"/>
              <a:buChar char="–"/>
            </a:pPr>
            <a:r>
              <a:rPr lang="en" sz="1850">
                <a:latin typeface="Arial"/>
                <a:ea typeface="Arial"/>
                <a:cs typeface="Arial"/>
                <a:sym typeface="Arial"/>
              </a:rPr>
              <a:t>“Supplies, Equipment, and Indirect Costs are the only allowable costs under this Announcement.”</a:t>
            </a:r>
            <a:endParaRPr/>
          </a:p>
          <a:p>
            <a:pPr marL="400050" lvl="1" indent="0" algn="l" rtl="0">
              <a:lnSpc>
                <a:spcPct val="80000"/>
              </a:lnSpc>
              <a:spcBef>
                <a:spcPts val="120"/>
              </a:spcBef>
              <a:spcAft>
                <a:spcPts val="0"/>
              </a:spcAft>
              <a:buClr>
                <a:srgbClr val="4B2E83"/>
              </a:buClr>
              <a:buSzPts val="601"/>
              <a:buNone/>
            </a:pPr>
            <a:endParaRPr sz="601">
              <a:latin typeface="Arial"/>
              <a:ea typeface="Arial"/>
              <a:cs typeface="Arial"/>
              <a:sym typeface="Arial"/>
            </a:endParaRPr>
          </a:p>
          <a:p>
            <a:pPr marL="742950" lvl="1" indent="-34290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ts val="1850"/>
              <a:buChar char="–"/>
            </a:pPr>
            <a:r>
              <a:rPr lang="en" sz="1850">
                <a:latin typeface="Arial"/>
                <a:ea typeface="Arial"/>
                <a:cs typeface="Arial"/>
                <a:sym typeface="Arial"/>
              </a:rPr>
              <a:t>“The PI will ensure the success of the project through day-to-day administrative activities.”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None/>
            </a:pPr>
            <a:endParaRPr sz="222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None/>
            </a:pPr>
            <a:r>
              <a:rPr lang="en" sz="2220">
                <a:latin typeface="Arial"/>
                <a:ea typeface="Arial"/>
                <a:cs typeface="Arial"/>
                <a:sym typeface="Arial"/>
              </a:rPr>
              <a:t>This is </a:t>
            </a:r>
            <a:r>
              <a:rPr lang="en" sz="222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" sz="2220">
                <a:latin typeface="Arial"/>
                <a:ea typeface="Arial"/>
                <a:cs typeface="Arial"/>
                <a:sym typeface="Arial"/>
              </a:rPr>
              <a:t> Cost Share even though the PI will contribute to the award.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None/>
            </a:pPr>
            <a:endParaRPr sz="222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None/>
            </a:pPr>
            <a:r>
              <a:rPr lang="en" sz="2220">
                <a:latin typeface="Arial"/>
                <a:ea typeface="Arial"/>
                <a:cs typeface="Arial"/>
                <a:sym typeface="Arial"/>
              </a:rPr>
              <a:t>The sponsor hasn’t documented a quantified contribution required to complete the award objectives.</a:t>
            </a:r>
            <a:endParaRPr sz="222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106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0"/>
          <p:cNvSpPr txBox="1">
            <a:spLocks noGrp="1"/>
          </p:cNvSpPr>
          <p:nvPr>
            <p:ph type="body" idx="1"/>
          </p:nvPr>
        </p:nvSpPr>
        <p:spPr>
          <a:xfrm>
            <a:off x="500931" y="2448621"/>
            <a:ext cx="8197200" cy="3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&gt;"/>
            </a:pPr>
            <a:r>
              <a:rPr lang="en" sz="2000"/>
              <a:t>Introduced to create a single, unified security standard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&gt;"/>
            </a:pPr>
            <a:r>
              <a:rPr lang="en" sz="2000"/>
              <a:t>Contractual obligation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&gt;"/>
            </a:pPr>
            <a:r>
              <a:rPr lang="en" sz="2000"/>
              <a:t>PCI 1.0</a:t>
            </a:r>
            <a:endParaRPr/>
          </a:p>
          <a:p>
            <a:pPr marL="749300" lvl="1" indent="-2921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</a:pPr>
            <a:r>
              <a:rPr lang="en" sz="1800"/>
              <a:t>December 2004</a:t>
            </a:r>
            <a:endParaRPr/>
          </a:p>
          <a:p>
            <a:pPr marL="749300" lvl="1" indent="-2921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</a:pPr>
            <a:r>
              <a:rPr lang="en" sz="1800"/>
              <a:t>Core objectives &amp; requirements have not changed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&gt;"/>
            </a:pPr>
            <a:r>
              <a:rPr lang="en" sz="2000"/>
              <a:t>PCI 3.0</a:t>
            </a:r>
            <a:endParaRPr/>
          </a:p>
          <a:p>
            <a:pPr marL="749300" lvl="1" indent="-2921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</a:pPr>
            <a:r>
              <a:rPr lang="en" sz="1800"/>
              <a:t>November 2013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&gt;"/>
            </a:pPr>
            <a:r>
              <a:rPr lang="en" sz="2000"/>
              <a:t>Currently on PCI 3.2.1</a:t>
            </a:r>
            <a:endParaRPr/>
          </a:p>
        </p:txBody>
      </p:sp>
      <p:sp>
        <p:nvSpPr>
          <p:cNvPr id="400" name="Google Shape;400;p80"/>
          <p:cNvSpPr txBox="1">
            <a:spLocks noGrp="1"/>
          </p:cNvSpPr>
          <p:nvPr>
            <p:ph type="title"/>
          </p:nvPr>
        </p:nvSpPr>
        <p:spPr>
          <a:xfrm>
            <a:off x="447923" y="492381"/>
            <a:ext cx="81972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Encode Sans Black"/>
              <a:buNone/>
            </a:pPr>
            <a:r>
              <a:rPr lang="en"/>
              <a:t>Quick History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0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New/Revised NSF PAPPG Effective Date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10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Due to the Federal government shutdown, the “new” effective date for the revised NSF PAPPG, and associated award terms and conditions, is </a:t>
            </a:r>
            <a:r>
              <a:rPr lang="en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February 25, 2019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This is effective for proposals submitted, or due, on or after </a:t>
            </a:r>
            <a:r>
              <a:rPr lang="en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February 25, 2019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07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0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Questions?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10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20"/>
              <a:buNone/>
            </a:pPr>
            <a:r>
              <a:rPr lang="en" sz="2220">
                <a:latin typeface="Arial"/>
                <a:ea typeface="Arial"/>
                <a:cs typeface="Arial"/>
                <a:sym typeface="Arial"/>
              </a:rPr>
              <a:t>Email: </a:t>
            </a:r>
            <a:r>
              <a:rPr lang="en" sz="222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gcafco@uw.edu</a:t>
            </a:r>
            <a:endParaRPr sz="222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None/>
            </a:pPr>
            <a:r>
              <a:rPr lang="en" sz="2220">
                <a:latin typeface="Arial"/>
                <a:ea typeface="Arial"/>
                <a:cs typeface="Arial"/>
                <a:sym typeface="Arial"/>
              </a:rPr>
              <a:t>Website: </a:t>
            </a:r>
            <a:r>
              <a:rPr lang="en" sz="222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https://finance.uw.edu/pafc/</a:t>
            </a:r>
            <a:endParaRPr sz="2220">
              <a:latin typeface="Arial"/>
              <a:ea typeface="Arial"/>
              <a:cs typeface="Arial"/>
              <a:sym typeface="Arial"/>
            </a:endParaRPr>
          </a:p>
          <a:p>
            <a:pPr marL="342900" lvl="0" indent="-20193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Font typeface="Merriweather Sans"/>
              <a:buNone/>
            </a:pPr>
            <a:endParaRPr sz="222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None/>
            </a:pPr>
            <a:r>
              <a:rPr lang="en" sz="2220">
                <a:latin typeface="Arial"/>
                <a:ea typeface="Arial"/>
                <a:cs typeface="Arial"/>
                <a:sym typeface="Arial"/>
              </a:rPr>
              <a:t>Andra Sawyer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None/>
            </a:pPr>
            <a:r>
              <a:rPr lang="en" sz="2220">
                <a:latin typeface="Arial"/>
                <a:ea typeface="Arial"/>
                <a:cs typeface="Arial"/>
                <a:sym typeface="Arial"/>
              </a:rPr>
              <a:t>206-685-8902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None/>
            </a:pPr>
            <a:r>
              <a:rPr lang="en" sz="222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andra2@uw.edu</a:t>
            </a:r>
            <a:endParaRPr sz="2220">
              <a:latin typeface="Arial"/>
              <a:ea typeface="Arial"/>
              <a:cs typeface="Arial"/>
              <a:sym typeface="Arial"/>
            </a:endParaRPr>
          </a:p>
          <a:p>
            <a:pPr marL="342900" lvl="0" indent="-20193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Font typeface="Merriweather Sans"/>
              <a:buNone/>
            </a:pPr>
            <a:endParaRPr sz="222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None/>
            </a:pPr>
            <a:r>
              <a:rPr lang="en" sz="2220"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None/>
            </a:pPr>
            <a:r>
              <a:rPr lang="en" sz="2220">
                <a:latin typeface="Arial"/>
                <a:ea typeface="Arial"/>
                <a:cs typeface="Arial"/>
                <a:sym typeface="Arial"/>
              </a:rPr>
              <a:t>206-543-2610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None/>
            </a:pPr>
            <a:r>
              <a:rPr lang="en" sz="222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mgard4@uw.edu</a:t>
            </a:r>
            <a:endParaRPr sz="2220">
              <a:latin typeface="Arial"/>
              <a:ea typeface="Arial"/>
              <a:cs typeface="Arial"/>
              <a:sym typeface="Arial"/>
            </a:endParaRPr>
          </a:p>
          <a:p>
            <a:pPr marL="342900" lvl="0" indent="-20193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Font typeface="Merriweather Sans"/>
              <a:buNone/>
            </a:pPr>
            <a:endParaRPr sz="222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08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09"/>
          <p:cNvSpPr/>
          <p:nvPr/>
        </p:nvSpPr>
        <p:spPr>
          <a:xfrm>
            <a:off x="0" y="0"/>
            <a:ext cx="9153600" cy="1083600"/>
          </a:xfrm>
          <a:prstGeom prst="rect">
            <a:avLst/>
          </a:prstGeom>
          <a:solidFill>
            <a:srgbClr val="917B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109"/>
          <p:cNvSpPr txBox="1"/>
          <p:nvPr/>
        </p:nvSpPr>
        <p:spPr>
          <a:xfrm>
            <a:off x="548963" y="345013"/>
            <a:ext cx="5471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UPCOMING COURSES IN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RESEARCH ADMINISTRATION</a:t>
            </a:r>
            <a:endParaRPr sz="20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grpSp>
        <p:nvGrpSpPr>
          <p:cNvPr id="587" name="Google Shape;587;p109"/>
          <p:cNvGrpSpPr/>
          <p:nvPr/>
        </p:nvGrpSpPr>
        <p:grpSpPr>
          <a:xfrm>
            <a:off x="1137225" y="2882443"/>
            <a:ext cx="6454140" cy="307800"/>
            <a:chOff x="0" y="1401986"/>
            <a:chExt cx="5334000" cy="307800"/>
          </a:xfrm>
        </p:grpSpPr>
        <p:sp>
          <p:nvSpPr>
            <p:cNvPr id="588" name="Google Shape;588;p109"/>
            <p:cNvSpPr txBox="1"/>
            <p:nvPr/>
          </p:nvSpPr>
          <p:spPr>
            <a:xfrm>
              <a:off x="0" y="1401986"/>
              <a:ext cx="609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09"/>
            <p:cNvSpPr txBox="1"/>
            <p:nvPr/>
          </p:nvSpPr>
          <p:spPr>
            <a:xfrm>
              <a:off x="838200" y="1401986"/>
              <a:ext cx="4495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0" name="Google Shape;590;p109"/>
          <p:cNvSpPr txBox="1"/>
          <p:nvPr/>
        </p:nvSpPr>
        <p:spPr>
          <a:xfrm>
            <a:off x="4724400" y="5144869"/>
            <a:ext cx="4593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Currently scheduled courses and registration: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https://uwresearch.gosignmeup.com/public/course/browse</a:t>
            </a:r>
            <a:r>
              <a:rPr lang="en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1" name="Google Shape;591;p109"/>
          <p:cNvGrpSpPr/>
          <p:nvPr/>
        </p:nvGrpSpPr>
        <p:grpSpPr>
          <a:xfrm>
            <a:off x="1386952" y="3339643"/>
            <a:ext cx="6454140" cy="307800"/>
            <a:chOff x="0" y="1401986"/>
            <a:chExt cx="5334000" cy="307800"/>
          </a:xfrm>
        </p:grpSpPr>
        <p:sp>
          <p:nvSpPr>
            <p:cNvPr id="592" name="Google Shape;592;p109"/>
            <p:cNvSpPr txBox="1"/>
            <p:nvPr/>
          </p:nvSpPr>
          <p:spPr>
            <a:xfrm>
              <a:off x="0" y="1401986"/>
              <a:ext cx="609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109"/>
            <p:cNvSpPr txBox="1"/>
            <p:nvPr/>
          </p:nvSpPr>
          <p:spPr>
            <a:xfrm>
              <a:off x="838200" y="1401986"/>
              <a:ext cx="4495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594" name="Google Shape;594;p109"/>
          <p:cNvGraphicFramePr/>
          <p:nvPr/>
        </p:nvGraphicFramePr>
        <p:xfrm>
          <a:off x="395810" y="1066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{2C38899B-101C-4AAA-B110-F576A63ACA50}</a:tableStyleId>
              </a:tblPr>
              <a:tblGrid>
                <a:gridCol w="118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 19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Salary Limitations – K Awards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 4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 to Research Administration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 9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Award Administration: Fiscal Compliance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 10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Blueprint of a Proposal </a:t>
                      </a:r>
                      <a:r>
                        <a:rPr lang="en" sz="1800" b="1" u="none" strike="noStrike" cap="none">
                          <a:solidFill>
                            <a:srgbClr val="E36C0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(NEW)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 11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SAGE: Creating and Submitting eGC1s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 17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SAGE: Budget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 23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Grant and Contract Certification Reports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 25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SAGE: Creating NIH Proposals in Grant Runner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 30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 to Faculty Effort Certification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 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Workshop: Preparing Sponsored Project Budgets </a:t>
                      </a:r>
                      <a:r>
                        <a:rPr lang="en" sz="1800" b="1" u="none" strike="noStrike" cap="none">
                          <a:solidFill>
                            <a:srgbClr val="E36C0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(COMING SOON)</a:t>
                      </a:r>
                      <a:endParaRPr sz="1800" b="1" u="none" strike="noStrike" cap="none">
                        <a:solidFill>
                          <a:srgbClr val="E36C0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 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Research Administration Data: Visualizations and Reports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82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782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595" name="Google Shape;595;p109" descr="C:\Users\hient2\Desktop\Untitled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3200" y="152400"/>
            <a:ext cx="2768928" cy="1006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109"/>
          <p:cNvPicPr preferRelativeResize="0"/>
          <p:nvPr/>
        </p:nvPicPr>
        <p:blipFill rotWithShape="1">
          <a:blip r:embed="rId5">
            <a:alphaModFix/>
          </a:blip>
          <a:srcRect l="-510" t="27351" r="510" b="44053"/>
          <a:stretch/>
        </p:blipFill>
        <p:spPr>
          <a:xfrm>
            <a:off x="-48987" y="5567066"/>
            <a:ext cx="9190751" cy="1290933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109"/>
          <p:cNvSpPr txBox="1"/>
          <p:nvPr/>
        </p:nvSpPr>
        <p:spPr>
          <a:xfrm>
            <a:off x="304800" y="5100935"/>
            <a:ext cx="464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CORE homepage: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https://www.washington.edu/research/training/core//</a:t>
            </a:r>
            <a:endParaRPr sz="12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8" name="Google Shape;598;p10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28205" y="5943600"/>
            <a:ext cx="135802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109"/>
          <p:cNvSpPr/>
          <p:nvPr/>
        </p:nvSpPr>
        <p:spPr>
          <a:xfrm>
            <a:off x="228600" y="2133600"/>
            <a:ext cx="228600" cy="2286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E36C09"/>
          </a:solidFill>
          <a:ln w="25400" cap="flat" cmpd="sng">
            <a:solidFill>
              <a:srgbClr val="3300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109"/>
          <p:cNvSpPr/>
          <p:nvPr/>
        </p:nvSpPr>
        <p:spPr>
          <a:xfrm>
            <a:off x="227413" y="4338935"/>
            <a:ext cx="228600" cy="2286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E36C09"/>
          </a:solidFill>
          <a:ln w="25400" cap="flat" cmpd="sng">
            <a:solidFill>
              <a:srgbClr val="3300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81"/>
          <p:cNvSpPr txBox="1">
            <a:spLocks noGrp="1"/>
          </p:cNvSpPr>
          <p:nvPr>
            <p:ph type="body" idx="1"/>
          </p:nvPr>
        </p:nvSpPr>
        <p:spPr>
          <a:xfrm>
            <a:off x="500931" y="2448621"/>
            <a:ext cx="8197200" cy="3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&gt;"/>
            </a:pPr>
            <a:r>
              <a:rPr lang="en" sz="2000"/>
              <a:t>Initially a centralized endeavor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&gt;"/>
            </a:pPr>
            <a:r>
              <a:rPr lang="en" sz="2000"/>
              <a:t>Switched to scattered merchants across campus</a:t>
            </a:r>
            <a:endParaRPr/>
          </a:p>
          <a:p>
            <a:pPr marL="749300" lvl="1" indent="-2921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</a:pPr>
            <a:r>
              <a:rPr lang="en" sz="1800"/>
              <a:t>Card brands did not pay attention to a large amount of “small” merchants 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&gt;"/>
            </a:pPr>
            <a:r>
              <a:rPr lang="en" sz="2000"/>
              <a:t>No recent history of compliance attestation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&gt;"/>
            </a:pPr>
            <a:r>
              <a:rPr lang="en" sz="2000"/>
              <a:t>Determined to be large “Level 2” merchant by Visa/Elavon in 2017	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&gt;"/>
            </a:pPr>
            <a:r>
              <a:rPr lang="en" sz="2000"/>
              <a:t>OMS created and Director hired December 2017</a:t>
            </a:r>
            <a:endParaRPr/>
          </a:p>
        </p:txBody>
      </p:sp>
      <p:sp>
        <p:nvSpPr>
          <p:cNvPr id="406" name="Google Shape;406;p81"/>
          <p:cNvSpPr txBox="1">
            <a:spLocks noGrp="1"/>
          </p:cNvSpPr>
          <p:nvPr>
            <p:ph type="title"/>
          </p:nvPr>
        </p:nvSpPr>
        <p:spPr>
          <a:xfrm>
            <a:off x="447923" y="492381"/>
            <a:ext cx="81972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Encode Sans Black"/>
              <a:buNone/>
            </a:pPr>
            <a:r>
              <a:rPr lang="en"/>
              <a:t>UW PCI History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82"/>
          <p:cNvSpPr txBox="1">
            <a:spLocks noGrp="1"/>
          </p:cNvSpPr>
          <p:nvPr>
            <p:ph type="body" idx="1"/>
          </p:nvPr>
        </p:nvSpPr>
        <p:spPr>
          <a:xfrm>
            <a:off x="447923" y="2382360"/>
            <a:ext cx="8197200" cy="29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&gt;"/>
            </a:pPr>
            <a:r>
              <a:rPr lang="en" sz="2000"/>
              <a:t>Retention of payment card data after authorization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&gt;"/>
            </a:pPr>
            <a:r>
              <a:rPr lang="en" sz="2000"/>
              <a:t>Websites that are not secure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&gt;"/>
            </a:pPr>
            <a:r>
              <a:rPr lang="en" sz="2000"/>
              <a:t>Receiving of credit card numbers through fax or email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&gt;"/>
            </a:pPr>
            <a:r>
              <a:rPr lang="en" sz="2000"/>
              <a:t>Entering credit card numbers via University computers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&gt;"/>
            </a:pPr>
            <a:r>
              <a:rPr lang="en" sz="2000"/>
              <a:t>Unknown locations of stored credit cards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&gt;"/>
            </a:pPr>
            <a:r>
              <a:rPr lang="en" sz="2000"/>
              <a:t>VOIP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&gt;"/>
            </a:pPr>
            <a:r>
              <a:rPr lang="en" sz="2000"/>
              <a:t>Contracts lacking correct language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&gt;"/>
            </a:pPr>
            <a:r>
              <a:rPr lang="en" sz="2000"/>
              <a:t>Pressure from Payment Processors</a:t>
            </a:r>
            <a:endParaRPr/>
          </a:p>
        </p:txBody>
      </p:sp>
      <p:sp>
        <p:nvSpPr>
          <p:cNvPr id="412" name="Google Shape;412;p82"/>
          <p:cNvSpPr txBox="1">
            <a:spLocks noGrp="1"/>
          </p:cNvSpPr>
          <p:nvPr>
            <p:ph type="title"/>
          </p:nvPr>
        </p:nvSpPr>
        <p:spPr>
          <a:xfrm>
            <a:off x="447923" y="492381"/>
            <a:ext cx="81972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Encode Sans Black"/>
              <a:buNone/>
            </a:pPr>
            <a:r>
              <a:rPr lang="en"/>
              <a:t>Major Issues Identified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83"/>
          <p:cNvSpPr txBox="1">
            <a:spLocks noGrp="1"/>
          </p:cNvSpPr>
          <p:nvPr>
            <p:ph type="body" idx="1"/>
          </p:nvPr>
        </p:nvSpPr>
        <p:spPr>
          <a:xfrm>
            <a:off x="500931" y="2448621"/>
            <a:ext cx="8197200" cy="3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&gt;"/>
            </a:pPr>
            <a:r>
              <a:rPr lang="en" sz="1600"/>
              <a:t>Qualified Security Assessor</a:t>
            </a:r>
            <a:endParaRPr/>
          </a:p>
          <a:p>
            <a:pPr marL="749300" lvl="1" indent="-2921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</a:pPr>
            <a:r>
              <a:rPr lang="en" sz="1200"/>
              <a:t>Contract signed February 2019</a:t>
            </a:r>
            <a:endParaRPr/>
          </a:p>
          <a:p>
            <a:pPr marL="342900" lvl="0" indent="-3429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&gt;"/>
            </a:pPr>
            <a:r>
              <a:rPr lang="en" sz="1600"/>
              <a:t>E-commerce solution</a:t>
            </a:r>
            <a:endParaRPr/>
          </a:p>
          <a:p>
            <a:pPr marL="749300" lvl="1" indent="-2921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</a:pPr>
            <a:r>
              <a:rPr lang="en" sz="1200"/>
              <a:t>RFQ releasing March 2019</a:t>
            </a:r>
            <a:endParaRPr/>
          </a:p>
          <a:p>
            <a:pPr marL="342900" lvl="0" indent="-3429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&gt;"/>
            </a:pPr>
            <a:r>
              <a:rPr lang="en" sz="1600"/>
              <a:t>P2PE Terminals</a:t>
            </a:r>
            <a:endParaRPr/>
          </a:p>
          <a:p>
            <a:pPr marL="749300" lvl="1" indent="-2921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</a:pPr>
            <a:r>
              <a:rPr lang="en" sz="1200"/>
              <a:t>Part of E-commerce solution</a:t>
            </a:r>
            <a:endParaRPr/>
          </a:p>
          <a:p>
            <a:pPr marL="749300" lvl="1" indent="-2921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</a:pPr>
            <a:r>
              <a:rPr lang="en" sz="1200"/>
              <a:t>Working on upgrade program with Elavon</a:t>
            </a:r>
            <a:endParaRPr/>
          </a:p>
          <a:p>
            <a:pPr marL="342900" lvl="0" indent="-3429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&gt;"/>
            </a:pPr>
            <a:r>
              <a:rPr lang="en" sz="1600"/>
              <a:t>PCI Advisory Committee formed</a:t>
            </a:r>
            <a:endParaRPr/>
          </a:p>
          <a:p>
            <a:pPr marL="749300" lvl="1" indent="-2921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</a:pPr>
            <a:r>
              <a:rPr lang="en" sz="1200"/>
              <a:t>First meeting February 2019</a:t>
            </a:r>
            <a:endParaRPr/>
          </a:p>
          <a:p>
            <a:pPr marL="342900" lvl="0" indent="-3429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&gt;"/>
            </a:pPr>
            <a:r>
              <a:rPr lang="en" sz="1600"/>
              <a:t>Policy and Procedures</a:t>
            </a:r>
            <a:endParaRPr/>
          </a:p>
          <a:p>
            <a:pPr marL="749300" lvl="1" indent="-2921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</a:pPr>
            <a:r>
              <a:rPr lang="en" sz="1200"/>
              <a:t>APS 35.1 updated</a:t>
            </a:r>
            <a:endParaRPr/>
          </a:p>
          <a:p>
            <a:pPr marL="342900" lvl="0" indent="-3429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&gt;"/>
            </a:pPr>
            <a:r>
              <a:rPr lang="en" sz="1600"/>
              <a:t>Assessments begin FY20</a:t>
            </a:r>
            <a:endParaRPr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None/>
            </a:pPr>
            <a:endParaRPr sz="2000"/>
          </a:p>
          <a:p>
            <a:pPr marL="342900" lvl="0" indent="-2413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None/>
            </a:pPr>
            <a:endParaRPr sz="1600"/>
          </a:p>
          <a:p>
            <a:pPr marL="342900" lvl="0" indent="-190500" algn="l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None/>
            </a:pPr>
            <a:endParaRPr/>
          </a:p>
          <a:p>
            <a:pPr marL="749300" lvl="1" indent="-1651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</p:txBody>
      </p:sp>
      <p:sp>
        <p:nvSpPr>
          <p:cNvPr id="419" name="Google Shape;419;p83"/>
          <p:cNvSpPr txBox="1">
            <a:spLocks noGrp="1"/>
          </p:cNvSpPr>
          <p:nvPr>
            <p:ph type="title"/>
          </p:nvPr>
        </p:nvSpPr>
        <p:spPr>
          <a:xfrm>
            <a:off x="447923" y="492381"/>
            <a:ext cx="81972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Encode Sans Black"/>
              <a:buNone/>
            </a:pPr>
            <a:r>
              <a:rPr lang="en"/>
              <a:t>Changes Coming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84"/>
          <p:cNvSpPr txBox="1">
            <a:spLocks noGrp="1"/>
          </p:cNvSpPr>
          <p:nvPr>
            <p:ph type="body" idx="1"/>
          </p:nvPr>
        </p:nvSpPr>
        <p:spPr>
          <a:xfrm>
            <a:off x="500931" y="2349229"/>
            <a:ext cx="8197200" cy="3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</a:pPr>
            <a:r>
              <a:rPr lang="en"/>
              <a:t>Join our OMS Digest by emailing </a:t>
            </a:r>
            <a:r>
              <a:rPr lang="en" u="sng">
                <a:solidFill>
                  <a:schemeClr val="hlink"/>
                </a:solidFill>
                <a:hlinkClick r:id="rId3"/>
              </a:rPr>
              <a:t>cardsvcs@uw.edu</a:t>
            </a:r>
            <a:r>
              <a:rPr lang="en"/>
              <a:t> and request to subscribe or join at:</a:t>
            </a:r>
            <a:endParaRPr/>
          </a:p>
          <a:p>
            <a:pPr marL="749300" lvl="1" indent="-2921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https://mailman1.u.washington.edu/mailman/listinfo/pciuw</a:t>
            </a:r>
            <a:endParaRPr/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</a:pPr>
            <a:r>
              <a:rPr lang="en"/>
              <a:t>Start reviewing your practices now</a:t>
            </a:r>
            <a:endParaRPr/>
          </a:p>
          <a:p>
            <a:pPr marL="749300" lvl="1" indent="-2921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en"/>
              <a:t>Where is your payment card information kept?</a:t>
            </a:r>
            <a:endParaRPr/>
          </a:p>
          <a:p>
            <a:pPr marL="749300" lvl="1" indent="-2921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en"/>
              <a:t>How are you taking payments?</a:t>
            </a:r>
            <a:endParaRPr/>
          </a:p>
          <a:p>
            <a:pPr marL="34290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None/>
            </a:pPr>
            <a:endParaRPr sz="1800"/>
          </a:p>
          <a:p>
            <a:pPr marL="34290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None/>
            </a:pPr>
            <a:endParaRPr sz="1800"/>
          </a:p>
          <a:p>
            <a:pPr marL="34290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None/>
            </a:pPr>
            <a:endParaRPr sz="1800"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None/>
            </a:pPr>
            <a:endParaRPr sz="2000"/>
          </a:p>
          <a:p>
            <a:pPr marL="1600200" lvl="3" indent="-1524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</a:pPr>
            <a:endParaRPr sz="1200"/>
          </a:p>
          <a:p>
            <a:pPr marL="749300" lvl="1" indent="-2413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</a:pPr>
            <a:endParaRPr sz="800"/>
          </a:p>
        </p:txBody>
      </p:sp>
      <p:sp>
        <p:nvSpPr>
          <p:cNvPr id="425" name="Google Shape;425;p84"/>
          <p:cNvSpPr txBox="1">
            <a:spLocks noGrp="1"/>
          </p:cNvSpPr>
          <p:nvPr>
            <p:ph type="title"/>
          </p:nvPr>
        </p:nvSpPr>
        <p:spPr>
          <a:xfrm>
            <a:off x="447923" y="492381"/>
            <a:ext cx="81972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Encode Sans Black"/>
              <a:buNone/>
            </a:pPr>
            <a:r>
              <a:rPr lang="en"/>
              <a:t>What can you do now?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85"/>
          <p:cNvSpPr txBox="1">
            <a:spLocks noGrp="1"/>
          </p:cNvSpPr>
          <p:nvPr>
            <p:ph type="title"/>
          </p:nvPr>
        </p:nvSpPr>
        <p:spPr>
          <a:xfrm>
            <a:off x="460375" y="859991"/>
            <a:ext cx="69723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900"/>
              <a:buFont typeface="Encode Sans Black"/>
              <a:buNone/>
            </a:pPr>
            <a:r>
              <a:rPr lang="en"/>
              <a:t>Discussion and Questions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86"/>
          <p:cNvSpPr txBox="1">
            <a:spLocks noGrp="1"/>
          </p:cNvSpPr>
          <p:nvPr>
            <p:ph type="body" idx="1"/>
          </p:nvPr>
        </p:nvSpPr>
        <p:spPr>
          <a:xfrm>
            <a:off x="692032" y="1113899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" sz="4200"/>
              <a:t>NIH RPPR Submission Delegation</a:t>
            </a:r>
            <a:br>
              <a:rPr lang="en" sz="4200"/>
            </a:br>
            <a:r>
              <a:rPr lang="en" sz="4200"/>
              <a:t>Post Implementation</a:t>
            </a:r>
            <a:endParaRPr sz="3800"/>
          </a:p>
        </p:txBody>
      </p:sp>
      <p:sp>
        <p:nvSpPr>
          <p:cNvPr id="436" name="Google Shape;436;p86"/>
          <p:cNvSpPr txBox="1"/>
          <p:nvPr/>
        </p:nvSpPr>
        <p:spPr>
          <a:xfrm>
            <a:off x="722454" y="4706274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March, 2019 </a:t>
            </a:r>
            <a:r>
              <a:rPr lang="en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Carol Rhodes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Custom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resentation for strategy recommendation">
  <a:themeElements>
    <a:clrScheme name="Office Theme 1">
      <a:dk1>
        <a:srgbClr val="009999"/>
      </a:dk1>
      <a:lt1>
        <a:srgbClr val="FFFFFF"/>
      </a:lt1>
      <a:dk2>
        <a:srgbClr val="000066"/>
      </a:dk2>
      <a:lt2>
        <a:srgbClr val="339966"/>
      </a:lt2>
      <a:accent1>
        <a:srgbClr val="00CC99"/>
      </a:accent1>
      <a:accent2>
        <a:srgbClr val="0099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008AB9"/>
      </a:accent6>
      <a:hlink>
        <a:srgbClr val="336699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GO AWAY BLUE LINK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DADE7"/>
      </a:hlink>
      <a:folHlink>
        <a:srgbClr val="6DAD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1422</Words>
  <Application>Microsoft Office PowerPoint</Application>
  <PresentationFormat>On-screen Show (4:3)</PresentationFormat>
  <Paragraphs>297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32</vt:i4>
      </vt:variant>
    </vt:vector>
  </HeadingPairs>
  <TitlesOfParts>
    <vt:vector size="50" baseType="lpstr">
      <vt:lpstr>Open Sans Light</vt:lpstr>
      <vt:lpstr>Arial</vt:lpstr>
      <vt:lpstr>Open Sans</vt:lpstr>
      <vt:lpstr>Encode Sans Black</vt:lpstr>
      <vt:lpstr>Encode Sans</vt:lpstr>
      <vt:lpstr>Noto Sans Symbols</vt:lpstr>
      <vt:lpstr>Merriweather Sans</vt:lpstr>
      <vt:lpstr>Arial Narrow</vt:lpstr>
      <vt:lpstr>Calibri</vt:lpstr>
      <vt:lpstr>Simple Light</vt:lpstr>
      <vt:lpstr>Office Theme</vt:lpstr>
      <vt:lpstr>Custom Design</vt:lpstr>
      <vt:lpstr>1_Custom Design</vt:lpstr>
      <vt:lpstr>2_Custom Design</vt:lpstr>
      <vt:lpstr>Presentation for strategy recommendation</vt:lpstr>
      <vt:lpstr>Custom Design</vt:lpstr>
      <vt:lpstr>1_Custom Design</vt:lpstr>
      <vt:lpstr>Office Theme</vt:lpstr>
      <vt:lpstr>PowerPoint Presentation</vt:lpstr>
      <vt:lpstr>PCI Compliance @ UW</vt:lpstr>
      <vt:lpstr>Quick History</vt:lpstr>
      <vt:lpstr>UW PCI History</vt:lpstr>
      <vt:lpstr>Major Issues Identified</vt:lpstr>
      <vt:lpstr>Changes Coming</vt:lpstr>
      <vt:lpstr>What can you do now?</vt:lpstr>
      <vt:lpstr>Discussion and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Human Subjects Research and the UW Medicine Information Exposure</vt:lpstr>
      <vt:lpstr>The Exposure Event</vt:lpstr>
      <vt:lpstr>The Exposed Information</vt:lpstr>
      <vt:lpstr>The Research Connection Why access PHI without participant authorization</vt:lpstr>
      <vt:lpstr>Potential Risks to Participants</vt:lpstr>
      <vt:lpstr>UW Medicine Compliance is in charge of managing this incident</vt:lpstr>
      <vt:lpstr>The limited role of HSD</vt:lpstr>
      <vt:lpstr>Responding to participant questions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2019-03-18T16:47:23Z</dcterms:modified>
</cp:coreProperties>
</file>