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  <p:sldMasterId id="2147483668" r:id="rId2"/>
    <p:sldMasterId id="2147483669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6858000" cy="5143500"/>
  <p:notesSz cx="7010400" cy="92964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Encode Sans Black" panose="020B060402020202020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Ligh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66" y="102"/>
      </p:cViewPr>
      <p:guideLst>
        <p:guide orient="horz" pos="1620"/>
        <p:guide pos="2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activity vs progress</a:t>
            </a: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598607"/>
            <a:ext cx="1812205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5252124" y="76267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2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5186363" y="145160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>
            <a:spLocks noGrp="1"/>
          </p:cNvSpPr>
          <p:nvPr>
            <p:ph type="chart" idx="2"/>
          </p:nvPr>
        </p:nvSpPr>
        <p:spPr>
          <a:xfrm>
            <a:off x="335942" y="1724978"/>
            <a:ext cx="6138497" cy="29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345281" y="369733"/>
            <a:ext cx="612915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5186363" y="145160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096" y="3426449"/>
            <a:ext cx="119807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5186363" y="145160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096" y="3426449"/>
            <a:ext cx="119807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599107"/>
            <a:ext cx="1812205" cy="21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5205152" y="107582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096" y="3426449"/>
            <a:ext cx="119807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5205152" y="107582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2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45281" y="369733"/>
            <a:ext cx="6138493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5205152" y="107582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1" name="Google Shape;111;p1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45281" y="36973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5205152" y="107582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>
            <a:spLocks noGrp="1"/>
          </p:cNvSpPr>
          <p:nvPr>
            <p:ph type="chart" idx="2"/>
          </p:nvPr>
        </p:nvSpPr>
        <p:spPr>
          <a:xfrm>
            <a:off x="335942" y="1724978"/>
            <a:ext cx="6138497" cy="29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45281" y="381608"/>
            <a:ext cx="612915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5205152" y="107582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536" y="1364404"/>
            <a:ext cx="827836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35942" y="369286"/>
            <a:ext cx="61478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5205152" y="107582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5205152" y="107582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5252124" y="76267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78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35942" y="371511"/>
            <a:ext cx="6147836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5252124" y="76267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35942" y="369733"/>
            <a:ext cx="6147836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5252124" y="76267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chemeClr val="dk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>
            <a:spLocks noGrp="1"/>
          </p:cNvSpPr>
          <p:nvPr>
            <p:ph type="chart" idx="2"/>
          </p:nvPr>
        </p:nvSpPr>
        <p:spPr>
          <a:xfrm>
            <a:off x="335942" y="1724978"/>
            <a:ext cx="6138497" cy="282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78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5252124" y="76267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096" y="3426449"/>
            <a:ext cx="119807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lt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5252124" y="76267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536" y="1364404"/>
            <a:ext cx="827836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Google Shape;5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35942" y="369286"/>
            <a:ext cx="61478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5186363" y="145160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599010"/>
            <a:ext cx="1818920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5186363" y="145160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345282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5186363" y="145160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5252124" y="76267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ED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5186363" y="145160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A9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5205152" y="107582"/>
            <a:ext cx="15430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rdsvcs@uw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ilman1.u.washington.edu/mailman/listinfo/pciu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Encode Sans Black"/>
              <a:buNone/>
            </a:pPr>
            <a:r>
              <a:rPr lang="en-US"/>
              <a:t>PCI Compliance @ UW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375698" y="1836466"/>
            <a:ext cx="6147836" cy="23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Introduced to create a single, unified security standard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Contractual obligation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PCI 1.0</a:t>
            </a:r>
            <a:endParaRPr/>
          </a:p>
          <a:p>
            <a:pPr marL="557213" lvl="1" indent="-214312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Char char="–"/>
            </a:pPr>
            <a:r>
              <a:rPr lang="en-US" sz="1350"/>
              <a:t>December 2004</a:t>
            </a:r>
            <a:endParaRPr/>
          </a:p>
          <a:p>
            <a:pPr marL="557213" lvl="1" indent="-214312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Char char="–"/>
            </a:pPr>
            <a:r>
              <a:rPr lang="en-US" sz="1350"/>
              <a:t>Core objectives &amp; requirements have not changed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PCI 3.0</a:t>
            </a:r>
            <a:endParaRPr/>
          </a:p>
          <a:p>
            <a:pPr marL="557213" lvl="1" indent="-214312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Char char="–"/>
            </a:pPr>
            <a:r>
              <a:rPr lang="en-US" sz="1350"/>
              <a:t>November 2013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Currently on PCI 3.2.1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35942" y="369286"/>
            <a:ext cx="61478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Quick History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375698" y="1836466"/>
            <a:ext cx="6147836" cy="23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Initially a centralized endeavor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Switched to scattered merchants across campus</a:t>
            </a:r>
            <a:endParaRPr/>
          </a:p>
          <a:p>
            <a:pPr marL="557213" lvl="1" indent="-214312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Char char="–"/>
            </a:pPr>
            <a:r>
              <a:rPr lang="en-US" sz="1350"/>
              <a:t>Card brands did not pay attention to a large amount of “small” merchants 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No recent history of compliance attestation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Determined to be large “Level 2” merchant by Visa/Elavon in 2017	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OMS created and Director hired December 2017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35942" y="369286"/>
            <a:ext cx="61478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UW PCI History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335942" y="1786770"/>
            <a:ext cx="6147836" cy="218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Retention of payment card data after authorization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Websites that are not secure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Receiving of credit card numbers through fax or email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Entering credit card numbers via University computers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Unknown locations of stored credit cards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VOIP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Contracts lacking correct language</a:t>
            </a:r>
            <a:endParaRPr/>
          </a:p>
          <a:p>
            <a:pPr marL="257175" lvl="0" indent="-25717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Char char="&gt;"/>
            </a:pPr>
            <a:r>
              <a:rPr lang="en-US" sz="1500"/>
              <a:t>Pressure from Payment Processors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35942" y="369286"/>
            <a:ext cx="61478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Major Issues Identified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75698" y="1836466"/>
            <a:ext cx="6147836" cy="23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Sans"/>
              <a:buChar char="&gt;"/>
            </a:pPr>
            <a:r>
              <a:rPr lang="en-US" sz="1200"/>
              <a:t>Qualified Security Assessor</a:t>
            </a:r>
            <a:endParaRPr/>
          </a:p>
          <a:p>
            <a:pPr marL="557213" lvl="1" indent="-214312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Char char="–"/>
            </a:pPr>
            <a:r>
              <a:rPr lang="en-US" sz="900"/>
              <a:t>Contract signed February 2019</a:t>
            </a:r>
            <a:endParaRPr/>
          </a:p>
          <a:p>
            <a:pPr marL="257175" lvl="0" indent="-257175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Sans"/>
              <a:buChar char="&gt;"/>
            </a:pPr>
            <a:r>
              <a:rPr lang="en-US" sz="1200"/>
              <a:t>E-commerce solution</a:t>
            </a:r>
            <a:endParaRPr/>
          </a:p>
          <a:p>
            <a:pPr marL="557213" lvl="1" indent="-214312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Char char="–"/>
            </a:pPr>
            <a:r>
              <a:rPr lang="en-US" sz="900"/>
              <a:t>RFQ releasing March 2019</a:t>
            </a:r>
            <a:endParaRPr/>
          </a:p>
          <a:p>
            <a:pPr marL="257175" lvl="0" indent="-257175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Sans"/>
              <a:buChar char="&gt;"/>
            </a:pPr>
            <a:r>
              <a:rPr lang="en-US" sz="1200"/>
              <a:t>P2PE Terminals</a:t>
            </a:r>
            <a:endParaRPr/>
          </a:p>
          <a:p>
            <a:pPr marL="557213" lvl="1" indent="-214312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Char char="–"/>
            </a:pPr>
            <a:r>
              <a:rPr lang="en-US" sz="900"/>
              <a:t>Part of E-commerce solution</a:t>
            </a:r>
            <a:endParaRPr/>
          </a:p>
          <a:p>
            <a:pPr marL="557213" lvl="1" indent="-214312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Char char="–"/>
            </a:pPr>
            <a:r>
              <a:rPr lang="en-US" sz="900"/>
              <a:t>Working on upgrade program with Elavon</a:t>
            </a:r>
            <a:endParaRPr/>
          </a:p>
          <a:p>
            <a:pPr marL="257175" lvl="0" indent="-257175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Sans"/>
              <a:buChar char="&gt;"/>
            </a:pPr>
            <a:r>
              <a:rPr lang="en-US" sz="1200"/>
              <a:t>PCI Advisory Committee formed</a:t>
            </a:r>
            <a:endParaRPr/>
          </a:p>
          <a:p>
            <a:pPr marL="557213" lvl="1" indent="-214312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Char char="–"/>
            </a:pPr>
            <a:r>
              <a:rPr lang="en-US" sz="900"/>
              <a:t>First meeting February 2019</a:t>
            </a:r>
            <a:endParaRPr/>
          </a:p>
          <a:p>
            <a:pPr marL="257175" lvl="0" indent="-257175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Sans"/>
              <a:buChar char="&gt;"/>
            </a:pPr>
            <a:r>
              <a:rPr lang="en-US" sz="1200"/>
              <a:t>Policy and Procedures</a:t>
            </a:r>
            <a:endParaRPr/>
          </a:p>
          <a:p>
            <a:pPr marL="557213" lvl="1" indent="-214312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Char char="–"/>
            </a:pPr>
            <a:r>
              <a:rPr lang="en-US" sz="900"/>
              <a:t>APS 35.1 updated</a:t>
            </a:r>
            <a:endParaRPr/>
          </a:p>
          <a:p>
            <a:pPr marL="257175" lvl="0" indent="-257175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Sans"/>
              <a:buChar char="&gt;"/>
            </a:pPr>
            <a:r>
              <a:rPr lang="en-US" sz="1200"/>
              <a:t>Assessments begin FY20</a:t>
            </a:r>
            <a:endParaRPr/>
          </a:p>
          <a:p>
            <a:pPr marL="257175" lvl="0" indent="-16192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None/>
            </a:pPr>
            <a:endParaRPr sz="1500"/>
          </a:p>
          <a:p>
            <a:pPr marL="257175" lvl="0" indent="-180975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Sans"/>
              <a:buNone/>
            </a:pPr>
            <a:endParaRPr sz="1200"/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None/>
            </a:pPr>
            <a:endParaRPr/>
          </a:p>
          <a:p>
            <a:pPr marL="557213" lvl="1" indent="-11906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35942" y="369286"/>
            <a:ext cx="61478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Changes Coming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375698" y="1761922"/>
            <a:ext cx="6147836" cy="23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Join our OMS Digest by emailing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cardsvcs@uw.edu</a:t>
            </a:r>
            <a:r>
              <a:rPr lang="en-US"/>
              <a:t> and request to subscribe or join at:</a:t>
            </a:r>
            <a:endParaRPr/>
          </a:p>
          <a:p>
            <a:pPr marL="557213" lvl="1" indent="-21431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https://mailman1.u.washington.edu/mailman/listinfo/pciuw</a:t>
            </a: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</a:pPr>
            <a:r>
              <a:rPr lang="en-US"/>
              <a:t>Start reviewing your practices now</a:t>
            </a:r>
            <a:endParaRPr/>
          </a:p>
          <a:p>
            <a:pPr marL="557213" lvl="1" indent="-21431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</a:pPr>
            <a:r>
              <a:rPr lang="en-US"/>
              <a:t>Where is your payment card information kept?</a:t>
            </a:r>
            <a:endParaRPr/>
          </a:p>
          <a:p>
            <a:pPr marL="557213" lvl="1" indent="-214312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</a:pPr>
            <a:r>
              <a:rPr lang="en-US"/>
              <a:t>How are you taking payments?</a:t>
            </a:r>
            <a:endParaRPr/>
          </a:p>
          <a:p>
            <a:pPr marL="257175" lvl="0" indent="-17145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None/>
            </a:pPr>
            <a:endParaRPr sz="1350"/>
          </a:p>
          <a:p>
            <a:pPr marL="257175" lvl="0" indent="-17145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None/>
            </a:pPr>
            <a:endParaRPr sz="1350"/>
          </a:p>
          <a:p>
            <a:pPr marL="257175" lvl="0" indent="-171450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None/>
            </a:pPr>
            <a:endParaRPr sz="1350"/>
          </a:p>
          <a:p>
            <a:pPr marL="257175" lvl="0" indent="-161925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erriweather Sans"/>
              <a:buNone/>
            </a:pPr>
            <a:endParaRPr sz="1500"/>
          </a:p>
          <a:p>
            <a:pPr marL="1200150" lvl="3" indent="-1143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endParaRPr sz="900"/>
          </a:p>
          <a:p>
            <a:pPr marL="557213" lvl="1" indent="-176212" algn="l" rtl="0">
              <a:spcBef>
                <a:spcPts val="120"/>
              </a:spcBef>
              <a:spcAft>
                <a:spcPts val="0"/>
              </a:spcAft>
              <a:buClr>
                <a:schemeClr val="dk2"/>
              </a:buClr>
              <a:buSzPts val="600"/>
              <a:buNone/>
            </a:pPr>
            <a:endParaRPr sz="600"/>
          </a:p>
        </p:txBody>
      </p:sp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35942" y="369286"/>
            <a:ext cx="61478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What can you do now?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Encode Sans Black"/>
              <a:buNone/>
            </a:pPr>
            <a:r>
              <a:rPr lang="en-US"/>
              <a:t>Discussion and 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Custom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Open Sans</vt:lpstr>
      <vt:lpstr>Encode Sans Black</vt:lpstr>
      <vt:lpstr>Calibri</vt:lpstr>
      <vt:lpstr>Merriweather Sans</vt:lpstr>
      <vt:lpstr>Arial</vt:lpstr>
      <vt:lpstr>Open Sans Light</vt:lpstr>
      <vt:lpstr>Custom Design</vt:lpstr>
      <vt:lpstr>1_Custom Design</vt:lpstr>
      <vt:lpstr>2_Custom Design</vt:lpstr>
      <vt:lpstr>PCI Compliance @ UW</vt:lpstr>
      <vt:lpstr>Quick History</vt:lpstr>
      <vt:lpstr>UW PCI History</vt:lpstr>
      <vt:lpstr>Major Issues Identified</vt:lpstr>
      <vt:lpstr>Changes Coming</vt:lpstr>
      <vt:lpstr>What can you do now?</vt:lpstr>
      <vt:lpstr>Discussion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PCI Compliance @ UW</dc:title>
  <dc:creator>Susan S. Wilbanks</dc:creator>
  <cp:lastModifiedBy>Susan S. Wilbanks</cp:lastModifiedBy>
  <cp:revision>1</cp:revision>
  <dcterms:modified xsi:type="dcterms:W3CDTF">2019-03-18T16:48:12Z</dcterms:modified>
</cp:coreProperties>
</file>