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2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Open Sans Light" panose="020B0604020202020204" charset="0"/>
      <p:regular r:id="rId13"/>
      <p:bold r:id="rId14"/>
      <p:italic r:id="rId15"/>
      <p:boldItalic r:id="rId16"/>
    </p:embeddedFont>
    <p:embeddedFont>
      <p:font typeface="Open Sans" panose="020B0604020202020204" charset="0"/>
      <p:regular r:id="rId17"/>
      <p:bold r:id="rId18"/>
      <p:italic r:id="rId19"/>
      <p:boldItalic r:id="rId20"/>
    </p:embeddedFont>
    <p:embeddedFont>
      <p:font typeface="Encode Sans Black" panose="020B0604020202020204" charset="0"/>
      <p:bold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124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viewProps" Target="viewProp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g2bede33c40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g2bede33c40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4f5efc4e6d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" name="Google Shape;39;g4f5efc4e6d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PIs all have an eRA Commons PI account but not necessarily NIH funding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521d1b31ff_3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Google Shape;45;g521d1b31ff_3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g521d1b31ff_3_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520cfc8ac9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g520cfc8ac9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bede33c40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g2bede33c40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521d1b31ff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521d1b31ff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g521d1b31ff_1_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671757" y="11671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546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ts val="5000"/>
              <a:buFont typeface="Arial"/>
              <a:buChar char="●"/>
              <a:defRPr sz="5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2" name="Google Shape;12;p2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68171" cy="92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 descr="Wordmark_center_Purple_HE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039" y="6487457"/>
            <a:ext cx="2407146" cy="16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64487" cy="112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Open Sans"/>
              <a:buChar char="–"/>
              <a:defRPr sz="2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Open Sans"/>
              <a:buChar char="–"/>
              <a:defRPr sz="16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8" name="Google Shape;18;p3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68171" cy="92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3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4" name="Google Shape;24;p4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82155" y="6487457"/>
            <a:ext cx="2407146" cy="16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4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9" name="Google Shape;29;p5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63105" y="6487457"/>
            <a:ext cx="2407146" cy="16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5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shington.edu/research/myresearch-lifecycle/manage/reporting/#nih-rppr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shington.edu/research/myresearch-lifecycle/manage/reporting/#nih-rppr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rants.nih.gov/grants/rppr/rppr_instruction_guide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692032" y="1113899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500"/>
              <a:buFont typeface="Arial"/>
              <a:buNone/>
            </a:pPr>
            <a:r>
              <a:rPr lang="en-US" sz="4200"/>
              <a:t>NIH RPPR Submission Delegation</a:t>
            </a:r>
            <a:br>
              <a:rPr lang="en-US" sz="4200"/>
            </a:br>
            <a:r>
              <a:rPr lang="en-US" sz="4200"/>
              <a:t>Post Implementation</a:t>
            </a:r>
            <a:endParaRPr sz="3800"/>
          </a:p>
        </p:txBody>
      </p:sp>
      <p:sp>
        <p:nvSpPr>
          <p:cNvPr id="36" name="Google Shape;36;p6"/>
          <p:cNvSpPr txBox="1"/>
          <p:nvPr/>
        </p:nvSpPr>
        <p:spPr>
          <a:xfrm>
            <a:off x="722454" y="4706274"/>
            <a:ext cx="6656700" cy="13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400"/>
              <a:buFont typeface="Arial"/>
              <a:buNone/>
            </a:pPr>
            <a:r>
              <a:rPr lang="en-US" sz="1600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March, 2019 </a:t>
            </a:r>
            <a:r>
              <a:rPr lang="en-US" sz="1600" b="0" i="0" u="none" strike="noStrike" cap="none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MRAM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rgbClr val="33006F"/>
              </a:buClr>
              <a:buSzPts val="400"/>
              <a:buFont typeface="Arial"/>
              <a:buNone/>
            </a:pPr>
            <a:r>
              <a:rPr lang="en-US" sz="1600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Carol Rhodes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rgbClr val="33006F"/>
              </a:buClr>
              <a:buSzPts val="400"/>
              <a:buFont typeface="Arial"/>
              <a:buNone/>
            </a:pPr>
            <a:r>
              <a:rPr lang="en-US" sz="1600" b="0" i="0" u="none" strike="noStrike" cap="none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Office of Sponsored Programs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lang="en-US"/>
              <a:t>Before Implementation </a:t>
            </a:r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2"/>
          </p:nvPr>
        </p:nvSpPr>
        <p:spPr>
          <a:xfrm>
            <a:off x="659300" y="1875550"/>
            <a:ext cx="6861000" cy="22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marR="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OSP pilot between April-July 2018</a:t>
            </a:r>
            <a:endParaRPr/>
          </a:p>
          <a:p>
            <a:pPr marL="457200" marR="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Favorable feedback via survey from both administrators &amp; researchers</a:t>
            </a:r>
            <a:endParaRPr/>
          </a:p>
          <a:p>
            <a:pPr marL="457200" marR="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OSP published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RPPR submission guidance</a:t>
            </a:r>
            <a:endParaRPr/>
          </a:p>
          <a:p>
            <a:pPr marL="457200" marR="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RPPR delegation to all UW PIs as of Nov 1st, 2018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By the Numbers</a:t>
            </a:r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body" idx="2"/>
          </p:nvPr>
        </p:nvSpPr>
        <p:spPr>
          <a:xfrm>
            <a:off x="659300" y="2102250"/>
            <a:ext cx="8196300" cy="36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5000 UW PIs have delegation</a:t>
            </a:r>
            <a:endParaRPr/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Over 100 RPPRs have been submitted to NIH since delegation </a:t>
            </a:r>
            <a:endParaRPr/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Of those, over 60 were done directly by PI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lang="en-US"/>
              <a:t>Post Implementation Assessment</a:t>
            </a:r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body" idx="2"/>
          </p:nvPr>
        </p:nvSpPr>
        <p:spPr>
          <a:xfrm>
            <a:off x="430700" y="1584325"/>
            <a:ext cx="8295000" cy="25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/>
          </a:p>
          <a:p>
            <a:pPr marL="457200" marR="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Collection of issues/questions received by OSP staff</a:t>
            </a:r>
            <a:endParaRPr/>
          </a:p>
          <a:p>
            <a:pPr marL="457200" marR="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Review of emergent NIH changes </a:t>
            </a:r>
            <a:endParaRPr/>
          </a:p>
          <a:p>
            <a:pPr marL="914400" marR="0" lvl="1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/>
              <a:t>e.g. HSS submission</a:t>
            </a:r>
            <a:endParaRPr/>
          </a:p>
          <a:p>
            <a:pPr marL="457200" marR="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Post-Implementation Survey to be distributed to:</a:t>
            </a:r>
            <a:endParaRPr/>
          </a:p>
          <a:p>
            <a:pPr marL="914400" marR="0" lvl="1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/>
              <a:t>Department Administrators who support PIs with NIH RPPRs</a:t>
            </a:r>
            <a:endParaRPr/>
          </a:p>
          <a:p>
            <a:pPr marL="914400" marR="0" lvl="1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/>
              <a:t>PIs who have submitted a SNAP eligible RPPR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/>
          </a:p>
        </p:txBody>
      </p:sp>
      <p:sp>
        <p:nvSpPr>
          <p:cNvPr id="56" name="Google Shape;56;p9"/>
          <p:cNvSpPr txBox="1"/>
          <p:nvPr/>
        </p:nvSpPr>
        <p:spPr>
          <a:xfrm>
            <a:off x="60275" y="6091275"/>
            <a:ext cx="7699500" cy="6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750"/>
              <a:buFont typeface="Arial"/>
              <a:buNone/>
            </a:pPr>
            <a:r>
              <a:rPr lang="en-US"/>
              <a:t>Survey</a:t>
            </a:r>
            <a:endParaRPr/>
          </a:p>
        </p:txBody>
      </p:sp>
      <p:sp>
        <p:nvSpPr>
          <p:cNvPr id="62" name="Google Shape;62;p10"/>
          <p:cNvSpPr txBox="1"/>
          <p:nvPr/>
        </p:nvSpPr>
        <p:spPr>
          <a:xfrm>
            <a:off x="806150" y="1832900"/>
            <a:ext cx="7017600" cy="30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 sz="24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Covers questions from delegation through receipt of continuation funding.</a:t>
            </a:r>
            <a:endParaRPr sz="24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Open Sans"/>
              <a:buChar char="&gt;"/>
            </a:pPr>
            <a:r>
              <a:rPr lang="en-US" sz="24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To help us know where we may need to revise guidance or process.</a:t>
            </a:r>
            <a:endParaRPr sz="24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Thank you for participating in the survey.</a:t>
            </a:r>
            <a:endParaRPr sz="24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24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Please encourage your PIs who have submitted a SNAP eligible RPPR to complete their survey.</a:t>
            </a:r>
            <a:endParaRPr sz="24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24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Watch for admin. survey and link in upcoming MRAM announcement.</a:t>
            </a:r>
            <a:endParaRPr sz="24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Resources</a:t>
            </a:r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/>
              <a:t> 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/>
              <a:t>RPPR Guidance from OSP: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sng">
                <a:solidFill>
                  <a:schemeClr val="hlink"/>
                </a:solidFill>
                <a:hlinkClick r:id="rId3"/>
              </a:rPr>
              <a:t>https://www.washington.edu/research/myresearch-lifecycle/manage/reporting/#nih-rppr</a:t>
            </a: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NIH RPPR Guidance: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400"/>
              <a:t> </a:t>
            </a:r>
            <a:r>
              <a:rPr lang="en-US" sz="1400" u="sng">
                <a:solidFill>
                  <a:schemeClr val="hlink"/>
                </a:solidFill>
                <a:hlinkClick r:id="rId4"/>
              </a:rPr>
              <a:t>https://grants.nih.gov/grants/rppr/rppr_instruction_guide.pdf</a:t>
            </a: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40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/>
              <a:t>Questions?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_Custom Design">
  <a:themeElements>
    <a:clrScheme name="Custom 5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218</Words>
  <Application>Microsoft Office PowerPoint</Application>
  <PresentationFormat>On-screen Show (4:3)</PresentationFormat>
  <Paragraphs>50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Merriweather Sans</vt:lpstr>
      <vt:lpstr>Calibri</vt:lpstr>
      <vt:lpstr>Open Sans Light</vt:lpstr>
      <vt:lpstr>Open Sans</vt:lpstr>
      <vt:lpstr>Arial</vt:lpstr>
      <vt:lpstr>Encode Sans Black</vt:lpstr>
      <vt:lpstr>2_Custom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S. Wilbanks</dc:creator>
  <cp:lastModifiedBy>Susan S. Wilbanks</cp:lastModifiedBy>
  <cp:revision>1</cp:revision>
  <dcterms:modified xsi:type="dcterms:W3CDTF">2019-03-18T16:48:53Z</dcterms:modified>
</cp:coreProperties>
</file>