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946900" cy="9283700"/>
  <p:embeddedFontLst>
    <p:embeddedFont>
      <p:font typeface="Arial Narrow" panose="020B060602020203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2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25" tIns="46350" rIns="92725" bIns="4635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>
            <a:spLocks noGrp="1" noRot="1" noChangeAspect="1"/>
          </p:cNvSpPr>
          <p:nvPr>
            <p:ph type="sldImg" idx="3"/>
          </p:nvPr>
        </p:nvSpPr>
        <p:spPr>
          <a:xfrm>
            <a:off x="11525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5" name="Google Shape;5;n"/>
          <p:cNvSpPr txBox="1">
            <a:spLocks noGrp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25" tIns="46350" rIns="92725" bIns="46350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" name="Google Shape;6;n"/>
          <p:cNvSpPr txBox="1">
            <a:spLocks noGrp="1"/>
          </p:cNvSpPr>
          <p:nvPr>
            <p:ph type="dt" idx="10"/>
          </p:nvPr>
        </p:nvSpPr>
        <p:spPr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25" tIns="46350" rIns="92725" bIns="4635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25" tIns="46350" rIns="92725" bIns="4635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25" tIns="46350" rIns="92725" bIns="463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:notes"/>
          <p:cNvSpPr txBox="1">
            <a:spLocks noGrp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prstGeom prst="rect">
            <a:avLst/>
          </a:prstGeom>
        </p:spPr>
        <p:txBody>
          <a:bodyPr spcFirstLastPara="1" wrap="square" lIns="92725" tIns="46350" rIns="92725" bIns="4635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:notes"/>
          <p:cNvSpPr txBox="1">
            <a:spLocks noGrp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prstGeom prst="rect">
            <a:avLst/>
          </a:prstGeom>
        </p:spPr>
        <p:txBody>
          <a:bodyPr spcFirstLastPara="1" wrap="square" lIns="92725" tIns="46350" rIns="92725" bIns="4635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:notes"/>
          <p:cNvSpPr txBox="1">
            <a:spLocks noGrp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prstGeom prst="rect">
            <a:avLst/>
          </a:prstGeom>
        </p:spPr>
        <p:txBody>
          <a:bodyPr spcFirstLastPara="1" wrap="square" lIns="92725" tIns="46350" rIns="92725" bIns="4635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:notes"/>
          <p:cNvSpPr txBox="1">
            <a:spLocks noGrp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prstGeom prst="rect">
            <a:avLst/>
          </a:prstGeom>
        </p:spPr>
        <p:txBody>
          <a:bodyPr spcFirstLastPara="1" wrap="square" lIns="92725" tIns="46350" rIns="92725" bIns="4635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:notes"/>
          <p:cNvSpPr txBox="1">
            <a:spLocks noGrp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prstGeom prst="rect">
            <a:avLst/>
          </a:prstGeom>
        </p:spPr>
        <p:txBody>
          <a:bodyPr spcFirstLastPara="1" wrap="square" lIns="92725" tIns="46350" rIns="92725" bIns="4635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6:notes"/>
          <p:cNvSpPr txBox="1">
            <a:spLocks noGrp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prstGeom prst="rect">
            <a:avLst/>
          </a:prstGeom>
        </p:spPr>
        <p:txBody>
          <a:bodyPr spcFirstLastPara="1" wrap="square" lIns="92725" tIns="46350" rIns="92725" bIns="4635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7:notes"/>
          <p:cNvSpPr txBox="1">
            <a:spLocks noGrp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prstGeom prst="rect">
            <a:avLst/>
          </a:prstGeom>
        </p:spPr>
        <p:txBody>
          <a:bodyPr spcFirstLastPara="1" wrap="square" lIns="92725" tIns="46350" rIns="92725" bIns="4635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8:notes"/>
          <p:cNvSpPr txBox="1">
            <a:spLocks noGrp="1"/>
          </p:cNvSpPr>
          <p:nvPr>
            <p:ph type="body" idx="1"/>
          </p:nvPr>
        </p:nvSpPr>
        <p:spPr>
          <a:xfrm>
            <a:off x="925513" y="4410075"/>
            <a:ext cx="5095875" cy="4176713"/>
          </a:xfrm>
          <a:prstGeom prst="rect">
            <a:avLst/>
          </a:prstGeom>
        </p:spPr>
        <p:txBody>
          <a:bodyPr spcFirstLastPara="1" wrap="square" lIns="92725" tIns="46350" rIns="92725" bIns="4635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2525" y="696913"/>
            <a:ext cx="4641850" cy="3481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438400" y="3352800"/>
            <a:ext cx="6324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438400" y="4724400"/>
            <a:ext cx="6324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SzPts val="1600"/>
              <a:buFont typeface="Noto Sans Symbols"/>
              <a:buNone/>
              <a:defRPr sz="3200"/>
            </a:lvl1pPr>
            <a:lvl2pPr lvl="1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1"/>
          <p:cNvSpPr txBox="1">
            <a:spLocks noGrp="1"/>
          </p:cNvSpPr>
          <p:nvPr>
            <p:ph type="title"/>
          </p:nvPr>
        </p:nvSpPr>
        <p:spPr>
          <a:xfrm>
            <a:off x="1524000" y="685800"/>
            <a:ext cx="7086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 rot="5400000">
            <a:off x="3314700" y="266700"/>
            <a:ext cx="3505200" cy="708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1pPr>
            <a:lvl2pPr marL="914400" lvl="1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 rot="5400000">
            <a:off x="5286375" y="2238375"/>
            <a:ext cx="4876800" cy="1771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body" idx="1"/>
          </p:nvPr>
        </p:nvSpPr>
        <p:spPr>
          <a:xfrm rot="5400000">
            <a:off x="1666875" y="542925"/>
            <a:ext cx="4876800" cy="5162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1pPr>
            <a:lvl2pPr marL="914400" lvl="1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1524000" y="685800"/>
            <a:ext cx="7086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1524000" y="2057400"/>
            <a:ext cx="7086600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1pPr>
            <a:lvl2pPr marL="914400" lvl="1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3pPr>
            <a:lvl4pPr marL="1828800" lvl="3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000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SzPts val="900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1524000" y="685800"/>
            <a:ext cx="7086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1524000" y="2057400"/>
            <a:ext cx="3467100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17500" algn="l">
              <a:spcBef>
                <a:spcPts val="560"/>
              </a:spcBef>
              <a:spcAft>
                <a:spcPts val="0"/>
              </a:spcAft>
              <a:buSzPts val="1400"/>
              <a:buChar char="■"/>
              <a:defRPr sz="2800"/>
            </a:lvl1pPr>
            <a:lvl2pPr marL="914400" lvl="1" indent="-304800" algn="l">
              <a:spcBef>
                <a:spcPts val="480"/>
              </a:spcBef>
              <a:spcAft>
                <a:spcPts val="0"/>
              </a:spcAft>
              <a:buSzPts val="1200"/>
              <a:buChar char="■"/>
              <a:defRPr sz="2400"/>
            </a:lvl2pPr>
            <a:lvl3pPr marL="1371600" lvl="2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3pPr>
            <a:lvl4pPr marL="1828800" lvl="3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5143500" y="2057400"/>
            <a:ext cx="3467100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17500" algn="l">
              <a:spcBef>
                <a:spcPts val="560"/>
              </a:spcBef>
              <a:spcAft>
                <a:spcPts val="0"/>
              </a:spcAft>
              <a:buSzPts val="1400"/>
              <a:buChar char="■"/>
              <a:defRPr sz="2800"/>
            </a:lvl1pPr>
            <a:lvl2pPr marL="914400" lvl="1" indent="-304800" algn="l">
              <a:spcBef>
                <a:spcPts val="480"/>
              </a:spcBef>
              <a:spcAft>
                <a:spcPts val="0"/>
              </a:spcAft>
              <a:buSzPts val="1200"/>
              <a:buChar char="■"/>
              <a:defRPr sz="2400"/>
            </a:lvl2pPr>
            <a:lvl3pPr marL="1371600" lvl="2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3pPr>
            <a:lvl4pPr marL="1828800" lvl="3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4pPr>
            <a:lvl5pPr marL="2286000" lvl="4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5pPr>
            <a:lvl6pPr marL="2743200" lvl="5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6pPr>
            <a:lvl7pPr marL="3200400" lvl="6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7pPr>
            <a:lvl8pPr marL="3657600" lvl="7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8pPr>
            <a:lvl9pPr marL="4114800" lvl="8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2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9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4800" algn="l">
              <a:spcBef>
                <a:spcPts val="480"/>
              </a:spcBef>
              <a:spcAft>
                <a:spcPts val="0"/>
              </a:spcAft>
              <a:buSzPts val="1200"/>
              <a:buChar char="■"/>
              <a:defRPr sz="2400"/>
            </a:lvl1pPr>
            <a:lvl2pPr marL="914400" lvl="1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3pPr>
            <a:lvl4pPr marL="1828800" lvl="3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4pPr>
            <a:lvl5pPr marL="2286000" lvl="4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5pPr>
            <a:lvl6pPr marL="2743200" lvl="5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6pPr>
            <a:lvl7pPr marL="3200400" lvl="6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7pPr>
            <a:lvl8pPr marL="3657600" lvl="7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8pPr>
            <a:lvl9pPr marL="4114800" lvl="8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2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SzPts val="1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SzPts val="9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SzPts val="800"/>
              <a:buNone/>
              <a:defRPr sz="1600" b="1"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4800" algn="l">
              <a:spcBef>
                <a:spcPts val="480"/>
              </a:spcBef>
              <a:spcAft>
                <a:spcPts val="0"/>
              </a:spcAft>
              <a:buSzPts val="1200"/>
              <a:buChar char="■"/>
              <a:defRPr sz="2400"/>
            </a:lvl1pPr>
            <a:lvl2pPr marL="914400" lvl="1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2pPr>
            <a:lvl3pPr marL="1371600" lvl="2" indent="-285750" algn="l">
              <a:spcBef>
                <a:spcPts val="360"/>
              </a:spcBef>
              <a:spcAft>
                <a:spcPts val="0"/>
              </a:spcAft>
              <a:buSzPts val="900"/>
              <a:buChar char="■"/>
              <a:defRPr sz="1800"/>
            </a:lvl3pPr>
            <a:lvl4pPr marL="1828800" lvl="3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4pPr>
            <a:lvl5pPr marL="2286000" lvl="4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5pPr>
            <a:lvl6pPr marL="2743200" lvl="5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6pPr>
            <a:lvl7pPr marL="3200400" lvl="6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7pPr>
            <a:lvl8pPr marL="3657600" lvl="7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8pPr>
            <a:lvl9pPr marL="4114800" lvl="8" indent="-279400" algn="l">
              <a:spcBef>
                <a:spcPts val="320"/>
              </a:spcBef>
              <a:spcAft>
                <a:spcPts val="0"/>
              </a:spcAft>
              <a:buSzPts val="800"/>
              <a:buChar char="■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1524000" y="685800"/>
            <a:ext cx="7086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30200" algn="l">
              <a:spcBef>
                <a:spcPts val="640"/>
              </a:spcBef>
              <a:spcAft>
                <a:spcPts val="0"/>
              </a:spcAft>
              <a:buSzPts val="1600"/>
              <a:buChar char="■"/>
              <a:defRPr sz="3200"/>
            </a:lvl1pPr>
            <a:lvl2pPr marL="914400" lvl="1" indent="-317500" algn="l">
              <a:spcBef>
                <a:spcPts val="560"/>
              </a:spcBef>
              <a:spcAft>
                <a:spcPts val="0"/>
              </a:spcAft>
              <a:buSzPts val="1400"/>
              <a:buChar char="■"/>
              <a:defRPr sz="2800"/>
            </a:lvl2pPr>
            <a:lvl3pPr marL="1371600" lvl="2" indent="-304800" algn="l">
              <a:spcBef>
                <a:spcPts val="480"/>
              </a:spcBef>
              <a:spcAft>
                <a:spcPts val="0"/>
              </a:spcAft>
              <a:buSzPts val="1200"/>
              <a:buChar char="■"/>
              <a:defRPr sz="2400"/>
            </a:lvl3pPr>
            <a:lvl4pPr marL="1828800" lvl="3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4pPr>
            <a:lvl5pPr marL="2286000" lvl="4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5pPr>
            <a:lvl6pPr marL="2743200" lvl="5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6pPr>
            <a:lvl7pPr marL="3200400" lvl="6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7pPr>
            <a:lvl8pPr marL="3657600" lvl="7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8pPr>
            <a:lvl9pPr marL="4114800" lvl="8" indent="-292100" algn="l">
              <a:spcBef>
                <a:spcPts val="400"/>
              </a:spcBef>
              <a:spcAft>
                <a:spcPts val="0"/>
              </a:spcAft>
              <a:buSzPts val="1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6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5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None/>
              <a:defRPr sz="32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None/>
              <a:defRPr sz="28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Noto Sans Symbols"/>
              <a:buNone/>
              <a:defRPr sz="24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SzPts val="7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SzPts val="6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SzPts val="5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SzPts val="450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body" idx="1"/>
          </p:nvPr>
        </p:nvSpPr>
        <p:spPr>
          <a:xfrm>
            <a:off x="1524000" y="2057400"/>
            <a:ext cx="7086600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1750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Noto Sans Symbols"/>
              <a:buChar char="■"/>
              <a:defRPr sz="28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914400" marR="0" lvl="1" indent="-30480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371600" marR="0" lvl="2" indent="-292100" algn="l" rtl="0"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828800" marR="0" lvl="3" indent="-28575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2286000" marR="0" lvl="4" indent="-28575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743200" marR="0" lvl="5" indent="-28575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3200400" marR="0" lvl="6" indent="-28575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3657600" marR="0" lvl="7" indent="-28575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4114800" marR="0" lvl="8" indent="-285750" algn="l" rtl="0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1524000" y="685800"/>
            <a:ext cx="7086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000000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>
            <a:spLocks noGrp="1"/>
          </p:cNvSpPr>
          <p:nvPr>
            <p:ph type="ctrTitle"/>
          </p:nvPr>
        </p:nvSpPr>
        <p:spPr>
          <a:xfrm>
            <a:off x="2057400" y="3429000"/>
            <a:ext cx="6705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Human Subjects Research and the UW Medicine Information Exposure</a:t>
            </a:r>
            <a:endParaRPr sz="3600"/>
          </a:p>
        </p:txBody>
      </p:sp>
      <p:sp>
        <p:nvSpPr>
          <p:cNvPr id="53" name="Google Shape;53;p13"/>
          <p:cNvSpPr txBox="1">
            <a:spLocks noGrp="1"/>
          </p:cNvSpPr>
          <p:nvPr>
            <p:ph type="subTitle" idx="1"/>
          </p:nvPr>
        </p:nvSpPr>
        <p:spPr>
          <a:xfrm>
            <a:off x="2133600" y="4724400"/>
            <a:ext cx="66294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 Symbols"/>
              <a:buNone/>
            </a:pPr>
            <a:r>
              <a:rPr lang="en-US" sz="2800"/>
              <a:t>MRAM Meeting, 3.14.2019</a:t>
            </a:r>
            <a:endParaRPr/>
          </a:p>
          <a:p>
            <a:pPr marL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SzPts val="1400"/>
              <a:buFont typeface="Noto Sans Symbols"/>
              <a:buNone/>
            </a:pPr>
            <a:r>
              <a:rPr lang="en-US" sz="2800"/>
              <a:t>Karen Moe, Director, Human Subjects Division</a:t>
            </a:r>
            <a:endParaRPr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>
            <a:spLocks noGrp="1"/>
          </p:cNvSpPr>
          <p:nvPr>
            <p:ph type="title"/>
          </p:nvPr>
        </p:nvSpPr>
        <p:spPr>
          <a:xfrm>
            <a:off x="1524000" y="685800"/>
            <a:ext cx="7086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Exposure Event</a:t>
            </a:r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body" idx="1"/>
          </p:nvPr>
        </p:nvSpPr>
        <p:spPr>
          <a:xfrm>
            <a:off x="1524000" y="1600200"/>
            <a:ext cx="708660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-US"/>
              <a:t>A web server vulnerability exposed about 974,000 records containing some Protected Health Information (PHI) to the internet, for 4 weeks in December.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title"/>
          </p:nvPr>
        </p:nvSpPr>
        <p:spPr>
          <a:xfrm>
            <a:off x="1524000" y="685800"/>
            <a:ext cx="7086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Exposed Information</a:t>
            </a:r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body" idx="1"/>
          </p:nvPr>
        </p:nvSpPr>
        <p:spPr>
          <a:xfrm>
            <a:off x="1524000" y="1524000"/>
            <a:ext cx="7086600" cy="51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-US" b="1"/>
              <a:t>NOT</a:t>
            </a:r>
            <a:r>
              <a:rPr lang="en-US"/>
              <a:t> patient healthcare records (PHI)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1400"/>
              <a:buChar char="■"/>
            </a:pPr>
            <a:r>
              <a:rPr lang="en-US" b="1"/>
              <a:t>NOT</a:t>
            </a:r>
            <a:r>
              <a:rPr lang="en-US"/>
              <a:t> research records or data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1400"/>
              <a:buChar char="■"/>
            </a:pPr>
            <a:r>
              <a:rPr lang="en-US"/>
              <a:t>Consisted of </a:t>
            </a:r>
            <a:r>
              <a:rPr lang="en-US" b="1"/>
              <a:t>accounting for disclosure</a:t>
            </a:r>
            <a:r>
              <a:rPr lang="en-US"/>
              <a:t> files</a:t>
            </a:r>
            <a:endParaRPr/>
          </a:p>
          <a:p>
            <a:pPr marL="457200" lvl="1" indent="0" algn="l" rtl="0">
              <a:spcBef>
                <a:spcPts val="480"/>
              </a:spcBef>
              <a:spcAft>
                <a:spcPts val="0"/>
              </a:spcAft>
              <a:buSzPts val="1200"/>
              <a:buNone/>
            </a:pPr>
            <a:r>
              <a:rPr lang="en-US"/>
              <a:t>HIPAA requires documentation every time PHI is accessed without patient authorization, if purpose is not treatment, payment, or operations. </a:t>
            </a:r>
            <a:r>
              <a:rPr lang="en-US" b="1"/>
              <a:t>This documentation is what was exposed</a:t>
            </a:r>
            <a:r>
              <a:rPr lang="en-US"/>
              <a:t>. </a:t>
            </a:r>
            <a:endParaRPr/>
          </a:p>
          <a:p>
            <a:pPr marL="0" lvl="0" indent="0" algn="l" rtl="0">
              <a:spcBef>
                <a:spcPts val="320"/>
              </a:spcBef>
              <a:spcAft>
                <a:spcPts val="0"/>
              </a:spcAft>
              <a:buSzPts val="800"/>
              <a:buNone/>
            </a:pPr>
            <a:endParaRPr sz="1600"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SzPts val="1400"/>
              <a:buNone/>
            </a:pPr>
            <a:r>
              <a:rPr lang="en-US"/>
              <a:t>Examples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1200"/>
              <a:buChar char="■"/>
            </a:pPr>
            <a:r>
              <a:rPr lang="en-US" sz="2400"/>
              <a:t>Mandatory reporting of abuse, diseases (STDs, cancer)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SzPts val="1200"/>
              <a:buChar char="■"/>
            </a:pPr>
            <a:r>
              <a:rPr lang="en-US" sz="2400"/>
              <a:t>Research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>
            <a:spLocks noGrp="1"/>
          </p:cNvSpPr>
          <p:nvPr>
            <p:ph type="title"/>
          </p:nvPr>
        </p:nvSpPr>
        <p:spPr>
          <a:xfrm>
            <a:off x="1524000" y="685800"/>
            <a:ext cx="70866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Research Connection</a:t>
            </a:r>
            <a:br>
              <a:rPr lang="en-US"/>
            </a:br>
            <a:r>
              <a:rPr lang="en-US" sz="2800" b="0"/>
              <a:t>Why access PHI without participant authorization</a:t>
            </a:r>
            <a:endParaRPr sz="2800" b="0"/>
          </a:p>
        </p:txBody>
      </p:sp>
      <p:sp>
        <p:nvSpPr>
          <p:cNvPr id="71" name="Google Shape;71;p16"/>
          <p:cNvSpPr txBox="1">
            <a:spLocks noGrp="1"/>
          </p:cNvSpPr>
          <p:nvPr>
            <p:ph type="body" idx="1"/>
          </p:nvPr>
        </p:nvSpPr>
        <p:spPr>
          <a:xfrm>
            <a:off x="1524000" y="2438400"/>
            <a:ext cx="7086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-US"/>
              <a:t>Identify potential participants (names, contact info)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1400"/>
              <a:buChar char="■"/>
            </a:pPr>
            <a:r>
              <a:rPr lang="en-US"/>
              <a:t>Screen potential participants for study eligibility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1400"/>
              <a:buChar char="■"/>
            </a:pPr>
            <a:r>
              <a:rPr lang="en-US"/>
              <a:t>Obtain PHI to answer a research question (medical records reviews)</a:t>
            </a: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SzPts val="1400"/>
              <a:buNone/>
            </a:pPr>
            <a:r>
              <a:rPr lang="en-US" b="1" i="1"/>
              <a:t>No research data or researchers were involved in the incident.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>
            <a:spLocks noGrp="1"/>
          </p:cNvSpPr>
          <p:nvPr>
            <p:ph type="title"/>
          </p:nvPr>
        </p:nvSpPr>
        <p:spPr>
          <a:xfrm>
            <a:off x="1524000" y="533400"/>
            <a:ext cx="7086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Potential Risks to Participants</a:t>
            </a:r>
            <a:endParaRPr sz="2800" b="0"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1"/>
          </p:nvPr>
        </p:nvSpPr>
        <p:spPr>
          <a:xfrm>
            <a:off x="1524000" y="1752600"/>
            <a:ext cx="70866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 sz="3200" b="1"/>
              <a:t>Name + study title</a:t>
            </a: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SzPts val="1400"/>
              <a:buNone/>
            </a:pPr>
            <a:r>
              <a:rPr lang="en-US" u="sng"/>
              <a:t>Example</a:t>
            </a:r>
            <a:r>
              <a:rPr lang="en-US"/>
              <a:t>: Genetic markers in Alzheimer’s Patients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SzPts val="1600"/>
              <a:buNone/>
            </a:pPr>
            <a:endParaRPr sz="3200" b="1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SzPts val="1600"/>
              <a:buNone/>
            </a:pPr>
            <a:r>
              <a:rPr lang="en-US" sz="3200" b="1"/>
              <a:t>Name + type of PHI accessed </a:t>
            </a: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SzPts val="1400"/>
              <a:buNone/>
            </a:pPr>
            <a:r>
              <a:rPr lang="en-US" u="sng"/>
              <a:t>Example</a:t>
            </a:r>
            <a:r>
              <a:rPr lang="en-US"/>
              <a:t>: STD test results</a:t>
            </a: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ctr" rtl="0">
              <a:spcBef>
                <a:spcPts val="560"/>
              </a:spcBef>
              <a:spcAft>
                <a:spcPts val="0"/>
              </a:spcAft>
              <a:buSzPts val="1400"/>
              <a:buNone/>
            </a:pPr>
            <a:r>
              <a:rPr lang="en-US" b="1" i="1">
                <a:solidFill>
                  <a:schemeClr val="lt1"/>
                </a:solidFill>
              </a:rPr>
              <a:t>Not all of the research-related files contain the study title or specific type of PHI</a:t>
            </a: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1524000" y="685800"/>
            <a:ext cx="7086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UW Medicine Compliance is in charge of managing this incident</a:t>
            </a:r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1524000" y="2286000"/>
            <a:ext cx="7086600" cy="327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-US"/>
              <a:t>Investigate cause &amp; whether records were downloaded or misused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1400"/>
              <a:buChar char="■"/>
            </a:pPr>
            <a:r>
              <a:rPr lang="en-US"/>
              <a:t>Notify all patients by mail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1400"/>
              <a:buChar char="■"/>
            </a:pPr>
            <a:r>
              <a:rPr lang="en-US"/>
              <a:t>Establish call center &amp; website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1400"/>
              <a:buChar char="■"/>
            </a:pPr>
            <a:r>
              <a:rPr lang="en-US"/>
              <a:t>Fulfill HIPAA requirements: notify federal HIPAA office, media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1400"/>
              <a:buChar char="■"/>
            </a:pPr>
            <a:r>
              <a:rPr lang="en-US"/>
              <a:t>Notify other relevant parties (e.g., Hutch leadership; HSD)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1524000" y="685800"/>
            <a:ext cx="70866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The limited role of HSD</a:t>
            </a:r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1"/>
          </p:nvPr>
        </p:nvSpPr>
        <p:spPr>
          <a:xfrm>
            <a:off x="1524000" y="2057400"/>
            <a:ext cx="7086600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-US"/>
              <a:t>Identify sensitive research-related files and which studies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1400"/>
              <a:buChar char="■"/>
            </a:pPr>
            <a:r>
              <a:rPr lang="en-US"/>
              <a:t>Fulfill various reporting requirements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1400"/>
              <a:buChar char="■"/>
            </a:pPr>
            <a:r>
              <a:rPr lang="en-US"/>
              <a:t>Communication with other IRBs (e.g., Hutch)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>
            <a:spLocks noGrp="1"/>
          </p:cNvSpPr>
          <p:nvPr>
            <p:ph type="title"/>
          </p:nvPr>
        </p:nvSpPr>
        <p:spPr>
          <a:xfrm>
            <a:off x="1524000" y="685800"/>
            <a:ext cx="70866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Responding to participant questions</a:t>
            </a:r>
            <a:r>
              <a:rPr lang="en-US" sz="2800" b="0"/>
              <a:t> </a:t>
            </a:r>
            <a:endParaRPr b="0"/>
          </a:p>
        </p:txBody>
      </p:sp>
      <p:sp>
        <p:nvSpPr>
          <p:cNvPr id="95" name="Google Shape;95;p20"/>
          <p:cNvSpPr txBox="1">
            <a:spLocks noGrp="1"/>
          </p:cNvSpPr>
          <p:nvPr>
            <p:ph type="body" idx="1"/>
          </p:nvPr>
        </p:nvSpPr>
        <p:spPr>
          <a:xfrm>
            <a:off x="1524000" y="2209800"/>
            <a:ext cx="7086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Examples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1400"/>
              <a:buChar char="■"/>
            </a:pPr>
            <a:r>
              <a:rPr lang="en-US"/>
              <a:t>Why was my record accessed?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1400"/>
              <a:buChar char="■"/>
            </a:pPr>
            <a:r>
              <a:rPr lang="en-US"/>
              <a:t>Was my record accessed for a research study?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SzPts val="1400"/>
              <a:buChar char="■"/>
            </a:pPr>
            <a:r>
              <a:rPr lang="en-US"/>
              <a:t>Was I in a study without knowing about it?</a:t>
            </a: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SzPts val="1400"/>
              <a:buNone/>
            </a:pPr>
            <a:r>
              <a:rPr lang="en-US" b="1">
                <a:solidFill>
                  <a:schemeClr val="dk2"/>
                </a:solidFill>
              </a:rPr>
              <a:t>Direct the participants to the toll-free call center</a:t>
            </a: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SzPts val="1400"/>
              <a:buNone/>
            </a:pPr>
            <a:r>
              <a:rPr lang="en-US" b="1">
                <a:solidFill>
                  <a:schemeClr val="dk2"/>
                </a:solidFill>
              </a:rPr>
              <a:t>844.322.8234</a:t>
            </a: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 for strategy recommendation">
  <a:themeElements>
    <a:clrScheme name="Office Theme 1">
      <a:dk1>
        <a:srgbClr val="009999"/>
      </a:dk1>
      <a:lt1>
        <a:srgbClr val="FFFFFF"/>
      </a:lt1>
      <a:dk2>
        <a:srgbClr val="000066"/>
      </a:dk2>
      <a:lt2>
        <a:srgbClr val="339966"/>
      </a:lt2>
      <a:accent1>
        <a:srgbClr val="00CC99"/>
      </a:accent1>
      <a:accent2>
        <a:srgbClr val="0099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008AB9"/>
      </a:accent6>
      <a:hlink>
        <a:srgbClr val="336699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On-screen Show (4:3)</PresentationFormat>
  <Paragraphs>47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Noto Sans Symbols</vt:lpstr>
      <vt:lpstr>Arial Narrow</vt:lpstr>
      <vt:lpstr>Presentation for strategy recommendation</vt:lpstr>
      <vt:lpstr>Human Subjects Research and the UW Medicine Information Exposure</vt:lpstr>
      <vt:lpstr>The Exposure Event</vt:lpstr>
      <vt:lpstr>The Exposed Information</vt:lpstr>
      <vt:lpstr>The Research Connection Why access PHI without participant authorization</vt:lpstr>
      <vt:lpstr>Potential Risks to Participants</vt:lpstr>
      <vt:lpstr>UW Medicine Compliance is in charge of managing this incident</vt:lpstr>
      <vt:lpstr>The limited role of HSD</vt:lpstr>
      <vt:lpstr>Responding to participant 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Subjects Research and the UW Medicine Information Exposure</dc:title>
  <dc:creator>Susan S. Wilbanks</dc:creator>
  <cp:lastModifiedBy>Susan S. Wilbanks</cp:lastModifiedBy>
  <cp:revision>1</cp:revision>
  <dcterms:modified xsi:type="dcterms:W3CDTF">2019-03-18T16:49:56Z</dcterms:modified>
</cp:coreProperties>
</file>