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9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7" r:id="rId1"/>
    <p:sldMasterId id="2147483728" r:id="rId2"/>
    <p:sldMasterId id="2147483729" r:id="rId3"/>
    <p:sldMasterId id="2147483730" r:id="rId4"/>
    <p:sldMasterId id="2147483731" r:id="rId5"/>
    <p:sldMasterId id="2147483732" r:id="rId6"/>
    <p:sldMasterId id="2147483733" r:id="rId7"/>
    <p:sldMasterId id="2147483734" r:id="rId8"/>
    <p:sldMasterId id="2147483735" r:id="rId9"/>
    <p:sldMasterId id="2147483736" r:id="rId10"/>
  </p:sldMasterIdLst>
  <p:notesMasterIdLst>
    <p:notesMasterId r:id="rId45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46"/>
      <p:bold r:id="rId47"/>
    </p:embeddedFont>
    <p:embeddedFont>
      <p:font typeface="Encode Sans" panose="020B0604020202020204" charset="0"/>
      <p:regular r:id="rId48"/>
      <p:bold r:id="rId49"/>
    </p:embeddedFont>
    <p:embeddedFont>
      <p:font typeface="Open Sans Light" panose="020B0604020202020204" charset="0"/>
      <p:regular r:id="rId50"/>
      <p:bold r:id="rId51"/>
      <p:italic r:id="rId52"/>
      <p:boldItalic r:id="rId53"/>
    </p:embeddedFont>
    <p:embeddedFont>
      <p:font typeface="Open Sans SemiBold" panose="020B0604020202020204" charset="0"/>
      <p:regular r:id="rId54"/>
      <p:bold r:id="rId55"/>
      <p:italic r:id="rId56"/>
      <p:boldItalic r:id="rId57"/>
    </p:embeddedFont>
    <p:embeddedFont>
      <p:font typeface="Open Sans" panose="020B0604020202020204" charset="0"/>
      <p:regular r:id="rId58"/>
      <p:bold r:id="rId59"/>
      <p:italic r:id="rId60"/>
      <p:boldItalic r:id="rId61"/>
    </p:embeddedFont>
    <p:embeddedFont>
      <p:font typeface="Calibri" panose="020F0502020204030204" pitchFamily="34" charset="0"/>
      <p:regular r:id="rId62"/>
      <p:bold r:id="rId63"/>
      <p:italic r:id="rId64"/>
      <p:boldItalic r:id="rId65"/>
    </p:embeddedFont>
    <p:embeddedFont>
      <p:font typeface="Encode Sans Black" panose="020B0604020202020204" charset="0"/>
      <p:bold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CAB881-E7D8-4ED9-AAFE-8A12E6FFABE3}">
  <a:tblStyle styleId="{C0CAB881-E7D8-4ED9-AAFE-8A12E6FFABE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D1EBDFD-3C7C-4DA3-905F-CB6DD612CA73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24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font" Target="fonts/font18.fntdata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font" Target="fonts/font21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61" Type="http://schemas.openxmlformats.org/officeDocument/2006/relationships/font" Target="fonts/font16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font" Target="fonts/font20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font" Target="fonts/font19.fntdata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presProps" Target="pres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font" Target="fonts/font9.fntdata"/><Relationship Id="rId62" Type="http://schemas.openxmlformats.org/officeDocument/2006/relationships/font" Target="fonts/font17.fntdata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5673bc55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5" name="Google Shape;495;g5673bc550e_0_0:notes"/>
          <p:cNvSpPr txBox="1">
            <a:spLocks noGrp="1"/>
          </p:cNvSpPr>
          <p:nvPr>
            <p:ph type="body" idx="1"/>
          </p:nvPr>
        </p:nvSpPr>
        <p:spPr>
          <a:xfrm>
            <a:off x="685643" y="4400472"/>
            <a:ext cx="54867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25" rIns="89625" bIns="448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g5673bc550e_0_0:notes"/>
          <p:cNvSpPr txBox="1">
            <a:spLocks noGrp="1"/>
          </p:cNvSpPr>
          <p:nvPr>
            <p:ph type="sldNum" idx="12"/>
          </p:nvPr>
        </p:nvSpPr>
        <p:spPr>
          <a:xfrm>
            <a:off x="3885313" y="8685554"/>
            <a:ext cx="29712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25" rIns="89625" bIns="448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56808043f0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8" name="Google Shape;558;g56808043f0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ACD balances recommendations with need to continue to have strong foreign collaborations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56808043f0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4" name="Google Shape;564;g56808043f0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Rotators:</a:t>
            </a:r>
            <a:r>
              <a:rPr lang="en"/>
              <a:t> </a:t>
            </a:r>
            <a:r>
              <a:rPr lang="en" sz="1400"/>
              <a:t>Those who take leave of absence to serve as NSF Program Managers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56808043f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0" name="Google Shape;570;g56808043f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HB would have banned being part of talent program and receiving DOD funding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56808043f0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6" name="Google Shape;576;g56808043f0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56808043f0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2" name="Google Shape;582;g56808043f0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56808043f0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8" name="Google Shape;588;g56808043f0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56808043f0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56808043f0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g56808043f0_0_1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56808043f0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g56808043f0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56808043f0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g56808043f0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56808043f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g56808043f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56808043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g56808043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56808043f0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g56808043f0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56808043f0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g56808043f0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56808043f0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g56808043f0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56808043f0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g56808043f0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56808043f0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0" name="Google Shape;650;g56808043f0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state average cost per ticket = $750</a:t>
            </a:r>
            <a:endParaRPr/>
          </a:p>
        </p:txBody>
      </p:sp>
      <p:sp>
        <p:nvSpPr>
          <p:cNvPr id="651" name="Google Shape;651;g56808043f0_0_2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24</a:t>
            </a:fld>
            <a:endParaRPr sz="14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56808043f0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g56808043f0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56808043f0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g56808043f0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56808043f0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g56808043f0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56808043f0_0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g56808043f0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56808043f0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3" name="Google Shape;683;g56808043f0_0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PIs all have an eRA Commons PI account but not necessarily NIH funding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56808043f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g56808043f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56808043f0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9" name="Google Shape;689;g56808043f0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56808043f0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g56808043f0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56808043f0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1" name="Google Shape;701;g56808043f0_0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56808043f0_0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7" name="Google Shape;707;g56808043f0_0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56808043f0_0_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4" name="Google Shape;714;g56808043f0_0_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g56808043f0_0_5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56808043f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g56808043f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56808043f0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1" name="Google Shape;521;g56808043f0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g56808043f0_0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5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56808043f0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8" name="Google Shape;528;g56808043f0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g56808043f0_0_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6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56808043f0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" name="Google Shape;536;g56808043f0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g56808043f0_0_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7</a:t>
            </a:fld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56808043f0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4" name="Google Shape;544;g56808043f0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g56808043f0_0_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8</a:t>
            </a:fld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56808043f0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g56808043f0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7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6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6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0" name="Google Shape;130;p26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27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5" name="Google Shape;13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8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1" name="Google Shape;141;p2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9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2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6" name="Google Shape;146;p2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3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1" name="Google Shape;151;p31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1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5" name="Google Shape;155;p3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3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3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2" name="Google Shape;162;p33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3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7" name="Google Shape;167;p3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33006F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6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6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D3A2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4" name="Google Shape;174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463" y="3973980"/>
            <a:ext cx="1600198" cy="1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37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37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9" name="Google Shape;179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4403"/>
            <a:ext cx="1103785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33006F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8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3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5" name="Google Shape;18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5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33006F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9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p3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0" name="Google Shape;19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5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41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4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Google Shape;195;p4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33006F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6" name="Google Shape;19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5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4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42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0" name="Google Shape;200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63" y="3973980"/>
            <a:ext cx="1600198" cy="1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4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33006F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Google Shape;204;p4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5" name="Google Shape;205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4403"/>
            <a:ext cx="1103785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4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p4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1" name="Google Shape;211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5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46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46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5000" b="0" i="0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0" name="Google Shape;220;p46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  <a:defRPr sz="3000" b="0" i="0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4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  <a:defRPr sz="2000" b="1" i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–"/>
              <a:defRPr sz="1600" b="1" i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8" name="Google Shape;228;p4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2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9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4" name="Google Shape;234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9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49"/>
          <p:cNvSpPr txBox="1">
            <a:spLocks noGrp="1"/>
          </p:cNvSpPr>
          <p:nvPr>
            <p:ph type="sldNum" idx="12"/>
          </p:nvPr>
        </p:nvSpPr>
        <p:spPr>
          <a:xfrm>
            <a:off x="93214" y="6427434"/>
            <a:ext cx="4047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tally Blank (gray)">
  <p:cSld name="Totally Blank (gray)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0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secHead">
  <p:cSld name="SECTION_HEADER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1"/>
          <p:cNvSpPr/>
          <p:nvPr/>
        </p:nvSpPr>
        <p:spPr>
          <a:xfrm>
            <a:off x="6477000" y="219722"/>
            <a:ext cx="2438400" cy="6409677"/>
          </a:xfrm>
          <a:custGeom>
            <a:avLst/>
            <a:gdLst/>
            <a:ahLst/>
            <a:cxnLst/>
            <a:rect l="l" t="t" r="r" b="b"/>
            <a:pathLst>
              <a:path w="2438400" h="6409677" extrusionOk="0">
                <a:moveTo>
                  <a:pt x="1544714" y="0"/>
                </a:moveTo>
                <a:lnTo>
                  <a:pt x="2438400" y="8877"/>
                </a:lnTo>
                <a:lnTo>
                  <a:pt x="2438400" y="6409677"/>
                </a:lnTo>
                <a:lnTo>
                  <a:pt x="0" y="6409677"/>
                </a:lnTo>
                <a:lnTo>
                  <a:pt x="15447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51"/>
          <p:cNvSpPr txBox="1">
            <a:spLocks noGrp="1"/>
          </p:cNvSpPr>
          <p:nvPr>
            <p:ph type="title"/>
          </p:nvPr>
        </p:nvSpPr>
        <p:spPr>
          <a:xfrm>
            <a:off x="722313" y="3289300"/>
            <a:ext cx="58308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1" cap="none">
                <a:latin typeface="Arial Black"/>
                <a:ea typeface="Arial Black"/>
                <a:cs typeface="Arial Black"/>
                <a:sym typeface="Arial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51"/>
          <p:cNvSpPr txBox="1">
            <a:spLocks noGrp="1"/>
          </p:cNvSpPr>
          <p:nvPr>
            <p:ph type="body" idx="1"/>
          </p:nvPr>
        </p:nvSpPr>
        <p:spPr>
          <a:xfrm>
            <a:off x="722313" y="4660900"/>
            <a:ext cx="52974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rgbClr val="4C4C51"/>
              </a:buClr>
              <a:buSzPts val="2400"/>
              <a:buNone/>
              <a:defRPr sz="2400">
                <a:solidFill>
                  <a:srgbClr val="4C4C51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98989"/>
              </a:buClr>
              <a:buSzPts val="1800"/>
              <a:buNone/>
              <a:defRPr sz="1800">
                <a:solidFill>
                  <a:srgbClr val="898989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51"/>
          <p:cNvSpPr txBox="1">
            <a:spLocks noGrp="1"/>
          </p:cNvSpPr>
          <p:nvPr>
            <p:ph type="dt" idx="10"/>
          </p:nvPr>
        </p:nvSpPr>
        <p:spPr>
          <a:xfrm>
            <a:off x="685800" y="5638800"/>
            <a:ext cx="27432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4C4C5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5" name="Google Shape;245;p51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6" name="Google Shape;246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1399" y="4951476"/>
            <a:ext cx="1600201" cy="1077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662" y="838200"/>
            <a:ext cx="2141737" cy="585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content">
  <p:cSld name="Title, subtitle, content">
    <p:bg>
      <p:bgPr>
        <a:solidFill>
          <a:schemeClr val="lt2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2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52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2" name="Google Shape;252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52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52"/>
          <p:cNvSpPr txBox="1">
            <a:spLocks noGrp="1"/>
          </p:cNvSpPr>
          <p:nvPr>
            <p:ph type="sldNum" idx="12"/>
          </p:nvPr>
        </p:nvSpPr>
        <p:spPr>
          <a:xfrm>
            <a:off x="93214" y="6427434"/>
            <a:ext cx="4047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6" name="Google Shape;256;p52"/>
          <p:cNvSpPr txBox="1">
            <a:spLocks noGrp="1"/>
          </p:cNvSpPr>
          <p:nvPr>
            <p:ph type="body" idx="2"/>
          </p:nvPr>
        </p:nvSpPr>
        <p:spPr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Title">
  <p:cSld name="Content with Title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3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5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1" name="Google Shape;261;p5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82296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pic>
        <p:nvPicPr>
          <p:cNvPr id="262" name="Google Shape;262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53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5" name="Google Shape;265;p53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ructors and Thank you">
  <p:cSld name="Instructors and Thank you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4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54"/>
          <p:cNvSpPr txBox="1"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54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0" name="Google Shape;270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54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54"/>
          <p:cNvSpPr txBox="1">
            <a:spLocks noGrp="1"/>
          </p:cNvSpPr>
          <p:nvPr>
            <p:ph type="body" idx="1"/>
          </p:nvPr>
        </p:nvSpPr>
        <p:spPr>
          <a:xfrm>
            <a:off x="838200" y="2819400"/>
            <a:ext cx="75438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y Section Header">
  <p:cSld name="Gray Section Header">
    <p:bg>
      <p:bgPr>
        <a:solidFill>
          <a:srgbClr val="C4C4C4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5"/>
          <p:cNvSpPr/>
          <p:nvPr/>
        </p:nvSpPr>
        <p:spPr>
          <a:xfrm>
            <a:off x="0" y="2438400"/>
            <a:ext cx="8378381" cy="1525524"/>
          </a:xfrm>
          <a:custGeom>
            <a:avLst/>
            <a:gdLst/>
            <a:ahLst/>
            <a:cxnLst/>
            <a:rect l="l" t="t" r="r" b="b"/>
            <a:pathLst>
              <a:path w="7848600" h="1676400" extrusionOk="0">
                <a:moveTo>
                  <a:pt x="0" y="0"/>
                </a:moveTo>
                <a:lnTo>
                  <a:pt x="7848600" y="0"/>
                </a:lnTo>
                <a:lnTo>
                  <a:pt x="7200530" y="1667522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55"/>
          <p:cNvSpPr txBox="1">
            <a:spLocks noGrp="1"/>
          </p:cNvSpPr>
          <p:nvPr>
            <p:ph type="subTitle" idx="1"/>
          </p:nvPr>
        </p:nvSpPr>
        <p:spPr>
          <a:xfrm>
            <a:off x="228600" y="4265676"/>
            <a:ext cx="7391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560"/>
              </a:spcBef>
              <a:spcAft>
                <a:spcPts val="0"/>
              </a:spcAft>
              <a:buClr>
                <a:srgbClr val="2A2A2D"/>
              </a:buClr>
              <a:buSzPts val="2800"/>
              <a:buNone/>
              <a:defRPr sz="2800">
                <a:solidFill>
                  <a:srgbClr val="2A2A2D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ts val="2800"/>
              <a:buNone/>
              <a:defRPr>
                <a:solidFill>
                  <a:srgbClr val="898989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98989"/>
              </a:buClr>
              <a:buSzPts val="2400"/>
              <a:buNone/>
              <a:defRPr>
                <a:solidFill>
                  <a:srgbClr val="898989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277" name="Google Shape;277;p55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8" name="Google Shape;278;p55"/>
          <p:cNvSpPr txBox="1">
            <a:spLocks noGrp="1"/>
          </p:cNvSpPr>
          <p:nvPr>
            <p:ph type="title"/>
          </p:nvPr>
        </p:nvSpPr>
        <p:spPr>
          <a:xfrm>
            <a:off x="228600" y="2438400"/>
            <a:ext cx="7391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 Black"/>
              <a:buNone/>
              <a:defRPr sz="5400" b="1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" type="twoObj">
  <p:cSld name="TWO_OBJECTS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6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83" name="Google Shape;283;p5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pic>
        <p:nvPicPr>
          <p:cNvPr id="284" name="Google Shape;284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56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7" name="Google Shape;287;p56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stacked content">
  <p:cSld name="2 stacked conte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7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57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92" name="Google Shape;292;p57"/>
          <p:cNvSpPr txBox="1">
            <a:spLocks noGrp="1"/>
          </p:cNvSpPr>
          <p:nvPr>
            <p:ph type="body" idx="2"/>
          </p:nvPr>
        </p:nvSpPr>
        <p:spPr>
          <a:xfrm>
            <a:off x="457200" y="3733801"/>
            <a:ext cx="8229600" cy="23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pic>
        <p:nvPicPr>
          <p:cNvPr id="293" name="Google Shape;293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57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6" name="Google Shape;296;p57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with Titles" type="twoTxTwoObj">
  <p:cSld name="TWO_OBJECTS_WITH_TEXT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8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5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1" name="Google Shape;301;p5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02" name="Google Shape;302;p5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3" name="Google Shape;303;p5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pic>
        <p:nvPicPr>
          <p:cNvPr id="304" name="Google Shape;304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58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7" name="Google Shape;307;p58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acked content with Titles">
  <p:cSld name="Two stacked content with Titles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9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5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2" name="Google Shape;312;p59"/>
          <p:cNvSpPr txBox="1">
            <a:spLocks noGrp="1"/>
          </p:cNvSpPr>
          <p:nvPr>
            <p:ph type="body" idx="2"/>
          </p:nvPr>
        </p:nvSpPr>
        <p:spPr>
          <a:xfrm>
            <a:off x="457200" y="220979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13" name="Google Shape;313;p59"/>
          <p:cNvSpPr txBox="1">
            <a:spLocks noGrp="1"/>
          </p:cNvSpPr>
          <p:nvPr>
            <p:ph type="body" idx="3"/>
          </p:nvPr>
        </p:nvSpPr>
        <p:spPr>
          <a:xfrm>
            <a:off x="457200" y="3968769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4" name="Google Shape;314;p59"/>
          <p:cNvSpPr txBox="1">
            <a:spLocks noGrp="1"/>
          </p:cNvSpPr>
          <p:nvPr>
            <p:ph type="body" idx="4"/>
          </p:nvPr>
        </p:nvSpPr>
        <p:spPr>
          <a:xfrm>
            <a:off x="455613" y="4654560"/>
            <a:ext cx="8231100" cy="1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pic>
        <p:nvPicPr>
          <p:cNvPr id="315" name="Google Shape;315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59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8" name="Google Shape;318;p59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60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6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60"/>
          <p:cNvSpPr txBox="1">
            <a:spLocks noGrp="1"/>
          </p:cNvSpPr>
          <p:nvPr>
            <p:ph type="body" idx="1"/>
          </p:nvPr>
        </p:nvSpPr>
        <p:spPr>
          <a:xfrm>
            <a:off x="3575050" y="1435100"/>
            <a:ext cx="51117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3" name="Google Shape;323;p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pic>
        <p:nvPicPr>
          <p:cNvPr id="324" name="Google Shape;324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60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7" name="Google Shape;327;p60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1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solidFill>
            <a:srgbClr val="260053"/>
          </a:solidFill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  <a:defRPr sz="2000"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6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2" name="Google Shape;332;p6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rgbClr val="4C4C51"/>
              </a:buClr>
              <a:buSzPts val="1400"/>
              <a:buNone/>
              <a:defRPr sz="1400">
                <a:solidFill>
                  <a:srgbClr val="4C4C51"/>
                </a:solidFill>
              </a:defRPr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pic>
        <p:nvPicPr>
          <p:cNvPr id="333" name="Google Shape;333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61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6" name="Google Shape;336;p61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zed content and logos">
  <p:cSld name="Sized content and logos">
    <p:bg>
      <p:bgPr>
        <a:solidFill>
          <a:schemeClr val="lt2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2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40" name="Google Shape;340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62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62"/>
          <p:cNvSpPr txBox="1">
            <a:spLocks noGrp="1"/>
          </p:cNvSpPr>
          <p:nvPr>
            <p:ph type="sldNum" idx="12"/>
          </p:nvPr>
        </p:nvSpPr>
        <p:spPr>
          <a:xfrm>
            <a:off x="93214" y="6427434"/>
            <a:ext cx="4047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screen Content w/logos (gray)">
  <p:cSld name="Fullscreen Content w/logos (gray)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63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63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9" name="Google Shape;349;p63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63"/>
          <p:cNvSpPr txBox="1">
            <a:spLocks noGrp="1"/>
          </p:cNvSpPr>
          <p:nvPr>
            <p:ph type="body" idx="1"/>
          </p:nvPr>
        </p:nvSpPr>
        <p:spPr>
          <a:xfrm>
            <a:off x="128588" y="152400"/>
            <a:ext cx="8862900" cy="60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screen Content w/logos (white)">
  <p:cSld name="Fullscreen Content w/logos (white)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64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5" name="Google Shape;355;p64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64"/>
          <p:cNvSpPr txBox="1">
            <a:spLocks noGrp="1"/>
          </p:cNvSpPr>
          <p:nvPr>
            <p:ph type="body" idx="1"/>
          </p:nvPr>
        </p:nvSpPr>
        <p:spPr>
          <a:xfrm>
            <a:off x="128588" y="152400"/>
            <a:ext cx="8862900" cy="60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screen Content Only (white)">
  <p:cSld name="Fullscreen Content Only (white)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5"/>
          <p:cNvSpPr txBox="1">
            <a:spLocks noGrp="1"/>
          </p:cNvSpPr>
          <p:nvPr>
            <p:ph type="body" idx="1"/>
          </p:nvPr>
        </p:nvSpPr>
        <p:spPr>
          <a:xfrm>
            <a:off x="128588" y="152399"/>
            <a:ext cx="8862900" cy="6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gos" type="titleOnly">
  <p:cSld name="TITLE_ONLY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6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6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62" name="Google Shape;362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66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5" name="Google Shape;365;p66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gray">
  <p:cSld name="Title on gray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7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tally Blank (white)">
  <p:cSld name="Totally Blank (white)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9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69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4" name="Google Shape;374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69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7" name="Google Shape;377;p69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70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70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70"/>
          <p:cNvSpPr txBox="1">
            <a:spLocks noGrp="1"/>
          </p:cNvSpPr>
          <p:nvPr>
            <p:ph type="body" idx="1"/>
          </p:nvPr>
        </p:nvSpPr>
        <p:spPr>
          <a:xfrm rot="5400000">
            <a:off x="579450" y="228588"/>
            <a:ext cx="58515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2" name="Google Shape;382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24389" y="192254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28726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70"/>
          <p:cNvSpPr txBox="1">
            <a:spLocks noGrp="1"/>
          </p:cNvSpPr>
          <p:nvPr>
            <p:ph type="sldNum" idx="12"/>
          </p:nvPr>
        </p:nvSpPr>
        <p:spPr>
          <a:xfrm rot="5400000">
            <a:off x="113785" y="220651"/>
            <a:ext cx="3810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5" name="Google Shape;385;p70"/>
          <p:cNvSpPr/>
          <p:nvPr/>
        </p:nvSpPr>
        <p:spPr>
          <a:xfrm rot="5400000">
            <a:off x="64783" y="6214838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71"/>
          <p:cNvSpPr txBox="1">
            <a:spLocks noGrp="1"/>
          </p:cNvSpPr>
          <p:nvPr>
            <p:ph type="body" idx="1"/>
          </p:nvPr>
        </p:nvSpPr>
        <p:spPr>
          <a:xfrm>
            <a:off x="722313" y="4660900"/>
            <a:ext cx="52974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rgbClr val="4C4C51"/>
              </a:buClr>
              <a:buSzPts val="2400"/>
              <a:buNone/>
              <a:defRPr sz="2400">
                <a:solidFill>
                  <a:srgbClr val="4C4C51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98989"/>
              </a:buClr>
              <a:buSzPts val="1800"/>
              <a:buNone/>
              <a:defRPr sz="1800">
                <a:solidFill>
                  <a:srgbClr val="898989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388" name="Google Shape;388;p71"/>
          <p:cNvSpPr txBox="1">
            <a:spLocks noGrp="1"/>
          </p:cNvSpPr>
          <p:nvPr>
            <p:ph type="dt" idx="10"/>
          </p:nvPr>
        </p:nvSpPr>
        <p:spPr>
          <a:xfrm>
            <a:off x="685800" y="5638800"/>
            <a:ext cx="27432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4C4C5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9" name="Google Shape;389;p71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0" name="Google Shape;390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7662" y="838200"/>
            <a:ext cx="2141737" cy="585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7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7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5000" b="0" i="0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5" name="Google Shape;395;p7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74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99" name="Google Shape;399;p74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74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74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9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7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4" name="Google Shape;404;p7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05" name="Google Shape;405;p75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7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7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9" name="Google Shape;409;p76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0" name="Google Shape;410;p76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11" name="Google Shape;411;p76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76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77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5" name="Google Shape;415;p7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16" name="Google Shape;416;p77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7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7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7" name="Google Shape;427;p7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7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8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3" name="Google Shape;433;p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8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8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8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9" name="Google Shape;439;p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8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8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8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45" name="Google Shape;445;p8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46" name="Google Shape;446;p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8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8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2" name="Google Shape;452;p8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3" name="Google Shape;453;p8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4" name="Google Shape;454;p8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5" name="Google Shape;455;p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8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8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8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8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8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8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8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70" name="Google Shape;470;p8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71" name="Google Shape;471;p8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8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8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8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7" name="Google Shape;477;p8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78" name="Google Shape;478;p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8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8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88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4" name="Google Shape;484;p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89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89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0" name="Google Shape;490;p8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theme" Target="../theme/theme8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0" name="Google Shape;420;p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1" name="Google Shape;421;p7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2" name="Google Shape;422;p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3" name="Google Shape;423;p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4" name="Google Shape;214;p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Google Shape;215;p45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EAD7A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EAD7A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EAD7A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EAD7A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EAD7A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EAD7A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EAD7A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EAD7A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EAD7A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3" name="Google Shape;223;p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4" name="Google Shape;224;p47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corehelp@uw.edu" TargetMode="External"/><Relationship Id="rId3" Type="http://schemas.openxmlformats.org/officeDocument/2006/relationships/hyperlink" Target="mailto:kirsten5@uw.edu" TargetMode="External"/><Relationship Id="rId7" Type="http://schemas.openxmlformats.org/officeDocument/2006/relationships/hyperlink" Target="mailto:acs229@uw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gcafco@uw.edu" TargetMode="External"/><Relationship Id="rId5" Type="http://schemas.openxmlformats.org/officeDocument/2006/relationships/hyperlink" Target="mailto:carhodes@w.edu" TargetMode="External"/><Relationship Id="rId4" Type="http://schemas.openxmlformats.org/officeDocument/2006/relationships/hyperlink" Target="mailto:jbwhit@uw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h.gov/about-nih/who-we-are/nih-director/statements/statement-protecting-integrity-us-biomedical-research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pubs/policydocs/pappg18_1/pappg_2.jsp#IIC2h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6.xml"/><Relationship Id="rId5" Type="http://schemas.openxmlformats.org/officeDocument/2006/relationships/hyperlink" Target="https://www.nsf.gov/bfa/dias/policy/coa.jsp" TargetMode="External"/><Relationship Id="rId4" Type="http://schemas.openxmlformats.org/officeDocument/2006/relationships/hyperlink" Target="https://www.nsf.gov/pubs/policydocs/pappg18_1/pappg_2.jsp#IIC2fi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forms/othersupport.ht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6.xml"/><Relationship Id="rId6" Type="http://schemas.openxmlformats.org/officeDocument/2006/relationships/hyperlink" Target="https://www.washington.edu/research/announcements/foreign-influence-on-federally-sponsored-research-guidance/" TargetMode="External"/><Relationship Id="rId5" Type="http://schemas.openxmlformats.org/officeDocument/2006/relationships/hyperlink" Target="https://www.nsf.gov/pubs/policydocs/pappg18_1/pappg_2.jsp#IIC2h" TargetMode="External"/><Relationship Id="rId4" Type="http://schemas.openxmlformats.org/officeDocument/2006/relationships/hyperlink" Target="https://grants.nih.gov/grants/guide/notice-files/NOT-OD-18-160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gca/cost-share/ste-by-step-instructions-non-fec-contribution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Relationship Id="rId5" Type="http://schemas.openxmlformats.org/officeDocument/2006/relationships/hyperlink" Target="mailto:gcahelp@uw.edu" TargetMode="External"/><Relationship Id="rId4" Type="http://schemas.openxmlformats.org/officeDocument/2006/relationships/hyperlink" Target="https://finance.uw.edu/gca/sites/default/files/Cost_Share_Tagging_Negative_Balance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pafc/data-analytic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pafc/trave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pafc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0.xml"/><Relationship Id="rId6" Type="http://schemas.openxmlformats.org/officeDocument/2006/relationships/hyperlink" Target="mailto:mgard4@uw.edu" TargetMode="External"/><Relationship Id="rId5" Type="http://schemas.openxmlformats.org/officeDocument/2006/relationships/hyperlink" Target="mailto:andra2@uw.edu" TargetMode="External"/><Relationship Id="rId4" Type="http://schemas.openxmlformats.org/officeDocument/2006/relationships/hyperlink" Target="mailto:gcahelp@uw.edu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myresearch-lifecycle%20/manage/reporting/#nih-rppr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rainternational.us8.list-manage.com/track/click?u=b4d088df8342e8ff542443e19&amp;id=81a9105aba&amp;e=fba7df724a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6.xml"/><Relationship Id="rId5" Type="http://schemas.openxmlformats.org/officeDocument/2006/relationships/hyperlink" Target="mailto:combsj3@uw.edu" TargetMode="External"/><Relationship Id="rId4" Type="http://schemas.openxmlformats.org/officeDocument/2006/relationships/hyperlink" Target="https://www.srainternational.org/meetings/sections-chapters/pacific-northwest-meetin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uraregionvii.org/regional-meeting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15.jpg"/><Relationship Id="rId4" Type="http://schemas.openxmlformats.org/officeDocument/2006/relationships/hyperlink" Target="mailto:acs229@uw.edu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uwresearch.gosignmeup.com/public/course/browse" TargetMode="External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.png"/><Relationship Id="rId5" Type="http://schemas.openxmlformats.org/officeDocument/2006/relationships/hyperlink" Target="https://www.washington.edu/research/training/core/" TargetMode="Externa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ps/change-clos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8" name="Google Shape;498;p90"/>
          <p:cNvGraphicFramePr/>
          <p:nvPr/>
        </p:nvGraphicFramePr>
        <p:xfrm>
          <a:off x="228600" y="228600"/>
          <a:ext cx="8779125" cy="5684520"/>
        </p:xfrm>
        <a:graphic>
          <a:graphicData uri="http://schemas.openxmlformats.org/drawingml/2006/table">
            <a:tbl>
              <a:tblPr firstRow="1" firstCol="1" bandRow="1">
                <a:noFill/>
                <a:tableStyleId>{C0CAB881-E7D8-4ED9-AAFE-8A12E6FFABE3}</a:tableStyleId>
              </a:tblPr>
              <a:tblGrid>
                <a:gridCol w="37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1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565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3000"/>
                        <a:buFont typeface="Calibri"/>
                        <a:buNone/>
                      </a:pPr>
                      <a:r>
                        <a:rPr lang="en" sz="30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MRAM </a:t>
                      </a:r>
                      <a:r>
                        <a:rPr lang="en" sz="3000" b="0" u="none" strike="noStrike" cap="none">
                          <a:solidFill>
                            <a:srgbClr val="BFBFB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|</a:t>
                      </a:r>
                      <a:r>
                        <a:rPr lang="en" sz="30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Monthly Research Administration Meeting </a:t>
                      </a:r>
                      <a:endParaRPr/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145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5F497A"/>
                          </a:solidFill>
                        </a:rPr>
                        <a:t>APRIL 18, 2019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9:00 </a:t>
                      </a:r>
                      <a:r>
                        <a:rPr lang="en" b="0">
                          <a:solidFill>
                            <a:srgbClr val="5F497A"/>
                          </a:solidFill>
                        </a:rPr>
                        <a:t>AM </a:t>
                      </a:r>
                      <a:r>
                        <a:rPr lang="en" sz="14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 10:00 AM</a:t>
                      </a:r>
                      <a:endParaRPr sz="14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UW TOWER AUDITORIUM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600" b="0" u="none" strike="noStrike" cap="none">
                          <a:solidFill>
                            <a:schemeClr val="lt1"/>
                          </a:solidFill>
                        </a:rPr>
                        <a:t>TOPIC </a:t>
                      </a:r>
                      <a:endParaRPr sz="16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600" b="0" u="none" strike="noStrike" cap="none">
                          <a:solidFill>
                            <a:schemeClr val="lt1"/>
                          </a:solidFill>
                        </a:rPr>
                        <a:t>PRESENTER</a:t>
                      </a:r>
                      <a:endParaRPr sz="16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62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" sz="1600" b="0" u="none" strike="noStrike" cap="none">
                          <a:solidFill>
                            <a:schemeClr val="lt1"/>
                          </a:solidFill>
                        </a:rPr>
                        <a:t>EMAIL</a:t>
                      </a:r>
                      <a:endParaRPr sz="16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600" b="0" u="none" strike="noStrike" cap="none">
                          <a:solidFill>
                            <a:schemeClr val="lt1"/>
                          </a:solidFill>
                        </a:rPr>
                        <a:t>MIN</a:t>
                      </a:r>
                      <a:endParaRPr sz="16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49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 b="0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Welcome</a:t>
                      </a:r>
                      <a:endParaRPr/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Kirsten DeFries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Research Compliance &amp; Operations 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kirsten5@uw.edu</a:t>
                      </a:r>
                      <a:r>
                        <a:rPr lang="en" sz="1000" u="sng"/>
                        <a:t> </a:t>
                      </a:r>
                      <a:endParaRPr sz="1000" u="sng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Ariba Open Balances Project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John Whitney</a:t>
                      </a:r>
                      <a:endParaRPr sz="1000" b="1">
                        <a:solidFill>
                          <a:srgbClr val="3F3F3F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Procurement Services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4"/>
                        </a:rPr>
                        <a:t>jbwhit@uw.edu</a:t>
                      </a:r>
                      <a:r>
                        <a:rPr lang="en" sz="1000" u="sng"/>
                        <a:t> </a:t>
                      </a:r>
                      <a:endParaRPr sz="1000" u="sng"/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5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Foreign Influence</a:t>
                      </a:r>
                      <a:endParaRPr sz="1400" b="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Joe Giffels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Associate Vice Provost for Research Administration &amp; Integrity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</a:rPr>
                        <a:t>jgiffels@uw.edu</a:t>
                      </a:r>
                      <a:endParaRPr sz="1000" u="sng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Sponsor Activities in Response to Foreign Influence Concerns</a:t>
                      </a:r>
                      <a:endParaRPr sz="1400" b="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Carol Rhodes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Sponsored Programs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5"/>
                        </a:rPr>
                        <a:t>carhodes@uw.edu</a:t>
                      </a:r>
                      <a:endParaRPr sz="1000" u="sng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Compliance Corner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Andra Sawyer</a:t>
                      </a:r>
                      <a:endParaRPr sz="1000" b="1">
                        <a:solidFill>
                          <a:srgbClr val="3F3F3F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Post Award Financial Compliance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6"/>
                        </a:rPr>
                        <a:t>gcafco@uw.edu</a:t>
                      </a:r>
                      <a:r>
                        <a:rPr lang="en" sz="1000" u="sng"/>
                        <a:t> </a:t>
                      </a:r>
                      <a:endParaRPr sz="1000"/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NIH: Human Subjects System &amp; RPPRs - Update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Amanda Snyder</a:t>
                      </a:r>
                      <a:endParaRPr sz="1000" b="1">
                        <a:solidFill>
                          <a:srgbClr val="3F3F3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Sponsored Programs</a:t>
                      </a:r>
                      <a:endParaRPr sz="1000" b="1">
                        <a:solidFill>
                          <a:srgbClr val="3F3F3F"/>
                        </a:solidFill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7"/>
                        </a:rPr>
                        <a:t>acs229@uw.edu</a:t>
                      </a:r>
                      <a:r>
                        <a:rPr lang="en" sz="1000"/>
                        <a:t> </a:t>
                      </a:r>
                      <a:endParaRPr sz="1000"/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5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Local Professional Development Opportunities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Amanda Snyder</a:t>
                      </a:r>
                      <a:endParaRPr sz="1000" b="1">
                        <a:solidFill>
                          <a:srgbClr val="3F3F3F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Sponsored Programs</a:t>
                      </a:r>
                      <a:endParaRPr sz="1000" b="1">
                        <a:solidFill>
                          <a:srgbClr val="3F3F3F"/>
                        </a:solidFill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7"/>
                        </a:rPr>
                        <a:t>acs229@uw.edu</a:t>
                      </a:r>
                      <a:r>
                        <a:rPr lang="en" sz="1000"/>
                        <a:t> </a:t>
                      </a:r>
                      <a:endParaRPr sz="1000"/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2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CORE Update</a:t>
                      </a:r>
                      <a:endParaRPr sz="11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Laurie Stephan</a:t>
                      </a:r>
                      <a:endParaRPr sz="1000" b="1">
                        <a:solidFill>
                          <a:srgbClr val="3F3F3F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Collaborative On Research Education (CORE)</a:t>
                      </a:r>
                      <a:endParaRPr sz="1000" u="none" strike="noStrike" cap="none">
                        <a:solidFill>
                          <a:srgbClr val="3F3F3F"/>
                        </a:solidFill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8"/>
                        </a:rPr>
                        <a:t>corehelp@uw.edu</a:t>
                      </a:r>
                      <a:r>
                        <a:rPr lang="en" sz="1000" u="sng">
                          <a:solidFill>
                            <a:srgbClr val="000000"/>
                          </a:solidFill>
                        </a:rPr>
                        <a:t> </a:t>
                      </a:r>
                      <a:endParaRPr sz="1000" u="sng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2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28575">
                <a:tc gridSpan="4">
                  <a:txBody>
                    <a:bodyPr/>
                    <a:lstStyle/>
                    <a:p>
                      <a:pPr marL="0" marR="0" lvl="8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8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 strike="noStrike" cap="none">
                          <a:solidFill>
                            <a:srgbClr val="A5A5A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NEXT MEETING</a:t>
                      </a:r>
                      <a:endParaRPr sz="1800" b="1" u="none" strike="noStrike" cap="none">
                        <a:solidFill>
                          <a:srgbClr val="A5A5A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8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5F497A"/>
                          </a:solidFill>
                        </a:rPr>
                        <a:t>MAY 9, 2019 9 am - 10 am</a:t>
                      </a:r>
                      <a:endParaRPr sz="14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8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UW TOWER AUDITORIUM</a:t>
                      </a:r>
                      <a:endParaRPr/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9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"/>
              <a:t>National Institutes of Health (NIH) </a:t>
            </a:r>
            <a:endParaRPr/>
          </a:p>
        </p:txBody>
      </p:sp>
      <p:sp>
        <p:nvSpPr>
          <p:cNvPr id="561" name="Google Shape;561;p99"/>
          <p:cNvSpPr txBox="1">
            <a:spLocks noGrp="1"/>
          </p:cNvSpPr>
          <p:nvPr>
            <p:ph type="body" idx="2"/>
          </p:nvPr>
        </p:nvSpPr>
        <p:spPr>
          <a:xfrm>
            <a:off x="659300" y="1516000"/>
            <a:ext cx="8797800" cy="27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5"/>
                </a:solidFill>
                <a:hlinkClick r:id="rId3"/>
              </a:rPr>
              <a:t>Dr. Collins </a:t>
            </a:r>
            <a:r>
              <a:rPr lang="en" u="sng">
                <a:solidFill>
                  <a:schemeClr val="hlink"/>
                </a:solidFill>
                <a:hlinkClick r:id="rId3"/>
              </a:rPr>
              <a:t>Aug 2018 Letter</a:t>
            </a:r>
            <a:r>
              <a:rPr lang="en"/>
              <a:t> to research community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Advisory Committee to Director (ACD) recommendations: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" sz="2000"/>
              <a:t>Communication and awareness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" sz="2000"/>
              <a:t>Risk Mitigation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" sz="2000"/>
              <a:t>Monitoring, Action and Consequences</a:t>
            </a:r>
            <a:endParaRPr sz="20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of current policies including: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" sz="2000"/>
              <a:t>Other Support requirements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" sz="2000"/>
              <a:t>SFI Disclosure requirements 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" sz="2000"/>
              <a:t>Definition of “foreign component” which requires prior approval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" sz="2000"/>
              <a:t>Progress report requirements</a:t>
            </a:r>
            <a:endParaRPr sz="20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0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"/>
              <a:t>National Science Foundation (NSF)</a:t>
            </a:r>
            <a:endParaRPr/>
          </a:p>
        </p:txBody>
      </p:sp>
      <p:sp>
        <p:nvSpPr>
          <p:cNvPr id="567" name="Google Shape;567;p100"/>
          <p:cNvSpPr txBox="1">
            <a:spLocks noGrp="1"/>
          </p:cNvSpPr>
          <p:nvPr>
            <p:ph type="body" idx="2"/>
          </p:nvPr>
        </p:nvSpPr>
        <p:spPr>
          <a:xfrm>
            <a:off x="659300" y="1570750"/>
            <a:ext cx="8738100" cy="2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Engagement of JASON</a:t>
            </a:r>
            <a:endParaRPr/>
          </a:p>
          <a:p>
            <a:pPr marL="914400" marR="0" lvl="1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" sz="2200"/>
              <a:t>Group of scientists that advise U.S. national security &amp; intelligence community on emerging technologies</a:t>
            </a:r>
            <a:endParaRPr sz="2200"/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Restricted pool of rotators </a:t>
            </a:r>
            <a:endParaRPr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Closer look at:</a:t>
            </a:r>
            <a:endParaRPr/>
          </a:p>
          <a:p>
            <a:pPr marL="914400" marR="0" lvl="1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" sz="2200" u="sng">
                <a:hlinkClick r:id="rId3"/>
              </a:rPr>
              <a:t>Current and Pending Support requirements</a:t>
            </a:r>
            <a:endParaRPr sz="2200"/>
          </a:p>
          <a:p>
            <a:pPr marL="914400" marR="0" lvl="1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" sz="2200" u="sng">
                <a:hlinkClick r:id="rId4"/>
              </a:rPr>
              <a:t>Biographical Sketch(es) – Synergistic Activities</a:t>
            </a:r>
            <a:endParaRPr sz="2200"/>
          </a:p>
          <a:p>
            <a:pPr marL="914400" marR="0" lvl="1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" sz="2200" u="sng">
                <a:hlinkClick r:id="rId5"/>
              </a:rPr>
              <a:t>Collaborations and Other Affiliations</a:t>
            </a:r>
            <a:endParaRPr sz="2200" u="sng">
              <a:hlinkClick r:id="rId5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0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"/>
              <a:t>Department of Defense (DOD)</a:t>
            </a:r>
            <a:endParaRPr/>
          </a:p>
        </p:txBody>
      </p:sp>
      <p:sp>
        <p:nvSpPr>
          <p:cNvPr id="573" name="Google Shape;573;p101"/>
          <p:cNvSpPr txBox="1">
            <a:spLocks noGrp="1"/>
          </p:cNvSpPr>
          <p:nvPr>
            <p:ph type="body" idx="2"/>
          </p:nvPr>
        </p:nvSpPr>
        <p:spPr>
          <a:xfrm>
            <a:off x="659300" y="1875550"/>
            <a:ext cx="7996500" cy="2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NEW - Current and Pending support requirement for all key personnel at time of proposal. </a:t>
            </a:r>
            <a:endParaRPr/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Further study of foreign talent recruitment programs and the development of relevant regulations.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0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"/>
              <a:t>Department of Energy (DOE) - Memos</a:t>
            </a:r>
            <a:endParaRPr sz="2400"/>
          </a:p>
        </p:txBody>
      </p:sp>
      <p:sp>
        <p:nvSpPr>
          <p:cNvPr id="579" name="Google Shape;579;p102"/>
          <p:cNvSpPr txBox="1">
            <a:spLocks noGrp="1"/>
          </p:cNvSpPr>
          <p:nvPr>
            <p:ph type="body" idx="2"/>
          </p:nvPr>
        </p:nvSpPr>
        <p:spPr>
          <a:xfrm>
            <a:off x="712400" y="1494550"/>
            <a:ext cx="8184600" cy="38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Dec 2018</a:t>
            </a:r>
            <a:r>
              <a:rPr lang="en"/>
              <a:t> - Foreign Collaboration Ban:</a:t>
            </a:r>
            <a:endParaRPr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" sz="2200"/>
              <a:t>Restricts DOE researchers in “emerging research areas &amp; technologies” from collaborating with colleagues from “sensitive” countries.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" sz="2200"/>
              <a:t>Central DOE oversight body to maintain sensitive nations list &amp; research areas, can approve exemptions.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Jan 2019</a:t>
            </a:r>
            <a:r>
              <a:rPr lang="en"/>
              <a:t> - Foreign Recruitment Ban:</a:t>
            </a:r>
            <a:endParaRPr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" sz="2200"/>
              <a:t>Prohibits DOE researchers from participating in foreign talent recruitment programs.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Directives &amp; Risk matrix still being developed.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0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"/>
              <a:t>Takeaway for PIs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"/>
              <a:t>With or Applying to Sponsored Programs:</a:t>
            </a:r>
            <a:endParaRPr/>
          </a:p>
        </p:txBody>
      </p:sp>
      <p:sp>
        <p:nvSpPr>
          <p:cNvPr id="585" name="Google Shape;585;p103"/>
          <p:cNvSpPr txBox="1">
            <a:spLocks noGrp="1"/>
          </p:cNvSpPr>
          <p:nvPr>
            <p:ph type="body" idx="2"/>
          </p:nvPr>
        </p:nvSpPr>
        <p:spPr>
          <a:xfrm>
            <a:off x="519350" y="1601850"/>
            <a:ext cx="7982100" cy="2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 b="1"/>
              <a:t>Disclose all </a:t>
            </a:r>
            <a:r>
              <a:rPr lang="en"/>
              <a:t>financial conflict of interests.</a:t>
            </a:r>
            <a:endParaRPr/>
          </a:p>
          <a:p>
            <a:pPr marL="914400" marR="0" lvl="1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" sz="2200"/>
              <a:t>Include all financial interests from foreign Institutions of higher education or foreign government.</a:t>
            </a:r>
            <a:endParaRPr sz="2200"/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"/>
              <a:t>Applications &amp; Progress Reports: </a:t>
            </a:r>
            <a:endParaRPr/>
          </a:p>
          <a:p>
            <a:pPr marL="914400" marR="0" lvl="1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" sz="2200"/>
              <a:t>Include </a:t>
            </a:r>
            <a:r>
              <a:rPr lang="en" sz="2200" b="1"/>
              <a:t>all sources of research support</a:t>
            </a:r>
            <a:r>
              <a:rPr lang="en" sz="2200"/>
              <a:t>, including relevant (foreign) affiliations. </a:t>
            </a:r>
            <a:endParaRPr sz="2200"/>
          </a:p>
          <a:p>
            <a:pPr marL="914400" marR="0" lvl="1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" sz="2200"/>
              <a:t>Review sponsor requirements with your PI carefully and interpret with this in mind.</a:t>
            </a:r>
            <a:endParaRPr sz="22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0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"/>
              <a:t>Takeaway for PIs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"/>
              <a:t>Applying for DOE Funding:</a:t>
            </a:r>
            <a:endParaRPr/>
          </a:p>
        </p:txBody>
      </p:sp>
      <p:sp>
        <p:nvSpPr>
          <p:cNvPr id="591" name="Google Shape;591;p104"/>
          <p:cNvSpPr txBox="1">
            <a:spLocks noGrp="1"/>
          </p:cNvSpPr>
          <p:nvPr>
            <p:ph type="body" idx="2"/>
          </p:nvPr>
        </p:nvSpPr>
        <p:spPr>
          <a:xfrm>
            <a:off x="671750" y="1449450"/>
            <a:ext cx="8484600" cy="2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PIs: </a:t>
            </a:r>
            <a:endParaRPr/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"/>
              <a:t>Cannot be in a foreign talent program at same time.</a:t>
            </a:r>
            <a:endParaRPr/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"/>
              <a:t>May not be able to collaborate with foreign colleagues if project is related to “sensitive” technologies.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0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Sponsor Requirements</a:t>
            </a:r>
            <a:endParaRPr/>
          </a:p>
        </p:txBody>
      </p:sp>
      <p:sp>
        <p:nvSpPr>
          <p:cNvPr id="598" name="Google Shape;598;p105"/>
          <p:cNvSpPr txBox="1"/>
          <p:nvPr/>
        </p:nvSpPr>
        <p:spPr>
          <a:xfrm>
            <a:off x="555350" y="1561000"/>
            <a:ext cx="8301000" cy="43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Watch for emerging, new, or changed requirements. </a:t>
            </a:r>
            <a:endParaRPr sz="2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0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Current: </a:t>
            </a:r>
            <a:endParaRPr sz="24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Char char="&gt;"/>
            </a:pPr>
            <a:r>
              <a:rPr lang="en" sz="2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NIH - </a:t>
            </a:r>
            <a:r>
              <a:rPr lang="en" sz="24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Other Support</a:t>
            </a:r>
            <a:endParaRPr sz="24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Char char="&gt;"/>
            </a:pPr>
            <a:r>
              <a:rPr lang="en" sz="2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NIH - </a:t>
            </a:r>
            <a:r>
              <a:rPr lang="en" sz="24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SFI Disclosure Reminder</a:t>
            </a:r>
            <a:endParaRPr sz="24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Char char="&gt;"/>
            </a:pPr>
            <a:r>
              <a:rPr lang="en" sz="2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NSF - </a:t>
            </a:r>
            <a:r>
              <a:rPr lang="en" sz="24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Current/Pending Support</a:t>
            </a:r>
            <a:endParaRPr sz="24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Char char="&gt;"/>
            </a:pPr>
            <a:r>
              <a:rPr lang="en" sz="24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UW Foreign Influence on Federally Sponsored Research</a:t>
            </a:r>
            <a:endParaRPr sz="20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06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Compliance Corner</a:t>
            </a:r>
            <a:endParaRPr/>
          </a:p>
        </p:txBody>
      </p:sp>
      <p:sp>
        <p:nvSpPr>
          <p:cNvPr id="604" name="Google Shape;604;p106"/>
          <p:cNvSpPr txBox="1"/>
          <p:nvPr/>
        </p:nvSpPr>
        <p:spPr>
          <a:xfrm>
            <a:off x="692029" y="4308049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April 2019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Matt Gardner &amp; Andra Sawyer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Post Award Fiscal Compliance (PAFC)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0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Biennium Closeout –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Tagging Cost Share Contributions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10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590"/>
              <a:buFont typeface="Merriweather Sans"/>
              <a:buChar char="&gt;"/>
            </a:pPr>
            <a:r>
              <a:rPr lang="en" sz="2590">
                <a:latin typeface="Arial"/>
                <a:ea typeface="Arial"/>
                <a:cs typeface="Arial"/>
                <a:sym typeface="Arial"/>
              </a:rPr>
              <a:t>Tagging Cost Share Contributions on a Biennium-based Budget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Char char="–"/>
            </a:pPr>
            <a:r>
              <a:rPr lang="en" sz="2220">
                <a:latin typeface="Arial"/>
                <a:ea typeface="Arial"/>
                <a:cs typeface="Arial"/>
                <a:sym typeface="Arial"/>
              </a:rPr>
              <a:t>Start/End Dates: 7/1/17 – 6/30/19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Char char="–"/>
            </a:pPr>
            <a:r>
              <a:rPr lang="en" sz="2220">
                <a:latin typeface="Arial"/>
                <a:ea typeface="Arial"/>
                <a:cs typeface="Arial"/>
                <a:sym typeface="Arial"/>
              </a:rPr>
              <a:t>Tends to be a lot of activity transferring costs on/off Biennium-based Budgets this time of year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Char char="–"/>
            </a:pPr>
            <a:r>
              <a:rPr lang="en" sz="2220">
                <a:latin typeface="Arial"/>
                <a:ea typeface="Arial"/>
                <a:cs typeface="Arial"/>
                <a:sym typeface="Arial"/>
              </a:rPr>
              <a:t>Can be challenging to identify which transactions are available to tag in the tagging system</a:t>
            </a:r>
            <a:endParaRPr/>
          </a:p>
          <a:p>
            <a:pPr marL="742950" lvl="1" indent="-14478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None/>
            </a:pPr>
            <a:endParaRPr sz="222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4B2E83"/>
              </a:buClr>
              <a:buSzPts val="2590"/>
              <a:buFont typeface="Merriweather Sans"/>
              <a:buChar char="&gt;"/>
            </a:pPr>
            <a:r>
              <a:rPr lang="en" sz="2590">
                <a:latin typeface="Arial"/>
                <a:ea typeface="Arial"/>
                <a:cs typeface="Arial"/>
                <a:sym typeface="Arial"/>
              </a:rPr>
              <a:t>Tag early – don’t wait!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Char char="–"/>
            </a:pPr>
            <a:r>
              <a:rPr lang="en" sz="2220">
                <a:latin typeface="Arial"/>
                <a:ea typeface="Arial"/>
                <a:cs typeface="Arial"/>
                <a:sym typeface="Arial"/>
              </a:rPr>
              <a:t>Good advice for all Cost Share but especially if the contributions are coming from a Biennium-based Budget</a:t>
            </a:r>
            <a:endParaRPr/>
          </a:p>
          <a:p>
            <a:pPr marL="342900" lvl="0" indent="-20193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Font typeface="Merriweather Sans"/>
              <a:buNone/>
            </a:pPr>
            <a:endParaRPr sz="222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07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0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Cost Share Tagging Resources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0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GCA Website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https://finance.uw.edu/gca/cost-share/ste-by-step-instructions-non-fec-contributions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https://finance.uw.edu/gca/sites/default/files/Cost_Share_Tagging_Negative_Balance.pdf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GCA: </a:t>
            </a: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gcahelp@uw.edu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108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91"/>
          <p:cNvSpPr txBox="1">
            <a:spLocks noGrp="1"/>
          </p:cNvSpPr>
          <p:nvPr>
            <p:ph type="body" idx="1"/>
          </p:nvPr>
        </p:nvSpPr>
        <p:spPr>
          <a:xfrm>
            <a:off x="365760" y="1640263"/>
            <a:ext cx="8659500" cy="15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Ariba Open Balances Project</a:t>
            </a:r>
            <a:endParaRPr/>
          </a:p>
        </p:txBody>
      </p:sp>
      <p:sp>
        <p:nvSpPr>
          <p:cNvPr id="504" name="Google Shape;504;p91"/>
          <p:cNvSpPr txBox="1"/>
          <p:nvPr/>
        </p:nvSpPr>
        <p:spPr>
          <a:xfrm>
            <a:off x="692029" y="4308049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April, 2019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John Whitney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Procurement Services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0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/>
              <a:t>Data Analytics Dashboard</a:t>
            </a:r>
            <a:endParaRPr/>
          </a:p>
        </p:txBody>
      </p:sp>
      <p:sp>
        <p:nvSpPr>
          <p:cNvPr id="624" name="Google Shape;624;p10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/>
              <a:t>Provide high risk transactions sortable by Org Codes &amp; Award PI</a:t>
            </a:r>
            <a:endParaRPr/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/>
              <a:t>Enables compliance review and trend analysis</a:t>
            </a:r>
            <a:endParaRPr/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/>
              <a:t>Access must be granted by School/College Director of Finance 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"/>
              <a:t>For more information: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https://finance.uw.edu/pafc/data-analytics</a:t>
            </a:r>
            <a:endParaRPr/>
          </a:p>
        </p:txBody>
      </p:sp>
      <p:sp>
        <p:nvSpPr>
          <p:cNvPr id="625" name="Google Shape;625;p109"/>
          <p:cNvSpPr/>
          <p:nvPr/>
        </p:nvSpPr>
        <p:spPr>
          <a:xfrm>
            <a:off x="138150" y="6232650"/>
            <a:ext cx="621600" cy="453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1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/>
              <a:t>Airfare on Federal Awards</a:t>
            </a:r>
            <a:endParaRPr/>
          </a:p>
        </p:txBody>
      </p:sp>
      <p:sp>
        <p:nvSpPr>
          <p:cNvPr id="631" name="Google Shape;631;p1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/>
              <a:t>Federal requirements on Airfare more restrictive than UW policy:</a:t>
            </a:r>
            <a:endParaRPr/>
          </a:p>
          <a:p>
            <a:pPr marL="1200150" lvl="1" indent="-4572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/>
              <a:t>Travel in coach/economy</a:t>
            </a:r>
            <a:endParaRPr/>
          </a:p>
          <a:p>
            <a:pPr marL="1200150" lvl="1" indent="-4572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/>
              <a:t>Comply with the Fly America Act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/>
              <a:t>Exceptions exist however, sponsor approval is not an exception</a:t>
            </a:r>
            <a:endParaRPr/>
          </a:p>
          <a:p>
            <a:pPr marL="457200" lvl="0" indent="-2540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"/>
              <a:t>For more information: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https://finance.uw.edu/pafc/travel</a:t>
            </a:r>
            <a:endParaRPr/>
          </a:p>
        </p:txBody>
      </p:sp>
      <p:sp>
        <p:nvSpPr>
          <p:cNvPr id="632" name="Google Shape;632;p110"/>
          <p:cNvSpPr/>
          <p:nvPr/>
        </p:nvSpPr>
        <p:spPr>
          <a:xfrm>
            <a:off x="138150" y="6265950"/>
            <a:ext cx="621600" cy="420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11"/>
          <p:cNvSpPr txBox="1">
            <a:spLocks noGrp="1"/>
          </p:cNvSpPr>
          <p:nvPr>
            <p:ph type="title"/>
          </p:nvPr>
        </p:nvSpPr>
        <p:spPr>
          <a:xfrm>
            <a:off x="2743200" y="274638"/>
            <a:ext cx="5943600" cy="18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" sz="3959"/>
              <a:t>    Data Analytics – Airfare                   Purchases on Federal Awards </a:t>
            </a:r>
            <a:endParaRPr sz="3959"/>
          </a:p>
        </p:txBody>
      </p:sp>
      <p:sp>
        <p:nvSpPr>
          <p:cNvPr id="638" name="Google Shape;638;p111"/>
          <p:cNvSpPr txBox="1">
            <a:spLocks noGrp="1"/>
          </p:cNvSpPr>
          <p:nvPr>
            <p:ph type="body" idx="1"/>
          </p:nvPr>
        </p:nvSpPr>
        <p:spPr>
          <a:xfrm>
            <a:off x="457200" y="2590800"/>
            <a:ext cx="8229600" cy="3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/>
              <a:t>Filtered to federal awards and flow thru</a:t>
            </a:r>
            <a:endParaRPr/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/>
              <a:t>Object Codes:</a:t>
            </a:r>
            <a:endParaRPr/>
          </a:p>
          <a:p>
            <a:pPr marL="1200150" lvl="1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"/>
              <a:t>04-11: In State Airfare</a:t>
            </a:r>
            <a:endParaRPr/>
          </a:p>
          <a:p>
            <a:pPr marL="1200150" lvl="1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"/>
              <a:t>04-21: Out of State Airfare</a:t>
            </a:r>
            <a:endParaRPr/>
          </a:p>
          <a:p>
            <a:pPr marL="1200150" lvl="1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"/>
              <a:t>04-31: Foreign Airfare</a:t>
            </a:r>
            <a:endParaRPr/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/>
              <a:t>Transactions over $500</a:t>
            </a:r>
            <a:endParaRPr/>
          </a:p>
          <a:p>
            <a:pPr marL="457200" lvl="0" indent="-2540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  <p:pic>
        <p:nvPicPr>
          <p:cNvPr id="639" name="Google Shape;639;p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551" y="298479"/>
            <a:ext cx="2523849" cy="1982729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111"/>
          <p:cNvSpPr/>
          <p:nvPr/>
        </p:nvSpPr>
        <p:spPr>
          <a:xfrm>
            <a:off x="138150" y="6265950"/>
            <a:ext cx="621600" cy="420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" sz="3959"/>
              <a:t>Airfare Purchase Transaction Review</a:t>
            </a:r>
            <a:endParaRPr sz="3959"/>
          </a:p>
        </p:txBody>
      </p:sp>
      <p:sp>
        <p:nvSpPr>
          <p:cNvPr id="646" name="Google Shape;646;p1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"/>
              <a:t>Actions that may need to be taken:</a:t>
            </a:r>
            <a:endParaRPr/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/>
              <a:t>Expense may require additional supporting documentation</a:t>
            </a:r>
            <a:endParaRPr/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/>
              <a:t>Expense may need to be moved from the federal award</a:t>
            </a:r>
            <a:endParaRPr/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/>
              <a:t>None, airfare purchase is compliant with federal regulations</a:t>
            </a:r>
            <a:endParaRPr/>
          </a:p>
        </p:txBody>
      </p:sp>
      <p:sp>
        <p:nvSpPr>
          <p:cNvPr id="647" name="Google Shape;647;p112"/>
          <p:cNvSpPr/>
          <p:nvPr/>
        </p:nvSpPr>
        <p:spPr>
          <a:xfrm>
            <a:off x="138150" y="6265950"/>
            <a:ext cx="621600" cy="420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Google Shape;653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75" y="239013"/>
            <a:ext cx="8975450" cy="637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600"/>
              <a:buFont typeface="Calibri"/>
              <a:buNone/>
            </a:pPr>
            <a:r>
              <a:rPr lang="en" sz="3600">
                <a:solidFill>
                  <a:srgbClr val="33006F"/>
                </a:solidFill>
              </a:rPr>
              <a:t>In</a:t>
            </a:r>
            <a:r>
              <a:rPr lang="en" sz="3959" b="0"/>
              <a:t> </a:t>
            </a:r>
            <a:r>
              <a:rPr lang="en" sz="3600">
                <a:solidFill>
                  <a:srgbClr val="33006F"/>
                </a:solidFill>
              </a:rPr>
              <a:t>State Travel (04-11)</a:t>
            </a:r>
            <a:br>
              <a:rPr lang="en" sz="3600">
                <a:solidFill>
                  <a:srgbClr val="33006F"/>
                </a:solidFill>
              </a:rPr>
            </a:br>
            <a:r>
              <a:rPr lang="en" sz="3600">
                <a:solidFill>
                  <a:srgbClr val="33006F"/>
                </a:solidFill>
              </a:rPr>
              <a:t>October 2018 – March 2019</a:t>
            </a:r>
            <a:endParaRPr/>
          </a:p>
        </p:txBody>
      </p:sp>
      <p:pic>
        <p:nvPicPr>
          <p:cNvPr id="659" name="Google Shape;659;p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114"/>
          <p:cNvSpPr/>
          <p:nvPr/>
        </p:nvSpPr>
        <p:spPr>
          <a:xfrm>
            <a:off x="138150" y="6265950"/>
            <a:ext cx="621600" cy="420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/>
              <a:t>DEMO</a:t>
            </a:r>
            <a:endParaRPr/>
          </a:p>
        </p:txBody>
      </p:sp>
      <p:sp>
        <p:nvSpPr>
          <p:cNvPr id="666" name="Google Shape;666;p1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667" name="Google Shape;667;p115"/>
          <p:cNvSpPr/>
          <p:nvPr/>
        </p:nvSpPr>
        <p:spPr>
          <a:xfrm>
            <a:off x="138150" y="6265950"/>
            <a:ext cx="621600" cy="420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1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Questions?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11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PAFC Website: </a:t>
            </a: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https://finance.uw.edu/pafc/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Email: </a:t>
            </a: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gcahelp@uw.edu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Andra Sawyer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andra2@uw.edu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mgard4@uw.edu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116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17"/>
          <p:cNvSpPr txBox="1">
            <a:spLocks noGrp="1"/>
          </p:cNvSpPr>
          <p:nvPr>
            <p:ph type="body" idx="1"/>
          </p:nvPr>
        </p:nvSpPr>
        <p:spPr>
          <a:xfrm>
            <a:off x="692032" y="1113899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" sz="4200"/>
              <a:t>NIH: </a:t>
            </a:r>
            <a:endParaRPr sz="4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" sz="4200"/>
              <a:t>Human Subjects System and RPPRs</a:t>
            </a:r>
            <a:endParaRPr sz="4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" sz="4200"/>
              <a:t>Update</a:t>
            </a:r>
            <a:endParaRPr sz="3800"/>
          </a:p>
        </p:txBody>
      </p:sp>
      <p:sp>
        <p:nvSpPr>
          <p:cNvPr id="680" name="Google Shape;680;p117"/>
          <p:cNvSpPr txBox="1"/>
          <p:nvPr/>
        </p:nvSpPr>
        <p:spPr>
          <a:xfrm>
            <a:off x="722454" y="4706274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April, 2019 </a:t>
            </a:r>
            <a:r>
              <a:rPr lang="en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Amanda Snyder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1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"/>
              <a:t>RPPRs and the Human Subjects System (HSS)</a:t>
            </a:r>
            <a:endParaRPr/>
          </a:p>
        </p:txBody>
      </p:sp>
      <p:sp>
        <p:nvSpPr>
          <p:cNvPr id="686" name="Google Shape;686;p118"/>
          <p:cNvSpPr txBox="1">
            <a:spLocks noGrp="1"/>
          </p:cNvSpPr>
          <p:nvPr>
            <p:ph type="body" idx="2"/>
          </p:nvPr>
        </p:nvSpPr>
        <p:spPr>
          <a:xfrm>
            <a:off x="659300" y="1799350"/>
            <a:ext cx="8055300" cy="2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NIH’s HSS is how we update Human Subjects &amp; Clinical Trials info throughout life of an NIH grant.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Includes Enrollment Forms submitted as part of annual progress report (RPPR).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9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 b="1">
                <a:latin typeface="Arial"/>
                <a:ea typeface="Arial"/>
                <a:cs typeface="Arial"/>
                <a:sym typeface="Arial"/>
              </a:rPr>
              <a:t>Ariba Open Balances Project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92"/>
          <p:cNvSpPr txBox="1">
            <a:spLocks noGrp="1"/>
          </p:cNvSpPr>
          <p:nvPr>
            <p:ph type="body" idx="2"/>
          </p:nvPr>
        </p:nvSpPr>
        <p:spPr>
          <a:xfrm>
            <a:off x="659305" y="1729676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MRAM Communication sent to campus in December 2018. More communication in January/February.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GCA and Procurement Services joined forces in January to close 6,517 eProcurement (EI) Purchase Orders and BPO’s with remaining open balance amounts from Ariba.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Some of the Purchase Orders dated back as far as the 2009 Biennium.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 goal was to have all Orders closed by April 2019. We completed the project in early March!</a:t>
            </a:r>
            <a:endParaRPr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92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John Whitney – Procurement Services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1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"/>
              <a:t>Human Subjects System Update</a:t>
            </a:r>
            <a:endParaRPr/>
          </a:p>
        </p:txBody>
      </p:sp>
      <p:sp>
        <p:nvSpPr>
          <p:cNvPr id="692" name="Google Shape;692;p119"/>
          <p:cNvSpPr txBox="1">
            <a:spLocks noGrp="1"/>
          </p:cNvSpPr>
          <p:nvPr>
            <p:ph type="body" idx="2"/>
          </p:nvPr>
        </p:nvSpPr>
        <p:spPr>
          <a:xfrm>
            <a:off x="659300" y="1723150"/>
            <a:ext cx="8035800" cy="2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Human Subjects System (HSS), when applicable:</a:t>
            </a:r>
            <a:endParaRPr/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" sz="2200"/>
              <a:t>Complete HSS records &amp; mark ‘Ready for Submission’</a:t>
            </a:r>
            <a:endParaRPr sz="2200"/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" sz="2200"/>
              <a:t>If the Submit button is </a:t>
            </a:r>
            <a:r>
              <a:rPr lang="en" sz="2200" b="1"/>
              <a:t>active</a:t>
            </a:r>
            <a:r>
              <a:rPr lang="en" sz="2200"/>
              <a:t> for the PI, PI submits the HSS record</a:t>
            </a:r>
            <a:endParaRPr sz="2200"/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" sz="2200"/>
              <a:t>If Submit button is not active for the PI</a:t>
            </a:r>
            <a:endParaRPr sz="2200"/>
          </a:p>
          <a:p>
            <a:pPr marL="914400" marR="0" lvl="1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" sz="2200"/>
              <a:t>Twice a week (Tues &amp; Thurs) OSP will submit all HSS records ‘Ready for Submission’.</a:t>
            </a:r>
            <a:endParaRPr sz="22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UW Guidance RPPR NIH Submission</a:t>
            </a: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120"/>
          <p:cNvSpPr txBox="1">
            <a:spLocks noGrp="1"/>
          </p:cNvSpPr>
          <p:nvPr>
            <p:ph type="body" idx="1"/>
          </p:nvPr>
        </p:nvSpPr>
        <p:spPr>
          <a:xfrm>
            <a:off x="692024" y="1113900"/>
            <a:ext cx="80604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" sz="4200"/>
              <a:t>Local Professional Development Opportunities</a:t>
            </a:r>
            <a:endParaRPr sz="3800"/>
          </a:p>
        </p:txBody>
      </p:sp>
      <p:sp>
        <p:nvSpPr>
          <p:cNvPr id="698" name="Google Shape;698;p120"/>
          <p:cNvSpPr txBox="1"/>
          <p:nvPr/>
        </p:nvSpPr>
        <p:spPr>
          <a:xfrm>
            <a:off x="722454" y="4706274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April, 2019 </a:t>
            </a:r>
            <a:r>
              <a:rPr lang="en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Amanda Snyder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2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"/>
              <a:t>Society for Research Administrators (SRA)</a:t>
            </a:r>
            <a:endParaRPr/>
          </a:p>
        </p:txBody>
      </p:sp>
      <p:sp>
        <p:nvSpPr>
          <p:cNvPr id="704" name="Google Shape;704;p121"/>
          <p:cNvSpPr txBox="1">
            <a:spLocks noGrp="1"/>
          </p:cNvSpPr>
          <p:nvPr>
            <p:ph type="body" idx="2"/>
          </p:nvPr>
        </p:nvSpPr>
        <p:spPr>
          <a:xfrm>
            <a:off x="659300" y="1570750"/>
            <a:ext cx="8484600" cy="45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Pacific Northwest Chapter Meeting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Friday, July 19 @ Seattle Children’s Research Institute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Register Now!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accent5"/>
                </a:solidFill>
                <a:hlinkClick r:id="rId4"/>
              </a:rPr>
              <a:t>https://www.srainternational.org/meetings/sections-chapters/pacific-northwest-meeting</a:t>
            </a:r>
            <a:r>
              <a:rPr lang="en" sz="2200"/>
              <a:t> </a:t>
            </a:r>
            <a:endParaRPr sz="22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Josy Combs, SRA PNW Chapter President, </a:t>
            </a:r>
            <a:r>
              <a:rPr lang="en" sz="1800">
                <a:uFill>
                  <a:noFill/>
                </a:uFill>
                <a:hlinkClick r:id="rId5"/>
              </a:rPr>
              <a:t>combsj3@uw.edu</a:t>
            </a:r>
            <a:r>
              <a:rPr lang="en" sz="1800"/>
              <a:t> </a:t>
            </a:r>
            <a:endParaRPr sz="18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2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"/>
              <a:t>NCURA Region 6 &amp; 7 Meeting</a:t>
            </a:r>
            <a:endParaRPr/>
          </a:p>
        </p:txBody>
      </p:sp>
      <p:sp>
        <p:nvSpPr>
          <p:cNvPr id="710" name="Google Shape;710;p122"/>
          <p:cNvSpPr txBox="1">
            <a:spLocks noGrp="1"/>
          </p:cNvSpPr>
          <p:nvPr>
            <p:ph type="body" idx="2"/>
          </p:nvPr>
        </p:nvSpPr>
        <p:spPr>
          <a:xfrm>
            <a:off x="671750" y="1558075"/>
            <a:ext cx="6861000" cy="26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27 - 30, 2019 @ Motif Hotel, Downtown Seattle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" sz="1800"/>
              <a:t>Sunday, workshop day</a:t>
            </a:r>
            <a:endParaRPr sz="180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" sz="1800"/>
              <a:t>Monday - Wednesday @ noon, full meeting</a:t>
            </a:r>
            <a:endParaRPr sz="18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	</a:t>
            </a: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Administration Meets Bigfoot: Confronting mysteries and challenges in our changing environment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https://www.ncuraregionvii.org/regional-meeting</a:t>
            </a: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 Want to volunteer?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" sz="1800"/>
              <a:t>Amanda Snyder, Region 6 Chair, </a:t>
            </a:r>
            <a:r>
              <a:rPr lang="en" sz="1800" u="sng">
                <a:solidFill>
                  <a:schemeClr val="accent5"/>
                </a:solidFill>
                <a:hlinkClick r:id="rId4"/>
              </a:rPr>
              <a:t>acs229@uw.edu</a:t>
            </a:r>
            <a:r>
              <a:rPr lang="en" sz="1800"/>
              <a:t> </a:t>
            </a:r>
            <a:endParaRPr/>
          </a:p>
        </p:txBody>
      </p:sp>
      <p:pic>
        <p:nvPicPr>
          <p:cNvPr id="711" name="Google Shape;711;p1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4000" y="1363600"/>
            <a:ext cx="2622350" cy="165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23"/>
          <p:cNvSpPr/>
          <p:nvPr/>
        </p:nvSpPr>
        <p:spPr>
          <a:xfrm>
            <a:off x="0" y="0"/>
            <a:ext cx="9153600" cy="1083600"/>
          </a:xfrm>
          <a:prstGeom prst="rect">
            <a:avLst/>
          </a:prstGeom>
          <a:solidFill>
            <a:srgbClr val="2058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123"/>
          <p:cNvSpPr txBox="1"/>
          <p:nvPr/>
        </p:nvSpPr>
        <p:spPr>
          <a:xfrm>
            <a:off x="548963" y="345013"/>
            <a:ext cx="5471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UPCOMING COURSES IN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RESEARCH ADMINISTRATION</a:t>
            </a:r>
            <a:endParaRPr sz="20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grpSp>
        <p:nvGrpSpPr>
          <p:cNvPr id="719" name="Google Shape;719;p123"/>
          <p:cNvGrpSpPr/>
          <p:nvPr/>
        </p:nvGrpSpPr>
        <p:grpSpPr>
          <a:xfrm>
            <a:off x="1137225" y="2882443"/>
            <a:ext cx="6454140" cy="307800"/>
            <a:chOff x="0" y="1401986"/>
            <a:chExt cx="5334000" cy="307800"/>
          </a:xfrm>
        </p:grpSpPr>
        <p:sp>
          <p:nvSpPr>
            <p:cNvPr id="720" name="Google Shape;720;p123"/>
            <p:cNvSpPr txBox="1"/>
            <p:nvPr/>
          </p:nvSpPr>
          <p:spPr>
            <a:xfrm>
              <a:off x="0" y="1401986"/>
              <a:ext cx="609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123"/>
            <p:cNvSpPr txBox="1"/>
            <p:nvPr/>
          </p:nvSpPr>
          <p:spPr>
            <a:xfrm>
              <a:off x="838200" y="1401986"/>
              <a:ext cx="4495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2" name="Google Shape;722;p123"/>
          <p:cNvSpPr txBox="1"/>
          <p:nvPr/>
        </p:nvSpPr>
        <p:spPr>
          <a:xfrm>
            <a:off x="4724400" y="4992469"/>
            <a:ext cx="4593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Currently scheduled courses and registration: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https://uwresearch.gosignmeup.com/public/course/browse</a:t>
            </a:r>
            <a:r>
              <a:rPr lang="en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3" name="Google Shape;723;p123"/>
          <p:cNvGrpSpPr/>
          <p:nvPr/>
        </p:nvGrpSpPr>
        <p:grpSpPr>
          <a:xfrm>
            <a:off x="1386952" y="3339643"/>
            <a:ext cx="6454140" cy="307800"/>
            <a:chOff x="0" y="1401986"/>
            <a:chExt cx="5334000" cy="307800"/>
          </a:xfrm>
        </p:grpSpPr>
        <p:sp>
          <p:nvSpPr>
            <p:cNvPr id="724" name="Google Shape;724;p123"/>
            <p:cNvSpPr txBox="1"/>
            <p:nvPr/>
          </p:nvSpPr>
          <p:spPr>
            <a:xfrm>
              <a:off x="0" y="1401986"/>
              <a:ext cx="609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123"/>
            <p:cNvSpPr txBox="1"/>
            <p:nvPr/>
          </p:nvSpPr>
          <p:spPr>
            <a:xfrm>
              <a:off x="838200" y="1401986"/>
              <a:ext cx="4495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726" name="Google Shape;726;p123"/>
          <p:cNvGraphicFramePr/>
          <p:nvPr/>
        </p:nvGraphicFramePr>
        <p:xfrm>
          <a:off x="302073" y="1531352"/>
          <a:ext cx="3000000" cy="3000000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9BE9FF"/>
                    </a:gs>
                    <a:gs pos="35000">
                      <a:srgbClr val="B8F1FF"/>
                    </a:gs>
                    <a:gs pos="100000">
                      <a:srgbClr val="E2FBFF"/>
                    </a:gs>
                  </a:gsLst>
                  <a:lin ang="16200038" scaled="0"/>
                </a:gradFill>
                <a:tableStyleId>{BD1EBDFD-3C7C-4DA3-905F-CB6DD612CA73}</a:tableStyleId>
              </a:tblPr>
              <a:tblGrid>
                <a:gridCol w="118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/>
                        <a:t>Apr 23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/>
                        <a:t>Grant and Contract Certification Reports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/>
                        <a:t>Apr 25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/>
                        <a:t>SAGE: Creating NIH Proposals in Grant Runner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/>
                        <a:t>Apr 30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/>
                        <a:t>Introduction to Faculty Effort Certification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/>
                        <a:t>May 1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/>
                        <a:t>Workshop: Preparing Sponsored Project Budgets. </a:t>
                      </a:r>
                      <a:r>
                        <a:rPr lang="en" sz="1800" u="none" strike="noStrike" cap="none">
                          <a:solidFill>
                            <a:srgbClr val="E36C09"/>
                          </a:solidFill>
                        </a:rPr>
                        <a:t>*</a:t>
                      </a:r>
                      <a:r>
                        <a:rPr lang="en" sz="1800">
                          <a:solidFill>
                            <a:srgbClr val="E36C09"/>
                          </a:solidFill>
                        </a:rPr>
                        <a:t>Prerequisite</a:t>
                      </a:r>
                      <a:r>
                        <a:rPr lang="en" sz="1800" u="none" strike="noStrike" cap="none">
                          <a:solidFill>
                            <a:srgbClr val="E36C09"/>
                          </a:solidFill>
                        </a:rPr>
                        <a:t> Introduction to Sponsored Project Budgets (online)</a:t>
                      </a:r>
                      <a:endParaRPr sz="1800" b="1" u="none" strike="noStrike" cap="none">
                        <a:solidFill>
                          <a:srgbClr val="E36C0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/>
                        <a:t>May 7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/>
                        <a:t>Research Administration Data: Visualizations and Reports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/>
                        <a:t>May 16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/>
                        <a:t>eFEC for FEC Coordinators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/>
                        <a:t>May 21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/>
                        <a:t>Research Administration Data Cube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/>
                        <a:t>May 23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/>
                        <a:t>Understanding Cost Share at the UW –when is it really cost share?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27" name="Google Shape;727;p123" descr="C:\Users\hient2\Desktop\Untitled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3200" y="152400"/>
            <a:ext cx="2768928" cy="1006186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123"/>
          <p:cNvSpPr txBox="1"/>
          <p:nvPr/>
        </p:nvSpPr>
        <p:spPr>
          <a:xfrm>
            <a:off x="304800" y="4948535"/>
            <a:ext cx="464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CORE homepage: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https://www.washington.edu/research/training/core//</a:t>
            </a:r>
            <a:endParaRPr sz="12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9" name="Google Shape;729;p1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28205" y="5943600"/>
            <a:ext cx="135802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123"/>
          <p:cNvSpPr/>
          <p:nvPr/>
        </p:nvSpPr>
        <p:spPr>
          <a:xfrm>
            <a:off x="152400" y="2590800"/>
            <a:ext cx="228600" cy="2286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E36C09"/>
          </a:solidFill>
          <a:ln w="25400" cap="flat" cmpd="sng">
            <a:solidFill>
              <a:srgbClr val="3300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1" name="Google Shape;731;p123"/>
          <p:cNvPicPr preferRelativeResize="0"/>
          <p:nvPr/>
        </p:nvPicPr>
        <p:blipFill rotWithShape="1">
          <a:blip r:embed="rId7">
            <a:alphaModFix/>
          </a:blip>
          <a:srcRect l="-1050" t="27749" b="36420"/>
          <a:stretch/>
        </p:blipFill>
        <p:spPr>
          <a:xfrm>
            <a:off x="-99776" y="5481859"/>
            <a:ext cx="9235441" cy="1376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9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200"/>
              <a:buNone/>
            </a:pPr>
            <a:r>
              <a:rPr lang="en" sz="3200" b="1">
                <a:latin typeface="Arial"/>
                <a:ea typeface="Arial"/>
                <a:cs typeface="Arial"/>
                <a:sym typeface="Arial"/>
              </a:rPr>
              <a:t>What you can do to help going forward</a:t>
            </a:r>
            <a:r>
              <a:rPr lang="en" b="1">
                <a:latin typeface="Arial"/>
                <a:ea typeface="Arial"/>
                <a:cs typeface="Arial"/>
                <a:sym typeface="Arial"/>
              </a:rPr>
              <a:t>?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93"/>
          <p:cNvSpPr txBox="1">
            <a:spLocks noGrp="1"/>
          </p:cNvSpPr>
          <p:nvPr>
            <p:ph type="body" idx="2"/>
          </p:nvPr>
        </p:nvSpPr>
        <p:spPr>
          <a:xfrm>
            <a:off x="671758" y="1641803"/>
            <a:ext cx="8196300" cy="45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If a Purchase Order in Ariba (Catalog and Non-Catalog) is incomplete or shows an open balance, contact the supplier to verify the order is canceled or closed, and that no further shipments or invoices are due.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Orders should only be closed when all items are received and all invoices have been paid.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Submit a Purchase Order close request per the instructions on the Procurement Services website:</a:t>
            </a:r>
            <a:endParaRPr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rgbClr val="7030A0"/>
              </a:buClr>
              <a:buSzPts val="1400"/>
              <a:buFont typeface="Noto Sans Symbols"/>
              <a:buChar char="▪"/>
            </a:pPr>
            <a:r>
              <a:rPr lang="en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https://finance.uw.edu/ps/change-close</a:t>
            </a:r>
            <a:r>
              <a:rPr lang="en" sz="1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Future communication efforts from Procurement Services and GCA. </a:t>
            </a:r>
            <a:endParaRPr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93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John Whitney – Procurement Services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94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4000"/>
              <a:buNone/>
            </a:pPr>
            <a:r>
              <a:rPr lang="en" sz="4000">
                <a:latin typeface="Encode Sans"/>
                <a:ea typeface="Encode Sans"/>
                <a:cs typeface="Encode Sans"/>
                <a:sym typeface="Encode Sans"/>
              </a:rPr>
              <a:t>Enhanced Scrutiny of International Research Collaborations</a:t>
            </a:r>
            <a:endParaRPr sz="32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25" name="Google Shape;525;p94"/>
          <p:cNvSpPr txBox="1"/>
          <p:nvPr/>
        </p:nvSpPr>
        <p:spPr>
          <a:xfrm>
            <a:off x="671757" y="6063185"/>
            <a:ext cx="1888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9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None/>
            </a:pP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How Did We Get Here?</a:t>
            </a:r>
            <a:endParaRPr sz="24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32" name="Google Shape;532;p95"/>
          <p:cNvSpPr txBox="1">
            <a:spLocks noGrp="1"/>
          </p:cNvSpPr>
          <p:nvPr>
            <p:ph type="body" idx="2"/>
          </p:nvPr>
        </p:nvSpPr>
        <p:spPr>
          <a:xfrm>
            <a:off x="325625" y="1736725"/>
            <a:ext cx="8410500" cy="40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Open Sans SemiBold"/>
              <a:buChar char="➢"/>
            </a:pPr>
            <a:r>
              <a:rPr lang="en">
                <a:latin typeface="Open Sans SemiBold"/>
                <a:ea typeface="Open Sans SemiBold"/>
                <a:cs typeface="Open Sans SemiBold"/>
                <a:sym typeface="Open Sans SemiBold"/>
              </a:rPr>
              <a:t>Research at U S universities is open and collaborative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Open Sans SemiBold"/>
              <a:buChar char="➢"/>
            </a:pPr>
            <a:r>
              <a:rPr lang="en">
                <a:latin typeface="Open Sans SemiBold"/>
                <a:ea typeface="Open Sans SemiBold"/>
                <a:cs typeface="Open Sans SemiBold"/>
                <a:sym typeface="Open Sans SemiBold"/>
              </a:rPr>
              <a:t>U S government is reacting to apparent threats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Open Sans SemiBold"/>
              <a:buChar char="➢"/>
            </a:pPr>
            <a:r>
              <a:rPr lang="en">
                <a:latin typeface="Open Sans SemiBold"/>
                <a:ea typeface="Open Sans SemiBold"/>
                <a:cs typeface="Open Sans SemiBold"/>
                <a:sym typeface="Open Sans SemiBold"/>
              </a:rPr>
              <a:t>Congress charges U S Dept of Ed to act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Open Sans SemiBold"/>
              <a:buChar char="➢"/>
            </a:pPr>
            <a:r>
              <a:rPr lang="en">
                <a:latin typeface="Open Sans SemiBold"/>
                <a:ea typeface="Open Sans SemiBold"/>
                <a:cs typeface="Open Sans SemiBold"/>
                <a:sym typeface="Open Sans SemiBold"/>
              </a:rPr>
              <a:t>Huawei indictments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Open Sans SemiBold"/>
              <a:buChar char="➢"/>
            </a:pPr>
            <a:r>
              <a:rPr lang="en">
                <a:latin typeface="Open Sans SemiBold"/>
                <a:ea typeface="Open Sans SemiBold"/>
                <a:cs typeface="Open Sans SemiBold"/>
                <a:sym typeface="Open Sans SemiBold"/>
              </a:rPr>
              <a:t>Chinese student and scholar visa restrictions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Open Sans SemiBold"/>
              <a:buChar char="➢"/>
            </a:pPr>
            <a:r>
              <a:rPr lang="en">
                <a:latin typeface="Open Sans SemiBold"/>
                <a:ea typeface="Open Sans SemiBold"/>
                <a:cs typeface="Open Sans SemiBold"/>
                <a:sym typeface="Open Sans SemiBold"/>
              </a:rPr>
              <a:t>Questioning undisclosed collaborations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Open Sans SemiBold"/>
              <a:buChar char="➢"/>
            </a:pPr>
            <a:r>
              <a:rPr lang="en">
                <a:latin typeface="Open Sans SemiBold"/>
                <a:ea typeface="Open Sans SemiBold"/>
                <a:cs typeface="Open Sans SemiBold"/>
                <a:sym typeface="Open Sans SemiBold"/>
              </a:rPr>
              <a:t>Research at U S universities is open and collaborative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Noto Sans Symbols"/>
              <a:buNone/>
            </a:pPr>
            <a:endParaRPr/>
          </a:p>
        </p:txBody>
      </p:sp>
      <p:sp>
        <p:nvSpPr>
          <p:cNvPr id="533" name="Google Shape;533;p95"/>
          <p:cNvSpPr txBox="1"/>
          <p:nvPr/>
        </p:nvSpPr>
        <p:spPr>
          <a:xfrm>
            <a:off x="172993" y="6257677"/>
            <a:ext cx="1888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9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None/>
            </a:pP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Where Are We Now?</a:t>
            </a:r>
            <a:endParaRPr sz="24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40" name="Google Shape;540;p96"/>
          <p:cNvSpPr txBox="1">
            <a:spLocks noGrp="1"/>
          </p:cNvSpPr>
          <p:nvPr>
            <p:ph type="body" idx="2"/>
          </p:nvPr>
        </p:nvSpPr>
        <p:spPr>
          <a:xfrm>
            <a:off x="325625" y="1736725"/>
            <a:ext cx="8410500" cy="40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Open Sans SemiBold"/>
              <a:buChar char="➢"/>
            </a:pPr>
            <a:r>
              <a:rPr lang="en">
                <a:latin typeface="Open Sans SemiBold"/>
                <a:ea typeface="Open Sans SemiBold"/>
                <a:cs typeface="Open Sans SemiBold"/>
                <a:sym typeface="Open Sans SemiBold"/>
              </a:rPr>
              <a:t>U S Dept of Defense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Open Sans SemiBold"/>
              <a:buChar char="➢"/>
            </a:pPr>
            <a:r>
              <a:rPr lang="en">
                <a:latin typeface="Open Sans SemiBold"/>
                <a:ea typeface="Open Sans SemiBold"/>
                <a:cs typeface="Open Sans SemiBold"/>
                <a:sym typeface="Open Sans SemiBold"/>
              </a:rPr>
              <a:t>U S Dept of Energy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Open Sans SemiBold"/>
              <a:buChar char="➢"/>
            </a:pPr>
            <a:r>
              <a:rPr lang="en">
                <a:latin typeface="Open Sans SemiBold"/>
                <a:ea typeface="Open Sans SemiBold"/>
                <a:cs typeface="Open Sans SemiBold"/>
                <a:sym typeface="Open Sans SemiBold"/>
              </a:rPr>
              <a:t>NIH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Open Sans SemiBold"/>
              <a:buChar char="➢"/>
            </a:pPr>
            <a:r>
              <a:rPr lang="en">
                <a:latin typeface="Open Sans SemiBold"/>
                <a:ea typeface="Open Sans SemiBold"/>
                <a:cs typeface="Open Sans SemiBold"/>
                <a:sym typeface="Open Sans SemiBold"/>
              </a:rPr>
              <a:t>NSF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541" name="Google Shape;541;p96"/>
          <p:cNvSpPr txBox="1"/>
          <p:nvPr/>
        </p:nvSpPr>
        <p:spPr>
          <a:xfrm>
            <a:off x="172993" y="6257677"/>
            <a:ext cx="1888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9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None/>
            </a:pP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Where Are We Headed?</a:t>
            </a:r>
            <a:endParaRPr sz="24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48" name="Google Shape;548;p97"/>
          <p:cNvSpPr txBox="1">
            <a:spLocks noGrp="1"/>
          </p:cNvSpPr>
          <p:nvPr>
            <p:ph type="body" idx="2"/>
          </p:nvPr>
        </p:nvSpPr>
        <p:spPr>
          <a:xfrm>
            <a:off x="345375" y="1736725"/>
            <a:ext cx="8390700" cy="40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Open Sans SemiBold"/>
              <a:buChar char="➢"/>
            </a:pPr>
            <a:r>
              <a:rPr lang="en">
                <a:latin typeface="Open Sans SemiBold"/>
                <a:ea typeface="Open Sans SemiBold"/>
                <a:cs typeface="Open Sans SemiBold"/>
                <a:sym typeface="Open Sans SemiBold"/>
              </a:rPr>
              <a:t>Further federal agency guidances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Open Sans SemiBold"/>
              <a:buChar char="➢"/>
            </a:pPr>
            <a:r>
              <a:rPr lang="en">
                <a:latin typeface="Open Sans SemiBold"/>
                <a:ea typeface="Open Sans SemiBold"/>
                <a:cs typeface="Open Sans SemiBold"/>
                <a:sym typeface="Open Sans SemiBold"/>
              </a:rPr>
              <a:t>Voluntary university guidelines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Open Sans SemiBold"/>
              <a:buChar char="➢"/>
            </a:pPr>
            <a:r>
              <a:rPr lang="en">
                <a:latin typeface="Open Sans SemiBold"/>
                <a:ea typeface="Open Sans SemiBold"/>
                <a:cs typeface="Open Sans SemiBold"/>
                <a:sym typeface="Open Sans SemiBold"/>
              </a:rPr>
              <a:t>MIT’s new process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Open Sans SemiBold"/>
              <a:buChar char="➢"/>
            </a:pPr>
            <a:r>
              <a:rPr lang="en">
                <a:latin typeface="Open Sans SemiBold"/>
                <a:ea typeface="Open Sans SemiBold"/>
                <a:cs typeface="Open Sans SemiBold"/>
                <a:sym typeface="Open Sans SemiBold"/>
              </a:rPr>
              <a:t>Recommendations for UW researchers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Open Sans SemiBold"/>
              <a:buChar char="➢"/>
            </a:pPr>
            <a:r>
              <a:rPr lang="en">
                <a:latin typeface="Open Sans SemiBold"/>
                <a:ea typeface="Open Sans SemiBold"/>
                <a:cs typeface="Open Sans SemiBold"/>
                <a:sym typeface="Open Sans SemiBold"/>
              </a:rPr>
              <a:t>Moratorium on gifts from indicted foreign entities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Open Sans SemiBold"/>
              <a:buChar char="➢"/>
            </a:pPr>
            <a:r>
              <a:rPr lang="en">
                <a:latin typeface="Open Sans SemiBold"/>
                <a:ea typeface="Open Sans SemiBold"/>
                <a:cs typeface="Open Sans SemiBold"/>
                <a:sym typeface="Open Sans SemiBold"/>
              </a:rPr>
              <a:t>Peer review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Open Sans SemiBold"/>
              <a:buChar char="➢"/>
            </a:pPr>
            <a:r>
              <a:rPr lang="en">
                <a:latin typeface="Open Sans SemiBold"/>
                <a:ea typeface="Open Sans SemiBold"/>
                <a:cs typeface="Open Sans SemiBold"/>
                <a:sym typeface="Open Sans SemiBold"/>
              </a:rPr>
              <a:t>Other support &amp; biosketches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Open Sans SemiBold"/>
              <a:buChar char="➢"/>
            </a:pPr>
            <a:r>
              <a:rPr lang="en">
                <a:latin typeface="Open Sans SemiBold"/>
                <a:ea typeface="Open Sans SemiBold"/>
                <a:cs typeface="Open Sans SemiBold"/>
                <a:sym typeface="Open Sans SemiBold"/>
              </a:rPr>
              <a:t>Intellectual property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Open Sans SemiBold"/>
              <a:buChar char="➢"/>
            </a:pPr>
            <a:r>
              <a:rPr lang="en">
                <a:latin typeface="Open Sans SemiBold"/>
                <a:ea typeface="Open Sans SemiBold"/>
                <a:cs typeface="Open Sans SemiBold"/>
                <a:sym typeface="Open Sans SemiBold"/>
              </a:rPr>
              <a:t>Stay tuned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Open Sans SemiBold"/>
              <a:buChar char="➢"/>
            </a:pPr>
            <a:r>
              <a:rPr lang="en">
                <a:latin typeface="Open Sans SemiBold"/>
                <a:ea typeface="Open Sans SemiBold"/>
                <a:cs typeface="Open Sans SemiBold"/>
                <a:sym typeface="Open Sans SemiBold"/>
              </a:rPr>
              <a:t>Web resources are being developed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549" name="Google Shape;549;p97"/>
          <p:cNvSpPr txBox="1"/>
          <p:nvPr/>
        </p:nvSpPr>
        <p:spPr>
          <a:xfrm>
            <a:off x="172993" y="6257677"/>
            <a:ext cx="1888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98"/>
          <p:cNvSpPr txBox="1">
            <a:spLocks noGrp="1"/>
          </p:cNvSpPr>
          <p:nvPr>
            <p:ph type="body" idx="1"/>
          </p:nvPr>
        </p:nvSpPr>
        <p:spPr>
          <a:xfrm>
            <a:off x="692032" y="1113899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" sz="4200"/>
              <a:t>Sponsor Activities in Response to Foreign Influence Concerns</a:t>
            </a:r>
            <a:endParaRPr sz="3800"/>
          </a:p>
        </p:txBody>
      </p:sp>
      <p:sp>
        <p:nvSpPr>
          <p:cNvPr id="555" name="Google Shape;555;p98"/>
          <p:cNvSpPr txBox="1"/>
          <p:nvPr/>
        </p:nvSpPr>
        <p:spPr>
          <a:xfrm>
            <a:off x="722454" y="4706274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April, 2019 </a:t>
            </a:r>
            <a:r>
              <a:rPr lang="en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Carol Rhodes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GO AWAY BLUE LINK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DADE7"/>
      </a:hlink>
      <a:folHlink>
        <a:srgbClr val="6DAD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CORE">
      <a:dk1>
        <a:srgbClr val="151516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CORE">
      <a:dk1>
        <a:srgbClr val="151516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1517</Words>
  <Application>Microsoft Office PowerPoint</Application>
  <PresentationFormat>On-screen Show (4:3)</PresentationFormat>
  <Paragraphs>312</Paragraphs>
  <Slides>34</Slides>
  <Notes>34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34</vt:i4>
      </vt:variant>
    </vt:vector>
  </HeadingPairs>
  <TitlesOfParts>
    <vt:vector size="55" baseType="lpstr">
      <vt:lpstr>Merriweather Sans</vt:lpstr>
      <vt:lpstr>Arial Black</vt:lpstr>
      <vt:lpstr>Arial</vt:lpstr>
      <vt:lpstr>Courier New</vt:lpstr>
      <vt:lpstr>Encode Sans</vt:lpstr>
      <vt:lpstr>Open Sans Light</vt:lpstr>
      <vt:lpstr>Open Sans SemiBold</vt:lpstr>
      <vt:lpstr>Open Sans</vt:lpstr>
      <vt:lpstr>Calibri</vt:lpstr>
      <vt:lpstr>Noto Sans Symbols</vt:lpstr>
      <vt:lpstr>Encode Sans Black</vt:lpstr>
      <vt:lpstr>Simple Light</vt:lpstr>
      <vt:lpstr>Office Theme</vt:lpstr>
      <vt:lpstr>Custom Design</vt:lpstr>
      <vt:lpstr>1_Custom Design</vt:lpstr>
      <vt:lpstr>Custom Design</vt:lpstr>
      <vt:lpstr>Office Theme</vt:lpstr>
      <vt:lpstr>Office Theme</vt:lpstr>
      <vt:lpstr>Office Theme</vt:lpstr>
      <vt:lpstr>2_Custom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Analytics Dashboard</vt:lpstr>
      <vt:lpstr>Airfare on Federal Awards</vt:lpstr>
      <vt:lpstr>    Data Analytics – Airfare                   Purchases on Federal Awards </vt:lpstr>
      <vt:lpstr>Airfare Purchase Transaction Review</vt:lpstr>
      <vt:lpstr>PowerPoint Presentation</vt:lpstr>
      <vt:lpstr>In State Travel (04-11) October 2018 – March 2019</vt:lpstr>
      <vt:lpstr>DEMO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2019-04-22T17:07:06Z</dcterms:modified>
</cp:coreProperties>
</file>