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  <p:sldMasterId id="2147483662" r:id="rId3"/>
  </p:sldMasterIdLst>
  <p:notesMasterIdLst>
    <p:notesMasterId r:id="rId8"/>
  </p:notesMasterIdLst>
  <p:sldIdLst>
    <p:sldId id="256" r:id="rId4"/>
    <p:sldId id="257" r:id="rId5"/>
    <p:sldId id="258" r:id="rId6"/>
    <p:sldId id="259" r:id="rId7"/>
  </p:sldIdLst>
  <p:sldSz cx="9144000" cy="6858000" type="screen4x3"/>
  <p:notesSz cx="7010400" cy="9296400"/>
  <p:embeddedFontLst>
    <p:embeddedFont>
      <p:font typeface="Encode Sans Black" panose="020B0604020202020204" charset="0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 Light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24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3.fntdata"/><Relationship Id="rId5" Type="http://schemas.openxmlformats.org/officeDocument/2006/relationships/slide" Target="slides/slide2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33006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D3A2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463" y="3973980"/>
            <a:ext cx="1600200" cy="1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3508"/>
            <a:ext cx="1103781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3105" y="6450899"/>
            <a:ext cx="2425295" cy="162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3508"/>
            <a:ext cx="1103781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945854"/>
            <a:ext cx="1371600" cy="9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50899"/>
            <a:ext cx="2425295" cy="162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3508"/>
            <a:ext cx="1103781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33006F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33006F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33006F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" name="Google Shape;3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0" name="Google Shape;4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63" y="3973980"/>
            <a:ext cx="1600200" cy="1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33006F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5" name="Google Shape;4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1" name="Google Shape;5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5" name="Google Shape;55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463" y="3973980"/>
            <a:ext cx="160020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945854"/>
            <a:ext cx="1371600" cy="9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039" y="6450899"/>
            <a:ext cx="2425295" cy="162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4000"/>
              <a:buNone/>
            </a:pPr>
            <a:r>
              <a:rPr lang="en-US" sz="4000"/>
              <a:t>Enhanced Scrutiny of International Research Collaborations</a:t>
            </a:r>
            <a:endParaRPr sz="3200"/>
          </a:p>
        </p:txBody>
      </p:sp>
      <p:sp>
        <p:nvSpPr>
          <p:cNvPr id="80" name="Google Shape;80;p16"/>
          <p:cNvSpPr txBox="1"/>
          <p:nvPr/>
        </p:nvSpPr>
        <p:spPr>
          <a:xfrm>
            <a:off x="671757" y="6063185"/>
            <a:ext cx="18885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None/>
            </a:pPr>
            <a:r>
              <a:rPr lang="en-US"/>
              <a:t>How Did We Get Here?</a:t>
            </a:r>
            <a:endParaRPr sz="2400"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Noto Sans Symbols"/>
              <a:buChar char="⮚"/>
            </a:pPr>
            <a:r>
              <a:rPr lang="en-US"/>
              <a:t>Research at U S universities is open and collaborative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Noto Sans Symbols"/>
              <a:buChar char="⮚"/>
            </a:pPr>
            <a:r>
              <a:rPr lang="en-US"/>
              <a:t>U S government is reacting to apparent threats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Noto Sans Symbols"/>
              <a:buChar char="⮚"/>
            </a:pPr>
            <a:r>
              <a:rPr lang="en-US"/>
              <a:t>Congress charges U S Dept of Ed to act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Noto Sans Symbols"/>
              <a:buChar char="⮚"/>
            </a:pPr>
            <a:r>
              <a:rPr lang="en-US"/>
              <a:t>Huawei indictments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Noto Sans Symbols"/>
              <a:buChar char="⮚"/>
            </a:pPr>
            <a:r>
              <a:rPr lang="en-US"/>
              <a:t>Chinese student and scholar visa restrictions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Noto Sans Symbols"/>
              <a:buChar char="⮚"/>
            </a:pPr>
            <a:r>
              <a:rPr lang="en-US"/>
              <a:t>Questioning undisclosed collaborations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Noto Sans Symbols"/>
              <a:buChar char="⮚"/>
            </a:pPr>
            <a:r>
              <a:rPr lang="en-US"/>
              <a:t>Research at U S universities is open and collaborative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Noto Sans Symbols"/>
              <a:buNone/>
            </a:pPr>
            <a:endParaRPr/>
          </a:p>
        </p:txBody>
      </p:sp>
      <p:sp>
        <p:nvSpPr>
          <p:cNvPr id="88" name="Google Shape;88;p17"/>
          <p:cNvSpPr txBox="1"/>
          <p:nvPr/>
        </p:nvSpPr>
        <p:spPr>
          <a:xfrm>
            <a:off x="172993" y="6257677"/>
            <a:ext cx="18885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None/>
            </a:pPr>
            <a:r>
              <a:rPr lang="en-US"/>
              <a:t>Where Are We Now?</a:t>
            </a:r>
            <a:endParaRPr sz="2400"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Noto Sans Symbols"/>
              <a:buChar char="⮚"/>
            </a:pPr>
            <a:r>
              <a:rPr lang="en-US"/>
              <a:t>U S Dept of Defense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Noto Sans Symbols"/>
              <a:buChar char="⮚"/>
            </a:pPr>
            <a:r>
              <a:rPr lang="en-US"/>
              <a:t>U S Dept of Energy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Noto Sans Symbols"/>
              <a:buChar char="⮚"/>
            </a:pPr>
            <a:r>
              <a:rPr lang="en-US"/>
              <a:t>NIH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Noto Sans Symbols"/>
              <a:buChar char="⮚"/>
            </a:pPr>
            <a:r>
              <a:rPr lang="en-US"/>
              <a:t>NSF</a:t>
            </a:r>
            <a:endParaRPr/>
          </a:p>
        </p:txBody>
      </p:sp>
      <p:sp>
        <p:nvSpPr>
          <p:cNvPr id="96" name="Google Shape;96;p18"/>
          <p:cNvSpPr txBox="1"/>
          <p:nvPr/>
        </p:nvSpPr>
        <p:spPr>
          <a:xfrm>
            <a:off x="172993" y="6257677"/>
            <a:ext cx="18885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None/>
            </a:pPr>
            <a:r>
              <a:rPr lang="en-US"/>
              <a:t>Where Are We Headed?</a:t>
            </a:r>
            <a:endParaRPr sz="2400"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Noto Sans Symbols"/>
              <a:buChar char="⮚"/>
            </a:pPr>
            <a:r>
              <a:rPr lang="en-US"/>
              <a:t>Further federal agency guidances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Noto Sans Symbols"/>
              <a:buChar char="⮚"/>
            </a:pPr>
            <a:r>
              <a:rPr lang="en-US"/>
              <a:t>Voluntary university guidelines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Noto Sans Symbols"/>
              <a:buChar char="⮚"/>
            </a:pPr>
            <a:r>
              <a:rPr lang="en-US"/>
              <a:t>MIT’s new process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Noto Sans Symbols"/>
              <a:buChar char="⮚"/>
            </a:pPr>
            <a:r>
              <a:rPr lang="en-US"/>
              <a:t>Recommendations for UW researchers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Noto Sans Symbols"/>
              <a:buChar char="⮚"/>
            </a:pPr>
            <a:r>
              <a:rPr lang="en-US"/>
              <a:t>Moratorium on gifts from indicted foreign entities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Noto Sans Symbols"/>
              <a:buChar char="⮚"/>
            </a:pPr>
            <a:r>
              <a:rPr lang="en-US"/>
              <a:t>Peer review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Noto Sans Symbols"/>
              <a:buChar char="⮚"/>
            </a:pPr>
            <a:r>
              <a:rPr lang="en-US"/>
              <a:t>Other support &amp; biosketches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Noto Sans Symbols"/>
              <a:buChar char="⮚"/>
            </a:pPr>
            <a:r>
              <a:rPr lang="en-US"/>
              <a:t>Intellectual property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Noto Sans Symbols"/>
              <a:buChar char="⮚"/>
            </a:pPr>
            <a:r>
              <a:rPr lang="en-US"/>
              <a:t>Stay tuned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Noto Sans Symbols"/>
              <a:buChar char="⮚"/>
            </a:pPr>
            <a:r>
              <a:rPr lang="en-US"/>
              <a:t>Web resources are being developed</a:t>
            </a:r>
            <a:endParaRPr/>
          </a:p>
        </p:txBody>
      </p:sp>
      <p:sp>
        <p:nvSpPr>
          <p:cNvPr id="104" name="Google Shape;104;p19"/>
          <p:cNvSpPr txBox="1"/>
          <p:nvPr/>
        </p:nvSpPr>
        <p:spPr>
          <a:xfrm>
            <a:off x="172993" y="6257677"/>
            <a:ext cx="18885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132</Words>
  <Application>Microsoft Office PowerPoint</Application>
  <PresentationFormat>On-screen Show (4:3)</PresentationFormat>
  <Paragraphs>33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Encode Sans Black</vt:lpstr>
      <vt:lpstr>Calibri</vt:lpstr>
      <vt:lpstr>Arial</vt:lpstr>
      <vt:lpstr>Noto Sans Symbols</vt:lpstr>
      <vt:lpstr>Merriweather Sans</vt:lpstr>
      <vt:lpstr>Open Sans Light</vt:lpstr>
      <vt:lpstr>Custom Design</vt:lpstr>
      <vt:lpstr>Office Theme</vt:lpstr>
      <vt:lpstr>1_Custom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2019-04-23T18:52:26Z</dcterms:modified>
</cp:coreProperties>
</file>