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567a8b78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567a8b78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ACD balances recommendations with need to continue to have strong foreign collaborations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510eb417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g510eb417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Rotators:  Those who take leave of absence to serve as NSF Program Managers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10eb4178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510eb4178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HB would have banned being part of talent program and receiving DOD funding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10eb4178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510eb4178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67a1747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567a1747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67a8b78d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567a8b78d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21d1b31f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21d1b31f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521d1b31ff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about-nih/who-we-are/nih-director/statements/statement-protecting-integrity-us-biomedical-resear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policydocs/pappg18_1/pappg_2.jsp#IIC2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sf.gov/bfa/dias/policy/coa.jsp" TargetMode="External"/><Relationship Id="rId4" Type="http://schemas.openxmlformats.org/officeDocument/2006/relationships/hyperlink" Target="https://www.nsf.gov/pubs/policydocs/pappg18_1/pappg_2.jsp#IIC2fi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forms/othersupport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research/announcements/foreign-influence-on-federally-sponsored-research-guidance/" TargetMode="External"/><Relationship Id="rId5" Type="http://schemas.openxmlformats.org/officeDocument/2006/relationships/hyperlink" Target="https://www.nsf.gov/pubs/policydocs/pappg18_1/pappg_2.jsp#IIC2h" TargetMode="External"/><Relationship Id="rId4" Type="http://schemas.openxmlformats.org/officeDocument/2006/relationships/hyperlink" Target="https://grants.nih.gov/grants/guide/notice-files/NOT-OD-18-16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92032" y="1113899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Sponsor Activities in Response to Foreign Influence Concerns</a:t>
            </a:r>
            <a:endParaRPr sz="3800"/>
          </a:p>
        </p:txBody>
      </p:sp>
      <p:sp>
        <p:nvSpPr>
          <p:cNvPr id="36" name="Google Shape;36;p6"/>
          <p:cNvSpPr txBox="1"/>
          <p:nvPr/>
        </p:nvSpPr>
        <p:spPr>
          <a:xfrm>
            <a:off x="722454" y="4706274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April, 2019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National Institutes of Health (NIH) 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59300" y="1516000"/>
            <a:ext cx="8797800" cy="2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5"/>
                </a:solidFill>
                <a:hlinkClick r:id="rId3"/>
              </a:rPr>
              <a:t>Dr. Collins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Aug 2018 Letter</a:t>
            </a:r>
            <a:r>
              <a:rPr lang="en-US"/>
              <a:t> to research community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Advisory Committee to Director (ACD) recommendations: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Communication and awareness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Risk Mitigation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Monitoring, Action and Consequences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of current policies including: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Other Support requirements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SFI Disclosure requirements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Definition of  “foreign component” which requires prior approval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Progress report requirements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National Science Foundation (NSF)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59300" y="1570750"/>
            <a:ext cx="8738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Engagement of JASON</a:t>
            </a:r>
            <a:endParaRPr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Group of scientists that advise U.S. national security &amp; intelligence community on emerging technologies</a:t>
            </a:r>
            <a:endParaRPr sz="2200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Restricted pool of rotators 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Closer look at:</a:t>
            </a:r>
            <a:endParaRPr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 u="sng">
                <a:hlinkClick r:id="rId3"/>
              </a:rPr>
              <a:t>Current and Pending Support requirements</a:t>
            </a:r>
            <a:endParaRPr sz="2200"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 u="sng">
                <a:hlinkClick r:id="rId4"/>
              </a:rPr>
              <a:t>Biographical Sketch(es) – Synergistic Activities</a:t>
            </a:r>
            <a:endParaRPr sz="2200"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 u="sng">
                <a:hlinkClick r:id="rId5"/>
              </a:rPr>
              <a:t>Collaborations and Other Affiliations</a:t>
            </a:r>
            <a:endParaRPr sz="2200" u="sng">
              <a:hlinkClick r:id="rId5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Department of Defense (DOD)</a:t>
            </a: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59300" y="1875550"/>
            <a:ext cx="79965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NEW - Current and Pending support requirement for all key personnel at time of proposal. </a:t>
            </a:r>
            <a:endParaRPr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Further study of foreign talent recruitment programs and the development of relevant regulations.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Department of Energy (DOE)  - Memos</a:t>
            </a:r>
            <a:endParaRPr sz="2400"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712400" y="1494550"/>
            <a:ext cx="8184600" cy="3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Dec 2018</a:t>
            </a:r>
            <a:r>
              <a:rPr lang="en-US"/>
              <a:t> - Foreign Collaboration Ban: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Restricts DOE researchers in “emerging research areas &amp; technologies” from collaborating with colleagues from “sensitive” countries.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Central DOE oversight body to maintain sensitive nations list &amp; research areas, can approve exemptions.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Jan 2019</a:t>
            </a:r>
            <a:r>
              <a:rPr lang="en-US"/>
              <a:t> - Foreign Recruitment Ban: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Prohibits DOE researchers from participating in foreign  talent recruitment programs.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Directives &amp; Risk matrix still being developed.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Takeaway for PIs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With or Applying to Sponsored Programs:</a:t>
            </a: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519350" y="1601850"/>
            <a:ext cx="798210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b="1"/>
              <a:t>Disclose all </a:t>
            </a:r>
            <a:r>
              <a:rPr lang="en-US"/>
              <a:t>financial conflict of interests.</a:t>
            </a:r>
            <a:endParaRPr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Include all financial interests from foreign Institutions of higher education or foreign government.</a:t>
            </a:r>
            <a:endParaRPr sz="2200"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/>
              <a:t>Applications &amp; Progress Reports: </a:t>
            </a:r>
            <a:endParaRPr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Include </a:t>
            </a:r>
            <a:r>
              <a:rPr lang="en-US" sz="2200" b="1"/>
              <a:t>all sources of research support</a:t>
            </a:r>
            <a:r>
              <a:rPr lang="en-US" sz="2200"/>
              <a:t>, including relevant (foreign) affiliations.  </a:t>
            </a:r>
            <a:endParaRPr sz="2200"/>
          </a:p>
          <a:p>
            <a:pPr marL="914400" marR="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Review sponsor requirements with your PI carefully and interpret with this in mind.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Takeaway for PIs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Applying for DOE Funding: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671750" y="1449450"/>
            <a:ext cx="848460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PIs:  </a:t>
            </a:r>
            <a:endParaRPr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/>
              <a:t>Cannot be in a foreign talent program at same time.</a:t>
            </a:r>
            <a:endParaRPr/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/>
              <a:t>May not be able to collaborate with foreign colleagues if project is related to “sensitive” technologies. 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Sponsor Requirements</a:t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555350" y="1561000"/>
            <a:ext cx="8301000" cy="4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Watch for emerging, new, or changed requirements.  </a:t>
            </a:r>
            <a:endParaRPr sz="2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Current: 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- </a:t>
            </a: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Other Support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- </a:t>
            </a: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SFI Disclosure Reminder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NSF - </a:t>
            </a: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Current/Pending Support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UW Foreign Influence on Federally Sponsored Research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On-screen Show (4:3)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Open Sans</vt:lpstr>
      <vt:lpstr>Encode Sans Black</vt:lpstr>
      <vt:lpstr>Arial</vt:lpstr>
      <vt:lpstr>Merriweather Sans</vt:lpstr>
      <vt:lpstr>Calibri</vt:lpstr>
      <vt:lpstr>Open Sans Light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2019-04-22T17:09:31Z</dcterms:modified>
</cp:coreProperties>
</file>