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embeddedFontLst>
    <p:embeddedFont>
      <p:font typeface="Encode Sans" panose="020B0604020202020204" charset="0"/>
      <p:regular r:id="rId4"/>
      <p:bold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057F7E7-E864-4992-AE1E-CF4403C1DB07}">
  <a:tblStyle styleId="{B057F7E7-E864-4992-AE1E-CF4403C1DB0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lastCol>
    <a:firstCol>
      <a:tcTxStyle b="on" i="off"/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firstCol>
    <a:lastRow>
      <a:tcTxStyle b="on" i="off"/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accent5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wresearch.gosignmeup.com/public/course/browse" TargetMode="External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washington.edu/research/training/core/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0" y="0"/>
            <a:ext cx="9153525" cy="1083677"/>
          </a:xfrm>
          <a:prstGeom prst="rect">
            <a:avLst/>
          </a:prstGeom>
          <a:solidFill>
            <a:srgbClr val="2058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48963" y="345013"/>
            <a:ext cx="5470972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UPCOMING COURSES IN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RESEARCH ADMINISTRATION</a:t>
            </a:r>
            <a:endParaRPr sz="2000" b="1">
              <a:solidFill>
                <a:schemeClr val="lt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grpSp>
        <p:nvGrpSpPr>
          <p:cNvPr id="91" name="Google Shape;91;p13"/>
          <p:cNvGrpSpPr/>
          <p:nvPr/>
        </p:nvGrpSpPr>
        <p:grpSpPr>
          <a:xfrm>
            <a:off x="1137225" y="2882443"/>
            <a:ext cx="6454140" cy="307777"/>
            <a:chOff x="0" y="1401986"/>
            <a:chExt cx="5334000" cy="307777"/>
          </a:xfrm>
        </p:grpSpPr>
        <p:sp>
          <p:nvSpPr>
            <p:cNvPr id="92" name="Google Shape;92;p13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u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5F497A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4" name="Google Shape;94;p13"/>
          <p:cNvSpPr txBox="1"/>
          <p:nvPr/>
        </p:nvSpPr>
        <p:spPr>
          <a:xfrm>
            <a:off x="4724400" y="4992469"/>
            <a:ext cx="4593771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Currently scheduled courses and registration: </a:t>
            </a:r>
            <a:r>
              <a:rPr lang="en-US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https://uwresearch.gosignmeup.com/public/course/browse</a:t>
            </a: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5" name="Google Shape;95;p13"/>
          <p:cNvGrpSpPr/>
          <p:nvPr/>
        </p:nvGrpSpPr>
        <p:grpSpPr>
          <a:xfrm>
            <a:off x="1386952" y="3339643"/>
            <a:ext cx="6454140" cy="307777"/>
            <a:chOff x="0" y="1401986"/>
            <a:chExt cx="5334000" cy="307777"/>
          </a:xfrm>
        </p:grpSpPr>
        <p:sp>
          <p:nvSpPr>
            <p:cNvPr id="96" name="Google Shape;96;p13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u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5F497A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98" name="Google Shape;98;p13"/>
          <p:cNvGraphicFramePr/>
          <p:nvPr/>
        </p:nvGraphicFramePr>
        <p:xfrm>
          <a:off x="302073" y="1531352"/>
          <a:ext cx="8519600" cy="3200480"/>
        </p:xfrm>
        <a:graphic>
          <a:graphicData uri="http://schemas.openxmlformats.org/drawingml/2006/table">
            <a:tbl>
              <a:tblPr>
                <a:gradFill>
                  <a:gsLst>
                    <a:gs pos="0">
                      <a:srgbClr val="9BE9FF"/>
                    </a:gs>
                    <a:gs pos="35000">
                      <a:srgbClr val="B8F1FF"/>
                    </a:gs>
                    <a:gs pos="100000">
                      <a:srgbClr val="E2FBFF"/>
                    </a:gs>
                  </a:gsLst>
                  <a:lin ang="16200000" scaled="0"/>
                </a:gradFill>
                <a:tableStyleId>{B057F7E7-E864-4992-AE1E-CF4403C1DB07}</a:tableStyleId>
              </a:tblPr>
              <a:tblGrid>
                <a:gridCol w="118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Apr 23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Grant and Contract Certification Reports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Apr 25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SAGE: Creating NIH Proposals in Grant Runner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Apr 30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Introduction to Faculty Effort Certification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May 1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Workshop: Preparing Sponsored Project Budgets. </a:t>
                      </a:r>
                      <a:r>
                        <a:rPr lang="en-US" sz="1800" u="none" strike="noStrike" cap="none">
                          <a:solidFill>
                            <a:srgbClr val="E36C09"/>
                          </a:solidFill>
                        </a:rPr>
                        <a:t>*</a:t>
                      </a:r>
                      <a:r>
                        <a:rPr lang="en-US" sz="1800">
                          <a:solidFill>
                            <a:srgbClr val="E36C09"/>
                          </a:solidFill>
                        </a:rPr>
                        <a:t>Prerequisite</a:t>
                      </a:r>
                      <a:r>
                        <a:rPr lang="en-US" sz="1800" u="none" strike="noStrike" cap="none">
                          <a:solidFill>
                            <a:srgbClr val="E36C09"/>
                          </a:solidFill>
                        </a:rPr>
                        <a:t> Introduction to Sponsored Project Budgets (online)</a:t>
                      </a:r>
                      <a:endParaRPr sz="1800" b="1" u="none" strike="noStrike" cap="none">
                        <a:solidFill>
                          <a:srgbClr val="E36C0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May 7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Research Administration Data: Visualizations and Reports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May 16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eFEC for FEC Coordinators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May 21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Research Administration Data Cube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May 23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u="none" strike="noStrike" cap="none"/>
                        <a:t>Understanding Cost Share at the UW –when is it really cost share?</a:t>
                      </a:r>
                      <a:endParaRPr sz="18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99" name="Google Shape;99;p13" descr="C:\Users\hient2\Desktop\Untitled-1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3200" y="152400"/>
            <a:ext cx="2768927" cy="1006186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3"/>
          <p:cNvSpPr txBox="1"/>
          <p:nvPr/>
        </p:nvSpPr>
        <p:spPr>
          <a:xfrm>
            <a:off x="304800" y="4948535"/>
            <a:ext cx="46482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CORE homepage: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https://www.washington.edu/research/training/core//</a:t>
            </a:r>
            <a:endParaRPr sz="12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205" y="5943600"/>
            <a:ext cx="135802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3"/>
          <p:cNvSpPr/>
          <p:nvPr/>
        </p:nvSpPr>
        <p:spPr>
          <a:xfrm>
            <a:off x="152400" y="2590800"/>
            <a:ext cx="228600" cy="2286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E36C09"/>
          </a:solidFill>
          <a:ln w="25400" cap="flat" cmpd="sng">
            <a:solidFill>
              <a:srgbClr val="33000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13"/>
          <p:cNvPicPr preferRelativeResize="0"/>
          <p:nvPr/>
        </p:nvPicPr>
        <p:blipFill rotWithShape="1">
          <a:blip r:embed="rId7">
            <a:alphaModFix/>
          </a:blip>
          <a:srcRect l="-1047" t="27750" b="36420"/>
          <a:stretch/>
        </p:blipFill>
        <p:spPr>
          <a:xfrm>
            <a:off x="-99776" y="5481859"/>
            <a:ext cx="9235440" cy="13761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GO AWAY BLUE LINK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DADE7"/>
      </a:hlink>
      <a:folHlink>
        <a:srgbClr val="6DADE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Encode Sans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S. Wilbanks</dc:creator>
  <cp:lastModifiedBy>Susan S. Wilbanks</cp:lastModifiedBy>
  <cp:revision>1</cp:revision>
  <dcterms:modified xsi:type="dcterms:W3CDTF">2019-04-22T17:12:09Z</dcterms:modified>
</cp:coreProperties>
</file>