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 id="2147483708" r:id="rId2"/>
    <p:sldMasterId id="2147483709" r:id="rId3"/>
    <p:sldMasterId id="2147483710" r:id="rId4"/>
    <p:sldMasterId id="2147483711" r:id="rId5"/>
    <p:sldMasterId id="2147483712" r:id="rId6"/>
    <p:sldMasterId id="2147483713" r:id="rId7"/>
    <p:sldMasterId id="2147483714" r:id="rId8"/>
  </p:sldMasterIdLst>
  <p:notesMasterIdLst>
    <p:notesMasterId r:id="rId43"/>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x="9144000" cy="6858000" type="screen4x3"/>
  <p:notesSz cx="6858000" cy="9144000"/>
  <p:embeddedFontLst>
    <p:embeddedFont>
      <p:font typeface="Open Sans" panose="020B0604020202020204" charset="0"/>
      <p:regular r:id="rId44"/>
      <p:bold r:id="rId45"/>
      <p:italic r:id="rId46"/>
      <p:boldItalic r:id="rId47"/>
    </p:embeddedFont>
    <p:embeddedFont>
      <p:font typeface="Encode Sans Black" panose="020B0604020202020204" charset="0"/>
      <p:bold r:id="rId48"/>
    </p:embeddedFont>
    <p:embeddedFont>
      <p:font typeface="Encode Sans" panose="020B0604020202020204" charset="0"/>
      <p:regular r:id="rId49"/>
      <p:bold r:id="rId50"/>
    </p:embeddedFont>
    <p:embeddedFont>
      <p:font typeface="Calibri" panose="020F0502020204030204" pitchFamily="34" charset="0"/>
      <p:regular r:id="rId51"/>
      <p:bold r:id="rId52"/>
      <p:italic r:id="rId53"/>
      <p:boldItalic r:id="rId54"/>
    </p:embeddedFont>
    <p:embeddedFont>
      <p:font typeface="Open Sans Light"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578651-C916-45B2-B45A-8F0C980E56A0}">
  <a:tblStyle styleId="{B5578651-C916-45B2-B45A-8F0C980E56A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9987131-2581-4834-AF52-747B2CE4D73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6321461-7A81-4411-ADDB-4B90971589B4}" styleName="Table_2">
    <a:wholeTbl>
      <a:tcTxStyle b="off" i="off">
        <a:font>
          <a:latin typeface="Calibri"/>
          <a:ea typeface="Calibri"/>
          <a:cs typeface="Calibri"/>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40000"/>
            </a:schemeClr>
          </a:solidFill>
        </a:fill>
      </a:tcStyle>
    </a:band1H>
    <a:band2H>
      <a:tcTxStyle/>
      <a:tcStyle>
        <a:tcBdr/>
      </a:tcStyle>
    </a:band2H>
    <a:band1V>
      <a:tcTxStyle/>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a:tcStyle>
        <a:tcBdr/>
      </a:tcStyle>
    </a:neCell>
    <a:nwCell>
      <a:tcTxStyle/>
      <a:tcStyle>
        <a:tcBdr/>
      </a:tcStyle>
    </a:nwCell>
  </a:tblStyle>
  <a:tblStyle styleId="{A6D6B6BA-4E7E-4662-9FE6-04EB94E2F6F5}" styleName="Table_3">
    <a:wholeTbl>
      <a:tcTxStyle b="off" i="off">
        <a:font>
          <a:latin typeface="Calibri"/>
          <a:ea typeface="Calibri"/>
          <a:cs typeface="Calibri"/>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3.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9de0ab53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59de0ab531_0_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346" name="Google Shape;346;g59de0ab531_0_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744f08074_0_1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5744f08074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rgbClr val="33006F"/>
                </a:solidFill>
              </a:rPr>
              <a:t>Liz – question about participation – reminds me that she was often frustrated during HRPM – how can we involve her more?</a:t>
            </a:r>
            <a:endParaRPr/>
          </a:p>
          <a:p>
            <a:pPr marL="0" lvl="0" indent="0" algn="l" rtl="0">
              <a:spcBef>
                <a:spcPts val="1189"/>
              </a:spcBef>
              <a:spcAft>
                <a:spcPts val="0"/>
              </a:spcAft>
              <a:buNone/>
            </a:pPr>
            <a:endParaRPr>
              <a:solidFill>
                <a:srgbClr val="33006F"/>
              </a:solidFill>
            </a:endParaRPr>
          </a:p>
          <a:p>
            <a:pPr marL="0" lvl="0" indent="0" algn="l" rtl="0">
              <a:spcBef>
                <a:spcPts val="1189"/>
              </a:spcBef>
              <a:spcAft>
                <a:spcPts val="0"/>
              </a:spcAft>
              <a:buNone/>
            </a:pPr>
            <a:endParaRPr>
              <a:solidFill>
                <a:srgbClr val="33006F"/>
              </a:solidFill>
            </a:endParaRPr>
          </a:p>
          <a:p>
            <a:pPr marL="342940" lvl="0" indent="-342940" algn="l" rtl="0">
              <a:spcBef>
                <a:spcPts val="1189"/>
              </a:spcBef>
              <a:spcAft>
                <a:spcPts val="0"/>
              </a:spcAft>
              <a:buClr>
                <a:srgbClr val="33006F"/>
              </a:buClr>
              <a:buSzPts val="1200"/>
              <a:buFont typeface="Calibri"/>
              <a:buChar char="&gt;"/>
            </a:pPr>
            <a:r>
              <a:rPr lang="en">
                <a:solidFill>
                  <a:srgbClr val="33006F"/>
                </a:solidFill>
              </a:rPr>
              <a:t>8-12 people</a:t>
            </a:r>
            <a:endParaRPr/>
          </a:p>
          <a:p>
            <a:pPr marL="342940" lvl="0" indent="-342940" algn="l" rtl="0">
              <a:spcBef>
                <a:spcPts val="1189"/>
              </a:spcBef>
              <a:spcAft>
                <a:spcPts val="0"/>
              </a:spcAft>
              <a:buClr>
                <a:srgbClr val="33006F"/>
              </a:buClr>
              <a:buSzPts val="1200"/>
              <a:buFont typeface="Calibri"/>
              <a:buChar char="&gt;"/>
            </a:pPr>
            <a:r>
              <a:rPr lang="en">
                <a:solidFill>
                  <a:srgbClr val="33006F"/>
                </a:solidFill>
              </a:rPr>
              <a:t>Provide </a:t>
            </a:r>
            <a:r>
              <a:rPr lang="en" b="1">
                <a:solidFill>
                  <a:srgbClr val="33006F"/>
                </a:solidFill>
              </a:rPr>
              <a:t>detailed subject matter expertise on systems, reports, and sub processes. </a:t>
            </a:r>
            <a:endParaRPr b="1">
              <a:solidFill>
                <a:srgbClr val="33006F"/>
              </a:solidFill>
            </a:endParaRPr>
          </a:p>
          <a:p>
            <a:pPr marL="342940" lvl="0" indent="-342940" algn="l" rtl="0">
              <a:spcBef>
                <a:spcPts val="1189"/>
              </a:spcBef>
              <a:spcAft>
                <a:spcPts val="0"/>
              </a:spcAft>
              <a:buClr>
                <a:srgbClr val="33006F"/>
              </a:buClr>
              <a:buSzPts val="1200"/>
              <a:buFont typeface="Calibri"/>
              <a:buChar char="&gt;"/>
            </a:pPr>
            <a:r>
              <a:rPr lang="en">
                <a:solidFill>
                  <a:srgbClr val="33006F"/>
                </a:solidFill>
              </a:rPr>
              <a:t>Document high level current state processes, policies and roles</a:t>
            </a:r>
            <a:endParaRPr/>
          </a:p>
          <a:p>
            <a:pPr marL="342940" lvl="0" indent="-342940" algn="l" rtl="0">
              <a:spcBef>
                <a:spcPts val="1189"/>
              </a:spcBef>
              <a:spcAft>
                <a:spcPts val="0"/>
              </a:spcAft>
              <a:buClr>
                <a:srgbClr val="33006F"/>
              </a:buClr>
              <a:buSzPts val="1200"/>
              <a:buFont typeface="Calibri"/>
              <a:buChar char="&gt;"/>
            </a:pPr>
            <a:r>
              <a:rPr lang="en" b="1">
                <a:solidFill>
                  <a:srgbClr val="33006F"/>
                </a:solidFill>
              </a:rPr>
              <a:t>Support data gathering</a:t>
            </a:r>
            <a:r>
              <a:rPr lang="en">
                <a:solidFill>
                  <a:srgbClr val="33006F"/>
                </a:solidFill>
              </a:rPr>
              <a:t> for process area side systems, reports inventory and detailed use cases, side system analysis, report analysis, change management, security requirements, communication, training, etc. </a:t>
            </a:r>
            <a:endParaRPr/>
          </a:p>
          <a:p>
            <a:pPr marL="342940" lvl="0" indent="-342940" algn="l" rtl="0">
              <a:spcBef>
                <a:spcPts val="1189"/>
              </a:spcBef>
              <a:spcAft>
                <a:spcPts val="0"/>
              </a:spcAft>
              <a:buClr>
                <a:srgbClr val="33006F"/>
              </a:buClr>
              <a:buSzPts val="1200"/>
              <a:buFont typeface="Calibri"/>
              <a:buChar char="&gt;"/>
            </a:pPr>
            <a:r>
              <a:rPr lang="en" b="1">
                <a:solidFill>
                  <a:srgbClr val="33006F"/>
                </a:solidFill>
              </a:rPr>
              <a:t>Change Agents </a:t>
            </a:r>
            <a:endParaRPr>
              <a:solidFill>
                <a:srgbClr val="33006F"/>
              </a:solidFill>
            </a:endParaRPr>
          </a:p>
          <a:p>
            <a:pPr marL="342940" lvl="0" indent="-342940" algn="l" rtl="0">
              <a:spcBef>
                <a:spcPts val="1189"/>
              </a:spcBef>
              <a:spcAft>
                <a:spcPts val="0"/>
              </a:spcAft>
              <a:buClr>
                <a:srgbClr val="33006F"/>
              </a:buClr>
              <a:buSzPts val="1200"/>
              <a:buFont typeface="Calibri"/>
              <a:buChar char="&gt;"/>
            </a:pPr>
            <a:r>
              <a:rPr lang="en">
                <a:solidFill>
                  <a:srgbClr val="33006F"/>
                </a:solidFill>
              </a:rPr>
              <a:t>Become </a:t>
            </a:r>
            <a:r>
              <a:rPr lang="en" b="1">
                <a:solidFill>
                  <a:srgbClr val="33006F"/>
                </a:solidFill>
              </a:rPr>
              <a:t>super users in Workday</a:t>
            </a:r>
            <a:endParaRPr/>
          </a:p>
          <a:p>
            <a:pPr marL="342940" lvl="0" indent="-342940" algn="l" rtl="0">
              <a:spcBef>
                <a:spcPts val="1189"/>
              </a:spcBef>
              <a:spcAft>
                <a:spcPts val="0"/>
              </a:spcAft>
              <a:buClr>
                <a:srgbClr val="33006F"/>
              </a:buClr>
              <a:buSzPts val="1200"/>
              <a:buFont typeface="Calibri"/>
              <a:buChar char="&gt;"/>
            </a:pPr>
            <a:r>
              <a:rPr lang="en" b="1">
                <a:solidFill>
                  <a:srgbClr val="33006F"/>
                </a:solidFill>
              </a:rPr>
              <a:t>Late spring/early summer </a:t>
            </a:r>
            <a:endParaRPr/>
          </a:p>
          <a:p>
            <a:pPr marL="0" lvl="0" indent="0" algn="l" rtl="0">
              <a:spcBef>
                <a:spcPts val="0"/>
              </a:spcBef>
              <a:spcAft>
                <a:spcPts val="0"/>
              </a:spcAft>
              <a:buNone/>
            </a:pPr>
            <a:endParaRPr/>
          </a:p>
        </p:txBody>
      </p:sp>
      <p:sp>
        <p:nvSpPr>
          <p:cNvPr id="500" name="Google Shape;500;g5744f08074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5744f08074_0_2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5744f08074_0_2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solidFill>
                <a:srgbClr val="33006F"/>
              </a:solidFill>
              <a:latin typeface="Open Sans"/>
              <a:ea typeface="Open Sans"/>
              <a:cs typeface="Open Sans"/>
              <a:sym typeface="Open Sans"/>
            </a:endParaRPr>
          </a:p>
        </p:txBody>
      </p:sp>
      <p:sp>
        <p:nvSpPr>
          <p:cNvPr id="561" name="Google Shape;561;g5744f08074_0_2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5744f08074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g5744f08074_0_3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5744f08074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5744f08074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5744f08074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g5744f08074_0_3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5744f08074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g5744f08074_0_3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5744f08074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g5744f08074_0_4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744f08074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g5744f08074_0_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5744f08074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g5744f08074_0_4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5744f0807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g5744f08074_0_4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744f08074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5744f08074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5744f08074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g5744f08074_0_4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5744f08074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g5744f08074_0_4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744f08074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0" name="Google Shape;680;g5744f08074_0_4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5744f0807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g5744f08074_0_4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744f08074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g5744f08074_0_4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5744f08074_0_4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g5744f08074_0_4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Good morning. I am Laurie Stephan, with the Office of Research and lead for the CORE research administration learning program. </a:t>
            </a:r>
            <a:endParaRPr/>
          </a:p>
          <a:p>
            <a:pPr marL="0" lvl="0" indent="0" algn="l" rtl="0">
              <a:spcBef>
                <a:spcPts val="0"/>
              </a:spcBef>
              <a:spcAft>
                <a:spcPts val="0"/>
              </a:spcAft>
              <a:buNone/>
            </a:pPr>
            <a:endParaRPr/>
          </a:p>
          <a:p>
            <a:pPr marL="0" lvl="0" indent="0" algn="l" rtl="0">
              <a:spcBef>
                <a:spcPts val="0"/>
              </a:spcBef>
              <a:spcAft>
                <a:spcPts val="0"/>
              </a:spcAft>
              <a:buNone/>
            </a:pPr>
            <a:r>
              <a:rPr lang="en"/>
              <a:t>As most of you know, all Pis on all UW campuses are required to complete a faculty grants management course and then renew that training every 4 years. The initial training must be completed in the classroom but the renewal can be met by completing the online course. We have recently updated this online offering and launched the updated course at the end of April.</a:t>
            </a:r>
            <a:endParaRPr/>
          </a:p>
          <a:p>
            <a:pPr marL="0" lvl="0" indent="0" algn="l" rtl="0">
              <a:spcBef>
                <a:spcPts val="0"/>
              </a:spcBef>
              <a:spcAft>
                <a:spcPts val="0"/>
              </a:spcAft>
              <a:buNone/>
            </a:pPr>
            <a:endParaRPr/>
          </a:p>
          <a:p>
            <a:pPr marL="0" lvl="0" indent="0" algn="l" rtl="0">
              <a:spcBef>
                <a:spcPts val="0"/>
              </a:spcBef>
              <a:spcAft>
                <a:spcPts val="0"/>
              </a:spcAft>
              <a:buNone/>
            </a:pPr>
            <a:r>
              <a:rPr lang="en"/>
              <a:t>Today I am going to give you a quick tour of what is included in the course.</a:t>
            </a:r>
            <a:endParaRPr/>
          </a:p>
        </p:txBody>
      </p:sp>
      <p:sp>
        <p:nvSpPr>
          <p:cNvPr id="702" name="Google Shape;702;g5744f08074_0_4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5744f08074_0_5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5744f08074_0_5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 old online refresher was retired a year ago due to outdated content and links and because there was no efficient way for us to update the content on an as needed basis. We needed to produce a refresher that could be easily updated, contained brief information that could point Pis to other resources that are kept up-to-date by the units responsible for that information. Furthermore, we wanted to provide current information –updates in key areas that are impacting how research administration is practiced at the UW.</a:t>
            </a:r>
            <a:endParaRPr/>
          </a:p>
          <a:p>
            <a:pPr marL="0" lvl="0" indent="0" algn="l" rtl="0">
              <a:spcBef>
                <a:spcPts val="0"/>
              </a:spcBef>
              <a:spcAft>
                <a:spcPts val="0"/>
              </a:spcAft>
              <a:buNone/>
            </a:pPr>
            <a:endParaRPr/>
          </a:p>
          <a:p>
            <a:pPr marL="0" lvl="0" indent="0" algn="l" rtl="0">
              <a:spcBef>
                <a:spcPts val="0"/>
              </a:spcBef>
              <a:spcAft>
                <a:spcPts val="0"/>
              </a:spcAft>
              <a:buNone/>
            </a:pPr>
            <a:r>
              <a:rPr lang="en"/>
              <a:t>In thinking through our needs we wanted a training that met 4 goals:</a:t>
            </a:r>
            <a:endParaRPr/>
          </a:p>
          <a:p>
            <a:pPr marL="228600" lvl="0" indent="-228600" algn="l" rtl="0">
              <a:spcBef>
                <a:spcPts val="0"/>
              </a:spcBef>
              <a:spcAft>
                <a:spcPts val="0"/>
              </a:spcAft>
              <a:buClr>
                <a:schemeClr val="dk1"/>
              </a:buClr>
              <a:buSzPts val="1200"/>
              <a:buFont typeface="Calibri"/>
              <a:buAutoNum type="arabicPeriod"/>
            </a:pPr>
            <a:r>
              <a:rPr lang="en"/>
              <a:t>Minimize faculty time –communicate only the most significant information in an efficient way with resources they can use later</a:t>
            </a:r>
            <a:endParaRPr/>
          </a:p>
          <a:p>
            <a:pPr marL="228600" lvl="0" indent="-228600" algn="l" rtl="0">
              <a:spcBef>
                <a:spcPts val="0"/>
              </a:spcBef>
              <a:spcAft>
                <a:spcPts val="0"/>
              </a:spcAft>
              <a:buClr>
                <a:schemeClr val="dk1"/>
              </a:buClr>
              <a:buSzPts val="1200"/>
              <a:buFont typeface="Calibri"/>
              <a:buAutoNum type="arabicPeriod"/>
            </a:pPr>
            <a:r>
              <a:rPr lang="en"/>
              <a:t>Focus on core topics that everybody needs to remember</a:t>
            </a:r>
            <a:endParaRPr/>
          </a:p>
          <a:p>
            <a:pPr marL="228600" lvl="0" indent="-228600" algn="l" rtl="0">
              <a:spcBef>
                <a:spcPts val="0"/>
              </a:spcBef>
              <a:spcAft>
                <a:spcPts val="0"/>
              </a:spcAft>
              <a:buClr>
                <a:schemeClr val="dk1"/>
              </a:buClr>
              <a:buSzPts val="1200"/>
              <a:buFont typeface="Calibri"/>
              <a:buAutoNum type="arabicPeriod"/>
            </a:pPr>
            <a:r>
              <a:rPr lang="en"/>
              <a:t>Focus on new issues that are changing the way research administration is practiced at the UW</a:t>
            </a:r>
            <a:endParaRPr/>
          </a:p>
          <a:p>
            <a:pPr marL="228600" lvl="0" indent="-228600" algn="l" rtl="0">
              <a:spcBef>
                <a:spcPts val="0"/>
              </a:spcBef>
              <a:spcAft>
                <a:spcPts val="0"/>
              </a:spcAft>
              <a:buClr>
                <a:schemeClr val="dk1"/>
              </a:buClr>
              <a:buSzPts val="1200"/>
              <a:buFont typeface="Calibri"/>
              <a:buAutoNum type="arabicPeriod"/>
            </a:pPr>
            <a:r>
              <a:rPr lang="en"/>
              <a:t>Provide customized content for faculty who need specific info such as in Human Subjects, Animal Welfare of Lab Safety.</a:t>
            </a:r>
            <a:endParaRPr/>
          </a:p>
        </p:txBody>
      </p:sp>
      <p:sp>
        <p:nvSpPr>
          <p:cNvPr id="709" name="Google Shape;709;g5744f08074_0_5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5744f08074_0_5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5744f08074_0_5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 content modules are divided into three areas—</a:t>
            </a:r>
            <a:endParaRPr/>
          </a:p>
          <a:p>
            <a:pPr marL="0" lvl="0" indent="0" algn="l" rtl="0">
              <a:spcBef>
                <a:spcPts val="0"/>
              </a:spcBef>
              <a:spcAft>
                <a:spcPts val="0"/>
              </a:spcAft>
              <a:buNone/>
            </a:pPr>
            <a:r>
              <a:rPr lang="en"/>
              <a:t>Research Infrastructure</a:t>
            </a:r>
            <a:endParaRPr/>
          </a:p>
          <a:p>
            <a:pPr marL="0" lvl="0" indent="0" algn="l" rtl="0">
              <a:spcBef>
                <a:spcPts val="0"/>
              </a:spcBef>
              <a:spcAft>
                <a:spcPts val="0"/>
              </a:spcAft>
              <a:buNone/>
            </a:pPr>
            <a:r>
              <a:rPr lang="en"/>
              <a:t>Compliance Updates and</a:t>
            </a:r>
            <a:endParaRPr/>
          </a:p>
          <a:p>
            <a:pPr marL="0" lvl="0" indent="0" algn="l" rtl="0">
              <a:spcBef>
                <a:spcPts val="0"/>
              </a:spcBef>
              <a:spcAft>
                <a:spcPts val="0"/>
              </a:spcAft>
              <a:buNone/>
            </a:pPr>
            <a:r>
              <a:rPr lang="en"/>
              <a:t>Electives</a:t>
            </a:r>
            <a:endParaRPr/>
          </a:p>
        </p:txBody>
      </p:sp>
      <p:sp>
        <p:nvSpPr>
          <p:cNvPr id="718" name="Google Shape;718;g5744f08074_0_5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744f08074_0_5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5744f08074_0_5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Each 3-4 minute module provides a narrated presentation of only the high level details in</a:t>
            </a:r>
            <a:endParaRPr/>
          </a:p>
          <a:p>
            <a:pPr marL="0" lvl="0" indent="0" algn="l" rtl="0">
              <a:spcBef>
                <a:spcPts val="0"/>
              </a:spcBef>
              <a:spcAft>
                <a:spcPts val="0"/>
              </a:spcAft>
              <a:buNone/>
            </a:pPr>
            <a:r>
              <a:rPr lang="en"/>
              <a:t>MyResearch Portal</a:t>
            </a:r>
            <a:endParaRPr/>
          </a:p>
          <a:p>
            <a:pPr marL="0" lvl="0" indent="0" algn="l" rtl="0">
              <a:spcBef>
                <a:spcPts val="0"/>
              </a:spcBef>
              <a:spcAft>
                <a:spcPts val="0"/>
              </a:spcAft>
              <a:buNone/>
            </a:pPr>
            <a:r>
              <a:rPr lang="en"/>
              <a:t>Working with OSP</a:t>
            </a:r>
            <a:endParaRPr/>
          </a:p>
          <a:p>
            <a:pPr marL="0" lvl="0" indent="0" algn="l" rtl="0">
              <a:spcBef>
                <a:spcPts val="0"/>
              </a:spcBef>
              <a:spcAft>
                <a:spcPts val="0"/>
              </a:spcAft>
              <a:buNone/>
            </a:pPr>
            <a:r>
              <a:rPr lang="en"/>
              <a:t>How GCA supports research projects</a:t>
            </a:r>
            <a:endParaRPr/>
          </a:p>
          <a:p>
            <a:pPr marL="0" lvl="0" indent="0" algn="l" rtl="0">
              <a:spcBef>
                <a:spcPts val="0"/>
              </a:spcBef>
              <a:spcAft>
                <a:spcPts val="0"/>
              </a:spcAft>
              <a:buNone/>
            </a:pPr>
            <a:r>
              <a:rPr lang="en"/>
              <a:t>Newly launched Shared Research Facilities and Resources website </a:t>
            </a:r>
            <a:endParaRPr/>
          </a:p>
        </p:txBody>
      </p:sp>
      <p:sp>
        <p:nvSpPr>
          <p:cNvPr id="726" name="Google Shape;726;g5744f08074_0_5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5744f08074_0_5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g5744f08074_0_5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Very brief overviews of significant compliance trends and changes that are impacting how investigators much manage aspects of their sponsored projects including</a:t>
            </a:r>
            <a:endParaRPr/>
          </a:p>
          <a:p>
            <a:pPr marL="0" lvl="0" indent="0" algn="l" rtl="0">
              <a:spcBef>
                <a:spcPts val="0"/>
              </a:spcBef>
              <a:spcAft>
                <a:spcPts val="0"/>
              </a:spcAft>
              <a:buNone/>
            </a:pPr>
            <a:r>
              <a:rPr lang="en"/>
              <a:t>Open Access</a:t>
            </a:r>
            <a:endParaRPr/>
          </a:p>
          <a:p>
            <a:pPr marL="0" lvl="0" indent="0" algn="l" rtl="0">
              <a:spcBef>
                <a:spcPts val="0"/>
              </a:spcBef>
              <a:spcAft>
                <a:spcPts val="0"/>
              </a:spcAft>
              <a:buNone/>
            </a:pPr>
            <a:r>
              <a:rPr lang="en"/>
              <a:t>Conflict of Interest</a:t>
            </a:r>
            <a:endParaRPr/>
          </a:p>
          <a:p>
            <a:pPr marL="0" lvl="0" indent="0" algn="l" rtl="0">
              <a:spcBef>
                <a:spcPts val="0"/>
              </a:spcBef>
              <a:spcAft>
                <a:spcPts val="0"/>
              </a:spcAft>
              <a:buNone/>
            </a:pPr>
            <a:r>
              <a:rPr lang="en"/>
              <a:t>Sexual Harassment and</a:t>
            </a:r>
            <a:endParaRPr/>
          </a:p>
          <a:p>
            <a:pPr marL="0" lvl="0" indent="0" algn="l" rtl="0">
              <a:spcBef>
                <a:spcPts val="0"/>
              </a:spcBef>
              <a:spcAft>
                <a:spcPts val="0"/>
              </a:spcAft>
              <a:buNone/>
            </a:pPr>
            <a:r>
              <a:rPr lang="en"/>
              <a:t>Foreign Influence</a:t>
            </a:r>
            <a:endParaRPr/>
          </a:p>
        </p:txBody>
      </p:sp>
      <p:sp>
        <p:nvSpPr>
          <p:cNvPr id="734" name="Google Shape;734;g5744f08074_0_5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744f08074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5744f08074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
              <a:t>JEANNE MARIE</a:t>
            </a:r>
            <a:endParaRPr/>
          </a:p>
          <a:p>
            <a:pPr marL="171450" lvl="0" indent="-171450" algn="l" rtl="0">
              <a:spcBef>
                <a:spcPts val="0"/>
              </a:spcBef>
              <a:spcAft>
                <a:spcPts val="0"/>
              </a:spcAft>
              <a:buClr>
                <a:schemeClr val="dk1"/>
              </a:buClr>
              <a:buSzPts val="1200"/>
              <a:buFont typeface="Arial"/>
              <a:buChar char="•"/>
            </a:pPr>
            <a:r>
              <a:rPr lang="en"/>
              <a:t>Started out with a roadmap for administrative systems which included HRP, Finance, Research and Student – have been executing on that Roadmap</a:t>
            </a:r>
            <a:endParaRPr/>
          </a:p>
          <a:p>
            <a:pPr marL="171450" lvl="0" indent="-171450" algn="l" rtl="0">
              <a:spcBef>
                <a:spcPts val="0"/>
              </a:spcBef>
              <a:spcAft>
                <a:spcPts val="0"/>
              </a:spcAft>
              <a:buClr>
                <a:schemeClr val="dk1"/>
              </a:buClr>
              <a:buSzPts val="1200"/>
              <a:buFont typeface="Arial"/>
              <a:buChar char="•"/>
            </a:pPr>
            <a:r>
              <a:rPr lang="en"/>
              <a:t>FSNA did requirements gathering for Finance; due to compliance issues determined we should do HRP Modernization first</a:t>
            </a:r>
            <a:endParaRPr/>
          </a:p>
          <a:p>
            <a:pPr marL="171450" lvl="0" indent="-171450" algn="l" rtl="0">
              <a:spcBef>
                <a:spcPts val="0"/>
              </a:spcBef>
              <a:spcAft>
                <a:spcPts val="0"/>
              </a:spcAft>
              <a:buClr>
                <a:schemeClr val="dk1"/>
              </a:buClr>
              <a:buSzPts val="1200"/>
              <a:buFont typeface="Arial"/>
              <a:buChar char="•"/>
            </a:pPr>
            <a:r>
              <a:rPr lang="en"/>
              <a:t>Have now implemented HRP; benefit of that program going first</a:t>
            </a:r>
            <a:endParaRPr/>
          </a:p>
          <a:p>
            <a:pPr marL="171450" lvl="0" indent="-171450" algn="l" rtl="0">
              <a:spcBef>
                <a:spcPts val="0"/>
              </a:spcBef>
              <a:spcAft>
                <a:spcPts val="0"/>
              </a:spcAft>
              <a:buClr>
                <a:schemeClr val="dk1"/>
              </a:buClr>
              <a:buSzPts val="1200"/>
              <a:buFont typeface="Arial"/>
              <a:buChar char="•"/>
            </a:pPr>
            <a:r>
              <a:rPr lang="en"/>
              <a:t>Deloitte – additional requirements gathering and maturity model workshops about a year ago; fit gap related to Workday and Workday selected for Finance</a:t>
            </a:r>
            <a:endParaRPr/>
          </a:p>
          <a:p>
            <a:pPr marL="171450" lvl="0" indent="-171450" algn="l" rtl="0">
              <a:spcBef>
                <a:spcPts val="0"/>
              </a:spcBef>
              <a:spcAft>
                <a:spcPts val="0"/>
              </a:spcAft>
              <a:buClr>
                <a:schemeClr val="dk1"/>
              </a:buClr>
              <a:buSzPts val="1200"/>
              <a:buFont typeface="Arial"/>
              <a:buChar char="•"/>
            </a:pPr>
            <a:r>
              <a:rPr lang="en"/>
              <a:t>Integrated platform is key</a:t>
            </a:r>
            <a:endParaRPr/>
          </a:p>
          <a:p>
            <a:pPr marL="171450" lvl="0" indent="-171450" algn="l" rtl="0">
              <a:spcBef>
                <a:spcPts val="0"/>
              </a:spcBef>
              <a:spcAft>
                <a:spcPts val="0"/>
              </a:spcAft>
              <a:buClr>
                <a:schemeClr val="dk1"/>
              </a:buClr>
              <a:buSzPts val="1200"/>
              <a:buFont typeface="Arial"/>
              <a:buChar char="•"/>
            </a:pPr>
            <a:r>
              <a:rPr lang="en"/>
              <a:t>Over summer completed largest BM&amp;DG effort and now moving into Readiness – operating model, Foundation Data model, prototyping</a:t>
            </a:r>
            <a:endParaRPr/>
          </a:p>
          <a:p>
            <a:pPr marL="0" lvl="0" indent="0" algn="l" rtl="0">
              <a:spcBef>
                <a:spcPts val="0"/>
              </a:spcBef>
              <a:spcAft>
                <a:spcPts val="0"/>
              </a:spcAft>
              <a:buNone/>
            </a:pPr>
            <a:endParaRPr/>
          </a:p>
        </p:txBody>
      </p:sp>
      <p:sp>
        <p:nvSpPr>
          <p:cNvPr id="358" name="Google Shape;358;g5744f08074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5744f08074_0_5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g5744f08074_0_5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Finally, electives modules specifically targeting investigators who conduct research that require compliance focus in these particular areas</a:t>
            </a:r>
            <a:endParaRPr/>
          </a:p>
          <a:p>
            <a:pPr marL="0" lvl="0" indent="0" algn="l" rtl="0">
              <a:spcBef>
                <a:spcPts val="0"/>
              </a:spcBef>
              <a:spcAft>
                <a:spcPts val="0"/>
              </a:spcAft>
              <a:buNone/>
            </a:pPr>
            <a:r>
              <a:rPr lang="en"/>
              <a:t>Human Subjects had a timely update about a change in administration of human subjects research</a:t>
            </a:r>
            <a:endParaRPr/>
          </a:p>
          <a:p>
            <a:pPr marL="0" lvl="0" indent="0" algn="l" rtl="0">
              <a:spcBef>
                <a:spcPts val="0"/>
              </a:spcBef>
              <a:spcAft>
                <a:spcPts val="0"/>
              </a:spcAft>
              <a:buNone/>
            </a:pPr>
            <a:r>
              <a:rPr lang="en"/>
              <a:t>Lab Safety</a:t>
            </a:r>
            <a:endParaRPr/>
          </a:p>
          <a:p>
            <a:pPr marL="0" lvl="0" indent="0" algn="l" rtl="0">
              <a:spcBef>
                <a:spcPts val="0"/>
              </a:spcBef>
              <a:spcAft>
                <a:spcPts val="0"/>
              </a:spcAft>
              <a:buNone/>
            </a:pPr>
            <a:r>
              <a:rPr lang="en"/>
              <a:t>Working with Animals</a:t>
            </a:r>
            <a:endParaRPr/>
          </a:p>
        </p:txBody>
      </p:sp>
      <p:sp>
        <p:nvSpPr>
          <p:cNvPr id="743" name="Google Shape;743;g5744f08074_0_5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5744f08074_0_5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g5744f08074_0_5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Here’s an example of how the training is delivered and the focus on new developments in resources to support UW research activities.</a:t>
            </a:r>
            <a:endParaRPr/>
          </a:p>
        </p:txBody>
      </p:sp>
      <p:sp>
        <p:nvSpPr>
          <p:cNvPr id="752" name="Google Shape;752;g5744f08074_0_5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5744f08074_0_5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g5744f08074_0_5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Overall the feedback is positive. We will release an updated version annually and will continue to refine the offering based on the feedback we receive. Anybody with a UW NetID can access the course so feel welcome to login at this URL and find out what your Pis are being told.</a:t>
            </a:r>
            <a:endParaRPr/>
          </a:p>
        </p:txBody>
      </p:sp>
      <p:sp>
        <p:nvSpPr>
          <p:cNvPr id="760" name="Google Shape;760;g5744f08074_0_5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744f08074_0_5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5744f08074_0_5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g5744f08074_0_5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5744f08074_0_6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g5744f08074_0_6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g5744f08074_0_6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744f08074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5744f08074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
              <a:t>Ed</a:t>
            </a:r>
            <a:endParaRPr/>
          </a:p>
          <a:p>
            <a:pPr marL="171450" lvl="0" indent="-171450" algn="l" rtl="0">
              <a:spcBef>
                <a:spcPts val="0"/>
              </a:spcBef>
              <a:spcAft>
                <a:spcPts val="0"/>
              </a:spcAft>
              <a:buClr>
                <a:schemeClr val="dk1"/>
              </a:buClr>
              <a:buSzPts val="1200"/>
              <a:buFont typeface="Arial"/>
              <a:buChar char="•"/>
            </a:pPr>
            <a:r>
              <a:rPr lang="en"/>
              <a:t>Started out with a roadmap for administrative systems which included HRP, Finance, Research and Student – have been executing on that Roadmap</a:t>
            </a:r>
            <a:endParaRPr/>
          </a:p>
          <a:p>
            <a:pPr marL="171450" lvl="0" indent="-171450" algn="l" rtl="0">
              <a:spcBef>
                <a:spcPts val="0"/>
              </a:spcBef>
              <a:spcAft>
                <a:spcPts val="0"/>
              </a:spcAft>
              <a:buClr>
                <a:schemeClr val="dk1"/>
              </a:buClr>
              <a:buSzPts val="1200"/>
              <a:buFont typeface="Arial"/>
              <a:buChar char="•"/>
            </a:pPr>
            <a:r>
              <a:rPr lang="en"/>
              <a:t>FSNA did requirements gathering for Finance; due to compliance issues determined we should do HRP Modernization first</a:t>
            </a:r>
            <a:endParaRPr/>
          </a:p>
          <a:p>
            <a:pPr marL="171450" lvl="0" indent="-171450" algn="l" rtl="0">
              <a:spcBef>
                <a:spcPts val="0"/>
              </a:spcBef>
              <a:spcAft>
                <a:spcPts val="0"/>
              </a:spcAft>
              <a:buClr>
                <a:schemeClr val="dk1"/>
              </a:buClr>
              <a:buSzPts val="1200"/>
              <a:buFont typeface="Arial"/>
              <a:buChar char="•"/>
            </a:pPr>
            <a:r>
              <a:rPr lang="en"/>
              <a:t>Have now implemented HRP; benefit of that program going first</a:t>
            </a:r>
            <a:endParaRPr/>
          </a:p>
          <a:p>
            <a:pPr marL="171450" lvl="0" indent="-171450" algn="l" rtl="0">
              <a:spcBef>
                <a:spcPts val="0"/>
              </a:spcBef>
              <a:spcAft>
                <a:spcPts val="0"/>
              </a:spcAft>
              <a:buClr>
                <a:schemeClr val="dk1"/>
              </a:buClr>
              <a:buSzPts val="1200"/>
              <a:buFont typeface="Arial"/>
              <a:buChar char="•"/>
            </a:pPr>
            <a:r>
              <a:rPr lang="en"/>
              <a:t>Deloitte – additional requirements gathering and maturity model workshops about a year ago; fit gap related to Workday and Workday selected for Finance</a:t>
            </a:r>
            <a:endParaRPr/>
          </a:p>
          <a:p>
            <a:pPr marL="171450" lvl="0" indent="-171450" algn="l" rtl="0">
              <a:spcBef>
                <a:spcPts val="0"/>
              </a:spcBef>
              <a:spcAft>
                <a:spcPts val="0"/>
              </a:spcAft>
              <a:buClr>
                <a:schemeClr val="dk1"/>
              </a:buClr>
              <a:buSzPts val="1200"/>
              <a:buFont typeface="Arial"/>
              <a:buChar char="•"/>
            </a:pPr>
            <a:r>
              <a:rPr lang="en"/>
              <a:t>Integrated platform is key</a:t>
            </a:r>
            <a:endParaRPr/>
          </a:p>
          <a:p>
            <a:pPr marL="171450" lvl="0" indent="-171450" algn="l" rtl="0">
              <a:spcBef>
                <a:spcPts val="0"/>
              </a:spcBef>
              <a:spcAft>
                <a:spcPts val="0"/>
              </a:spcAft>
              <a:buClr>
                <a:schemeClr val="dk1"/>
              </a:buClr>
              <a:buSzPts val="1200"/>
              <a:buFont typeface="Arial"/>
              <a:buChar char="•"/>
            </a:pPr>
            <a:r>
              <a:rPr lang="en"/>
              <a:t>Over summer completed largest BM&amp;DG effort and now moving into Readiness – operating model, Foundation Data model, prototyping</a:t>
            </a:r>
            <a:endParaRPr/>
          </a:p>
          <a:p>
            <a:pPr marL="0" lvl="0" indent="0" algn="l" rtl="0">
              <a:spcBef>
                <a:spcPts val="0"/>
              </a:spcBef>
              <a:spcAft>
                <a:spcPts val="0"/>
              </a:spcAft>
              <a:buNone/>
            </a:pPr>
            <a:endParaRPr/>
          </a:p>
        </p:txBody>
      </p:sp>
      <p:sp>
        <p:nvSpPr>
          <p:cNvPr id="393" name="Google Shape;393;g5744f08074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744f08074_0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5744f08074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Ed – call out how grants and research experts are involved in almost every single group, with </a:t>
            </a:r>
            <a:endParaRPr/>
          </a:p>
          <a:p>
            <a:pPr marL="171450" lvl="0" indent="-171450" algn="l" rtl="0">
              <a:spcBef>
                <a:spcPts val="0"/>
              </a:spcBef>
              <a:spcAft>
                <a:spcPts val="0"/>
              </a:spcAft>
              <a:buClr>
                <a:schemeClr val="dk1"/>
              </a:buClr>
              <a:buSzPts val="1200"/>
              <a:buFont typeface="Arial"/>
              <a:buChar char="•"/>
            </a:pPr>
            <a:r>
              <a:rPr lang="en"/>
              <a:t>Mary Lidstrom on Sponsors</a:t>
            </a:r>
            <a:endParaRPr/>
          </a:p>
          <a:p>
            <a:pPr marL="171450" lvl="0" indent="-171450" algn="l" rtl="0">
              <a:spcBef>
                <a:spcPts val="0"/>
              </a:spcBef>
              <a:spcAft>
                <a:spcPts val="0"/>
              </a:spcAft>
              <a:buClr>
                <a:schemeClr val="dk1"/>
              </a:buClr>
              <a:buSzPts val="1200"/>
              <a:buFont typeface="Arial"/>
              <a:buChar char="•"/>
            </a:pPr>
            <a:r>
              <a:rPr lang="en"/>
              <a:t>Jim Kresl on PLT and Core</a:t>
            </a:r>
            <a:endParaRPr/>
          </a:p>
          <a:p>
            <a:pPr marL="171450" lvl="0" indent="-171450" algn="l" rtl="0">
              <a:spcBef>
                <a:spcPts val="0"/>
              </a:spcBef>
              <a:spcAft>
                <a:spcPts val="0"/>
              </a:spcAft>
              <a:buClr>
                <a:schemeClr val="dk1"/>
              </a:buClr>
              <a:buSzPts val="1200"/>
              <a:buFont typeface="Arial"/>
              <a:buChar char="•"/>
            </a:pPr>
            <a:r>
              <a:rPr lang="en"/>
              <a:t>Sue Camber on PLT</a:t>
            </a:r>
            <a:endParaRPr/>
          </a:p>
          <a:p>
            <a:pPr marL="171450" lvl="0" indent="-171450" algn="l" rtl="0">
              <a:spcBef>
                <a:spcPts val="0"/>
              </a:spcBef>
              <a:spcAft>
                <a:spcPts val="0"/>
              </a:spcAft>
              <a:buClr>
                <a:schemeClr val="dk1"/>
              </a:buClr>
              <a:buSzPts val="1200"/>
              <a:buFont typeface="Arial"/>
              <a:buChar char="•"/>
            </a:pPr>
            <a:r>
              <a:rPr lang="en"/>
              <a:t>Kirsten DeFries on Core, Lily Gebrenegus on op model working group</a:t>
            </a:r>
            <a:endParaRPr/>
          </a:p>
          <a:p>
            <a:pPr marL="0" lvl="0" indent="0" algn="l" rtl="0">
              <a:spcBef>
                <a:spcPts val="0"/>
              </a:spcBef>
              <a:spcAft>
                <a:spcPts val="0"/>
              </a:spcAft>
              <a:buNone/>
            </a:pPr>
            <a:endParaRPr/>
          </a:p>
        </p:txBody>
      </p:sp>
      <p:sp>
        <p:nvSpPr>
          <p:cNvPr id="432" name="Google Shape;432;g5744f08074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744f08074_0_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5744f08074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Nicole/Jenn</a:t>
            </a:r>
            <a:endParaRPr/>
          </a:p>
        </p:txBody>
      </p:sp>
      <p:sp>
        <p:nvSpPr>
          <p:cNvPr id="461" name="Google Shape;461;g5744f08074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5744f08074_0_1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5744f08074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Nicole</a:t>
            </a:r>
            <a:endParaRPr/>
          </a:p>
        </p:txBody>
      </p:sp>
      <p:sp>
        <p:nvSpPr>
          <p:cNvPr id="472" name="Google Shape;472;g5744f08074_0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744f08074_0_1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5744f08074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Jenn</a:t>
            </a:r>
            <a:endParaRPr/>
          </a:p>
        </p:txBody>
      </p:sp>
      <p:sp>
        <p:nvSpPr>
          <p:cNvPr id="482" name="Google Shape;482;g5744f08074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744f08074_0_1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5744f08074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5744f08074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4B2E83"/>
        </a:solidFill>
        <a:effectLst/>
      </p:bgPr>
    </p:bg>
    <p:spTree>
      <p:nvGrpSpPr>
        <p:cNvPr id="1" name="Shape 126"/>
        <p:cNvGrpSpPr/>
        <p:nvPr/>
      </p:nvGrpSpPr>
      <p:grpSpPr>
        <a:xfrm>
          <a:off x="0" y="0"/>
          <a:ext cx="0" cy="0"/>
          <a:chOff x="0" y="0"/>
          <a:chExt cx="0" cy="0"/>
        </a:xfrm>
      </p:grpSpPr>
      <p:pic>
        <p:nvPicPr>
          <p:cNvPr id="127" name="Google Shape;127;p26" descr="Bar_RtAngle_7502_RGB.png"/>
          <p:cNvPicPr preferRelativeResize="0"/>
          <p:nvPr/>
        </p:nvPicPr>
        <p:blipFill/>
        <p:spPr>
          <a:xfrm>
            <a:off x="813588" y="4006085"/>
            <a:ext cx="2284200" cy="112800"/>
          </a:xfrm>
          <a:prstGeom prst="rect">
            <a:avLst/>
          </a:prstGeom>
          <a:solidFill>
            <a:srgbClr val="FFFFFF"/>
          </a:solidFill>
          <a:ln>
            <a:noFill/>
          </a:ln>
        </p:spPr>
      </p:pic>
      <p:sp>
        <p:nvSpPr>
          <p:cNvPr id="128" name="Google Shape;128;p26"/>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750"/>
              <a:buFont typeface="Encode Sans Black"/>
              <a:buNone/>
              <a:defRPr sz="375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29" name="Google Shape;129;p26"/>
          <p:cNvPicPr preferRelativeResize="0"/>
          <p:nvPr/>
        </p:nvPicPr>
        <p:blipFill rotWithShape="1">
          <a:blip r:embed="rId2">
            <a:alphaModFix/>
          </a:blip>
          <a:srcRect/>
          <a:stretch/>
        </p:blipFill>
        <p:spPr>
          <a:xfrm>
            <a:off x="5603966" y="5924997"/>
            <a:ext cx="3296972" cy="5715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0"/>
        <p:cNvGrpSpPr/>
        <p:nvPr/>
      </p:nvGrpSpPr>
      <p:grpSpPr>
        <a:xfrm>
          <a:off x="0" y="0"/>
          <a:ext cx="0" cy="0"/>
          <a:chOff x="0" y="0"/>
          <a:chExt cx="0" cy="0"/>
        </a:xfrm>
      </p:grpSpPr>
      <p:pic>
        <p:nvPicPr>
          <p:cNvPr id="131" name="Google Shape;131;p27"/>
          <p:cNvPicPr preferRelativeResize="0"/>
          <p:nvPr/>
        </p:nvPicPr>
        <p:blipFill rotWithShape="1">
          <a:blip r:embed="rId2">
            <a:alphaModFix/>
          </a:blip>
          <a:srcRect/>
          <a:stretch/>
        </p:blipFill>
        <p:spPr>
          <a:xfrm>
            <a:off x="6200775" y="6172200"/>
            <a:ext cx="2392304" cy="414756"/>
          </a:xfrm>
          <a:prstGeom prst="rect">
            <a:avLst/>
          </a:prstGeom>
          <a:noFill/>
          <a:ln>
            <a:noFill/>
          </a:ln>
        </p:spPr>
      </p:pic>
      <p:sp>
        <p:nvSpPr>
          <p:cNvPr id="132" name="Google Shape;132;p27"/>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2"/>
              </a:buClr>
              <a:buSzPts val="900"/>
              <a:buFont typeface="Calibri"/>
              <a:buNone/>
            </a:pPr>
            <a:fld id="{00000000-1234-1234-1234-123412341234}" type="slidenum">
              <a:rPr lang="en" sz="900" b="0" i="0" u="none" strike="noStrike" cap="none">
                <a:solidFill>
                  <a:schemeClr val="lt2"/>
                </a:solidFill>
                <a:latin typeface="Calibri"/>
                <a:ea typeface="Calibri"/>
                <a:cs typeface="Calibri"/>
                <a:sym typeface="Calibri"/>
              </a:rPr>
              <a:t>‹#›</a:t>
            </a:fld>
            <a:endParaRPr sz="900" b="0" i="0" u="none" strike="noStrike" cap="none">
              <a:solidFill>
                <a:schemeClr val="lt2"/>
              </a:solidFill>
              <a:latin typeface="Calibri"/>
              <a:ea typeface="Calibri"/>
              <a:cs typeface="Calibri"/>
              <a:sym typeface="Calibri"/>
            </a:endParaRPr>
          </a:p>
        </p:txBody>
      </p:sp>
      <p:sp>
        <p:nvSpPr>
          <p:cNvPr id="133" name="Google Shape;133;p27"/>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2250"/>
              <a:buFont typeface="Encode Sans Black"/>
              <a:buNone/>
              <a:defRPr sz="225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4" name="Google Shape;134;p27"/>
          <p:cNvSpPr txBox="1">
            <a:spLocks noGrp="1"/>
          </p:cNvSpPr>
          <p:nvPr>
            <p:ph type="body" idx="1"/>
          </p:nvPr>
        </p:nvSpPr>
        <p:spPr>
          <a:xfrm>
            <a:off x="502920" y="2278439"/>
            <a:ext cx="8072700" cy="36465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1pPr>
            <a:lvl2pPr marL="914400" marR="0" lvl="1" indent="-323850"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L="1371600" marR="0" lvl="2" indent="-314325" algn="l" rtl="0">
              <a:spcBef>
                <a:spcPts val="270"/>
              </a:spcBef>
              <a:spcAft>
                <a:spcPts val="0"/>
              </a:spcAft>
              <a:buClr>
                <a:schemeClr val="lt2"/>
              </a:buClr>
              <a:buSzPts val="1350"/>
              <a:buFont typeface="Merriweather Sans"/>
              <a:buChar char="&gt;"/>
              <a:defRPr sz="1350" b="1" i="0" u="none" strike="noStrike" cap="none">
                <a:solidFill>
                  <a:schemeClr val="lt2"/>
                </a:solidFill>
                <a:latin typeface="Open Sans"/>
                <a:ea typeface="Open Sans"/>
                <a:cs typeface="Open Sans"/>
                <a:sym typeface="Open Sans"/>
              </a:defRPr>
            </a:lvl3pPr>
            <a:lvl4pPr marL="1828800" marR="0" lvl="3"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L="2286000" marR="0" lvl="4" indent="-295275" algn="l" rtl="0">
              <a:spcBef>
                <a:spcPts val="210"/>
              </a:spcBef>
              <a:spcAft>
                <a:spcPts val="0"/>
              </a:spcAft>
              <a:buClr>
                <a:schemeClr val="lt2"/>
              </a:buClr>
              <a:buSzPts val="1050"/>
              <a:buFont typeface="Merriweather Sans"/>
              <a:buChar char="&gt;"/>
              <a:defRPr sz="1050" b="1" i="0" u="none" strike="noStrike" cap="none">
                <a:solidFill>
                  <a:schemeClr val="lt2"/>
                </a:solidFill>
                <a:latin typeface="Open Sans"/>
                <a:ea typeface="Open Sans"/>
                <a:cs typeface="Open Sans"/>
                <a:sym typeface="Open Sans"/>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135" name="Google Shape;135;p27"/>
          <p:cNvSpPr txBox="1">
            <a:spLocks noGrp="1"/>
          </p:cNvSpPr>
          <p:nvPr>
            <p:ph type="body" idx="2"/>
          </p:nvPr>
        </p:nvSpPr>
        <p:spPr>
          <a:xfrm>
            <a:off x="502920" y="1896095"/>
            <a:ext cx="8072700" cy="2682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21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pic>
        <p:nvPicPr>
          <p:cNvPr id="136" name="Google Shape;136;p27"/>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37"/>
        <p:cNvGrpSpPr/>
        <p:nvPr/>
      </p:nvGrpSpPr>
      <p:grpSpPr>
        <a:xfrm>
          <a:off x="0" y="0"/>
          <a:ext cx="0" cy="0"/>
          <a:chOff x="0" y="0"/>
          <a:chExt cx="0" cy="0"/>
        </a:xfrm>
      </p:grpSpPr>
      <p:pic>
        <p:nvPicPr>
          <p:cNvPr id="138" name="Google Shape;138;p28"/>
          <p:cNvPicPr preferRelativeResize="0"/>
          <p:nvPr/>
        </p:nvPicPr>
        <p:blipFill rotWithShape="1">
          <a:blip r:embed="rId2">
            <a:alphaModFix/>
          </a:blip>
          <a:srcRect/>
          <a:stretch/>
        </p:blipFill>
        <p:spPr>
          <a:xfrm>
            <a:off x="6200775" y="6172200"/>
            <a:ext cx="2392304" cy="414756"/>
          </a:xfrm>
          <a:prstGeom prst="rect">
            <a:avLst/>
          </a:prstGeom>
          <a:noFill/>
          <a:ln>
            <a:noFill/>
          </a:ln>
        </p:spPr>
      </p:pic>
      <p:sp>
        <p:nvSpPr>
          <p:cNvPr id="139" name="Google Shape;139;p28"/>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2"/>
              </a:buClr>
              <a:buSzPts val="900"/>
              <a:buFont typeface="Calibri"/>
              <a:buNone/>
            </a:pPr>
            <a:fld id="{00000000-1234-1234-1234-123412341234}" type="slidenum">
              <a:rPr lang="en" sz="900" b="0" i="0" u="none" strike="noStrike" cap="none">
                <a:solidFill>
                  <a:schemeClr val="lt2"/>
                </a:solidFill>
                <a:latin typeface="Calibri"/>
                <a:ea typeface="Calibri"/>
                <a:cs typeface="Calibri"/>
                <a:sym typeface="Calibri"/>
              </a:rPr>
              <a:t>‹#›</a:t>
            </a:fld>
            <a:endParaRPr sz="900" b="0" i="0" u="none" strike="noStrike" cap="none">
              <a:solidFill>
                <a:schemeClr val="lt2"/>
              </a:solidFill>
              <a:latin typeface="Calibri"/>
              <a:ea typeface="Calibri"/>
              <a:cs typeface="Calibri"/>
              <a:sym typeface="Calibri"/>
            </a:endParaRPr>
          </a:p>
        </p:txBody>
      </p:sp>
      <p:sp>
        <p:nvSpPr>
          <p:cNvPr id="140" name="Google Shape;140;p28"/>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2250"/>
              <a:buFont typeface="Encode Sans Black"/>
              <a:buNone/>
              <a:defRPr sz="225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1" name="Google Shape;141;p28"/>
          <p:cNvSpPr txBox="1">
            <a:spLocks noGrp="1"/>
          </p:cNvSpPr>
          <p:nvPr>
            <p:ph type="body" idx="1"/>
          </p:nvPr>
        </p:nvSpPr>
        <p:spPr>
          <a:xfrm>
            <a:off x="502920" y="1871317"/>
            <a:ext cx="8072700" cy="40536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1pPr>
            <a:lvl2pPr marL="914400" marR="0" lvl="1" indent="-323850"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L="1371600" marR="0" lvl="2" indent="-314325" algn="l" rtl="0">
              <a:spcBef>
                <a:spcPts val="270"/>
              </a:spcBef>
              <a:spcAft>
                <a:spcPts val="0"/>
              </a:spcAft>
              <a:buClr>
                <a:schemeClr val="lt2"/>
              </a:buClr>
              <a:buSzPts val="1350"/>
              <a:buFont typeface="Merriweather Sans"/>
              <a:buChar char="&gt;"/>
              <a:defRPr sz="1350" b="1" i="0" u="none" strike="noStrike" cap="none">
                <a:solidFill>
                  <a:schemeClr val="lt2"/>
                </a:solidFill>
                <a:latin typeface="Open Sans"/>
                <a:ea typeface="Open Sans"/>
                <a:cs typeface="Open Sans"/>
                <a:sym typeface="Open Sans"/>
              </a:defRPr>
            </a:lvl3pPr>
            <a:lvl4pPr marL="1828800" marR="0" lvl="3"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L="2286000" marR="0" lvl="4" indent="-295275" algn="l" rtl="0">
              <a:spcBef>
                <a:spcPts val="210"/>
              </a:spcBef>
              <a:spcAft>
                <a:spcPts val="0"/>
              </a:spcAft>
              <a:buClr>
                <a:schemeClr val="lt2"/>
              </a:buClr>
              <a:buSzPts val="1050"/>
              <a:buFont typeface="Merriweather Sans"/>
              <a:buChar char="&gt;"/>
              <a:defRPr sz="1050" b="1" i="0" u="none" strike="noStrike" cap="none">
                <a:solidFill>
                  <a:schemeClr val="lt2"/>
                </a:solidFill>
                <a:latin typeface="Open Sans"/>
                <a:ea typeface="Open Sans"/>
                <a:cs typeface="Open Sans"/>
                <a:sym typeface="Open Sans"/>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pic>
        <p:nvPicPr>
          <p:cNvPr id="142" name="Google Shape;142;p28"/>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Header + Content">
  <p:cSld name="2_Header + Content">
    <p:spTree>
      <p:nvGrpSpPr>
        <p:cNvPr id="1" name="Shape 144"/>
        <p:cNvGrpSpPr/>
        <p:nvPr/>
      </p:nvGrpSpPr>
      <p:grpSpPr>
        <a:xfrm>
          <a:off x="0" y="0"/>
          <a:ext cx="0" cy="0"/>
          <a:chOff x="0" y="0"/>
          <a:chExt cx="0" cy="0"/>
        </a:xfrm>
      </p:grpSpPr>
      <p:sp>
        <p:nvSpPr>
          <p:cNvPr id="145" name="Google Shape;145;p30"/>
          <p:cNvSpPr txBox="1">
            <a:spLocks noGrp="1"/>
          </p:cNvSpPr>
          <p:nvPr>
            <p:ph type="body" idx="1"/>
          </p:nvPr>
        </p:nvSpPr>
        <p:spPr>
          <a:xfrm>
            <a:off x="501635" y="371513"/>
            <a:ext cx="8184600" cy="447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50"/>
              </a:spcBef>
              <a:spcAft>
                <a:spcPts val="0"/>
              </a:spcAft>
              <a:buClr>
                <a:srgbClr val="33006F"/>
              </a:buClr>
              <a:buSzPts val="2250"/>
              <a:buFont typeface="Arial"/>
              <a:buNone/>
              <a:defRPr sz="225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6" name="Google Shape;146;p30"/>
          <p:cNvSpPr txBox="1">
            <a:spLocks noGrp="1"/>
          </p:cNvSpPr>
          <p:nvPr>
            <p:ph type="body" idx="2"/>
          </p:nvPr>
        </p:nvSpPr>
        <p:spPr>
          <a:xfrm>
            <a:off x="489182" y="1031360"/>
            <a:ext cx="8196300" cy="50790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1pPr>
            <a:lvl2pPr marL="914400" marR="0" lvl="1" indent="-323850" algn="l" rtl="0">
              <a:spcBef>
                <a:spcPts val="300"/>
              </a:spcBef>
              <a:spcAft>
                <a:spcPts val="0"/>
              </a:spcAft>
              <a:buClr>
                <a:schemeClr val="dk2"/>
              </a:buClr>
              <a:buSzPts val="1500"/>
              <a:buFont typeface="Arial"/>
              <a:buChar char="–"/>
              <a:defRPr sz="1500" b="0" i="0" u="none" strike="noStrike" cap="none">
                <a:solidFill>
                  <a:schemeClr val="dk2"/>
                </a:solidFill>
                <a:latin typeface="Open Sans"/>
                <a:ea typeface="Open Sans"/>
                <a:cs typeface="Open Sans"/>
                <a:sym typeface="Open Sans"/>
              </a:defRPr>
            </a:lvl2pPr>
            <a:lvl3pPr marL="1371600" marR="0" lvl="2" indent="-314325" algn="l" rtl="0">
              <a:spcBef>
                <a:spcPts val="270"/>
              </a:spcBef>
              <a:spcAft>
                <a:spcPts val="0"/>
              </a:spcAft>
              <a:buClr>
                <a:schemeClr val="dk2"/>
              </a:buClr>
              <a:buSzPts val="1350"/>
              <a:buFont typeface="Merriweather Sans"/>
              <a:buChar char="&gt;"/>
              <a:defRPr sz="1350" b="0" i="0" u="none" strike="noStrike" cap="none">
                <a:solidFill>
                  <a:schemeClr val="dk2"/>
                </a:solidFill>
                <a:latin typeface="Open Sans"/>
                <a:ea typeface="Open Sans"/>
                <a:cs typeface="Open Sans"/>
                <a:sym typeface="Open Sans"/>
              </a:defRPr>
            </a:lvl3pPr>
            <a:lvl4pPr marL="1828800" marR="0" lvl="3" indent="-304800" algn="l" rtl="0">
              <a:spcBef>
                <a:spcPts val="240"/>
              </a:spcBef>
              <a:spcAft>
                <a:spcPts val="0"/>
              </a:spcAft>
              <a:buClr>
                <a:schemeClr val="dk2"/>
              </a:buClr>
              <a:buSzPts val="1200"/>
              <a:buFont typeface="Arial"/>
              <a:buChar char="–"/>
              <a:defRPr sz="1200" b="0" i="0" u="none" strike="noStrike" cap="none">
                <a:solidFill>
                  <a:schemeClr val="dk2"/>
                </a:solidFill>
                <a:latin typeface="Open Sans"/>
                <a:ea typeface="Open Sans"/>
                <a:cs typeface="Open Sans"/>
                <a:sym typeface="Open Sans"/>
              </a:defRPr>
            </a:lvl4pPr>
            <a:lvl5pPr marL="2286000" marR="0" lvl="4" indent="-295275" algn="l" rtl="0">
              <a:spcBef>
                <a:spcPts val="210"/>
              </a:spcBef>
              <a:spcAft>
                <a:spcPts val="0"/>
              </a:spcAft>
              <a:buClr>
                <a:schemeClr val="dk2"/>
              </a:buClr>
              <a:buSzPts val="1050"/>
              <a:buFont typeface="Merriweather Sans"/>
              <a:buChar char="&gt;"/>
              <a:defRPr sz="1050" b="0"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7" name="Google Shape;147;p30"/>
          <p:cNvSpPr txBox="1">
            <a:spLocks noGrp="1"/>
          </p:cNvSpPr>
          <p:nvPr>
            <p:ph type="sldNum" idx="12"/>
          </p:nvPr>
        </p:nvSpPr>
        <p:spPr>
          <a:xfrm>
            <a:off x="125281" y="6489774"/>
            <a:ext cx="318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948CAD"/>
                </a:solidFill>
                <a:latin typeface="Calibri"/>
                <a:ea typeface="Calibri"/>
                <a:cs typeface="Calibri"/>
                <a:sym typeface="Calibri"/>
              </a:defRPr>
            </a:lvl1pPr>
            <a:lvl2pPr marL="0" marR="0" lvl="1" indent="0" algn="r" rtl="0">
              <a:spcBef>
                <a:spcPts val="0"/>
              </a:spcBef>
              <a:buNone/>
              <a:defRPr sz="900">
                <a:solidFill>
                  <a:srgbClr val="948CAD"/>
                </a:solidFill>
                <a:latin typeface="Calibri"/>
                <a:ea typeface="Calibri"/>
                <a:cs typeface="Calibri"/>
                <a:sym typeface="Calibri"/>
              </a:defRPr>
            </a:lvl2pPr>
            <a:lvl3pPr marL="0" marR="0" lvl="2" indent="0" algn="r" rtl="0">
              <a:spcBef>
                <a:spcPts val="0"/>
              </a:spcBef>
              <a:buNone/>
              <a:defRPr sz="900">
                <a:solidFill>
                  <a:srgbClr val="948CAD"/>
                </a:solidFill>
                <a:latin typeface="Calibri"/>
                <a:ea typeface="Calibri"/>
                <a:cs typeface="Calibri"/>
                <a:sym typeface="Calibri"/>
              </a:defRPr>
            </a:lvl3pPr>
            <a:lvl4pPr marL="0" marR="0" lvl="3" indent="0" algn="r" rtl="0">
              <a:spcBef>
                <a:spcPts val="0"/>
              </a:spcBef>
              <a:buNone/>
              <a:defRPr sz="900">
                <a:solidFill>
                  <a:srgbClr val="948CAD"/>
                </a:solidFill>
                <a:latin typeface="Calibri"/>
                <a:ea typeface="Calibri"/>
                <a:cs typeface="Calibri"/>
                <a:sym typeface="Calibri"/>
              </a:defRPr>
            </a:lvl4pPr>
            <a:lvl5pPr marL="0" marR="0" lvl="4" indent="0" algn="r" rtl="0">
              <a:spcBef>
                <a:spcPts val="0"/>
              </a:spcBef>
              <a:buNone/>
              <a:defRPr sz="900">
                <a:solidFill>
                  <a:srgbClr val="948CAD"/>
                </a:solidFill>
                <a:latin typeface="Calibri"/>
                <a:ea typeface="Calibri"/>
                <a:cs typeface="Calibri"/>
                <a:sym typeface="Calibri"/>
              </a:defRPr>
            </a:lvl5pPr>
            <a:lvl6pPr marL="0" marR="0" lvl="5" indent="0" algn="r" rtl="0">
              <a:spcBef>
                <a:spcPts val="0"/>
              </a:spcBef>
              <a:buNone/>
              <a:defRPr sz="900">
                <a:solidFill>
                  <a:srgbClr val="948CAD"/>
                </a:solidFill>
                <a:latin typeface="Calibri"/>
                <a:ea typeface="Calibri"/>
                <a:cs typeface="Calibri"/>
                <a:sym typeface="Calibri"/>
              </a:defRPr>
            </a:lvl6pPr>
            <a:lvl7pPr marL="0" marR="0" lvl="6" indent="0" algn="r" rtl="0">
              <a:spcBef>
                <a:spcPts val="0"/>
              </a:spcBef>
              <a:buNone/>
              <a:defRPr sz="900">
                <a:solidFill>
                  <a:srgbClr val="948CAD"/>
                </a:solidFill>
                <a:latin typeface="Calibri"/>
                <a:ea typeface="Calibri"/>
                <a:cs typeface="Calibri"/>
                <a:sym typeface="Calibri"/>
              </a:defRPr>
            </a:lvl7pPr>
            <a:lvl8pPr marL="0" marR="0" lvl="7" indent="0" algn="r" rtl="0">
              <a:spcBef>
                <a:spcPts val="0"/>
              </a:spcBef>
              <a:buNone/>
              <a:defRPr sz="900">
                <a:solidFill>
                  <a:srgbClr val="948CAD"/>
                </a:solidFill>
                <a:latin typeface="Calibri"/>
                <a:ea typeface="Calibri"/>
                <a:cs typeface="Calibri"/>
                <a:sym typeface="Calibri"/>
              </a:defRPr>
            </a:lvl8pPr>
            <a:lvl9pPr marL="0" marR="0" lvl="8" indent="0" algn="r" rtl="0">
              <a:spcBef>
                <a:spcPts val="0"/>
              </a:spcBef>
              <a:buNone/>
              <a:defRPr sz="900">
                <a:solidFill>
                  <a:srgbClr val="948CA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48" name="Google Shape;148;p30"/>
          <p:cNvPicPr preferRelativeResize="0"/>
          <p:nvPr/>
        </p:nvPicPr>
        <p:blipFill rotWithShape="1">
          <a:blip r:embed="rId2">
            <a:alphaModFix/>
          </a:blip>
          <a:srcRect/>
          <a:stretch/>
        </p:blipFill>
        <p:spPr>
          <a:xfrm>
            <a:off x="493916" y="853140"/>
            <a:ext cx="1103785" cy="96362"/>
          </a:xfrm>
          <a:prstGeom prst="rect">
            <a:avLst/>
          </a:prstGeom>
          <a:noFill/>
          <a:ln>
            <a:noFill/>
          </a:ln>
        </p:spPr>
      </p:pic>
      <p:pic>
        <p:nvPicPr>
          <p:cNvPr id="149" name="Google Shape;149;p30" descr="Wordmark_center_Purple_HEX.png"/>
          <p:cNvPicPr preferRelativeResize="0"/>
          <p:nvPr/>
        </p:nvPicPr>
        <p:blipFill rotWithShape="1">
          <a:blip r:embed="rId3">
            <a:alphaModFix/>
          </a:blip>
          <a:srcRect/>
          <a:stretch/>
        </p:blipFill>
        <p:spPr>
          <a:xfrm>
            <a:off x="6411679" y="6595755"/>
            <a:ext cx="2273715" cy="15316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3_Header + Content">
  <p:cSld name="13_Header + Content">
    <p:spTree>
      <p:nvGrpSpPr>
        <p:cNvPr id="1" name="Shape 150"/>
        <p:cNvGrpSpPr/>
        <p:nvPr/>
      </p:nvGrpSpPr>
      <p:grpSpPr>
        <a:xfrm>
          <a:off x="0" y="0"/>
          <a:ext cx="0" cy="0"/>
          <a:chOff x="0" y="0"/>
          <a:chExt cx="0" cy="0"/>
        </a:xfrm>
      </p:grpSpPr>
      <p:sp>
        <p:nvSpPr>
          <p:cNvPr id="151" name="Google Shape;151;p31"/>
          <p:cNvSpPr txBox="1">
            <a:spLocks noGrp="1"/>
          </p:cNvSpPr>
          <p:nvPr>
            <p:ph type="body" idx="1"/>
          </p:nvPr>
        </p:nvSpPr>
        <p:spPr>
          <a:xfrm>
            <a:off x="501634" y="371516"/>
            <a:ext cx="8184600" cy="447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254"/>
              </a:spcBef>
              <a:spcAft>
                <a:spcPts val="0"/>
              </a:spcAft>
              <a:buClr>
                <a:srgbClr val="33006F"/>
              </a:buClr>
              <a:buSzPts val="1575"/>
              <a:buFont typeface="Arial"/>
              <a:buNone/>
              <a:defRPr sz="1575" b="0" i="0" u="none" strike="noStrike" cap="none">
                <a:solidFill>
                  <a:srgbClr val="33006F"/>
                </a:solidFill>
                <a:latin typeface="Encode Sans Black"/>
                <a:ea typeface="Encode Sans Black"/>
                <a:cs typeface="Encode Sans Black"/>
                <a:sym typeface="Encode Sans Black"/>
              </a:defRPr>
            </a:lvl1pPr>
            <a:lvl2pPr marL="914400" marR="0" lvl="1" indent="-303593" algn="l" rtl="0">
              <a:spcBef>
                <a:spcPts val="236"/>
              </a:spcBef>
              <a:spcAft>
                <a:spcPts val="0"/>
              </a:spcAft>
              <a:buClr>
                <a:srgbClr val="E8D3A2"/>
              </a:buClr>
              <a:buSzPts val="1181"/>
              <a:buFont typeface="Arial"/>
              <a:buChar char="○"/>
              <a:defRPr sz="1181" b="0" i="0" u="none" strike="noStrike" cap="none">
                <a:solidFill>
                  <a:srgbClr val="E8D3A2"/>
                </a:solidFill>
                <a:latin typeface="Encode Sans Black"/>
                <a:ea typeface="Encode Sans Black"/>
                <a:cs typeface="Encode Sans Black"/>
                <a:sym typeface="Encode Sans Black"/>
              </a:defRPr>
            </a:lvl2pPr>
            <a:lvl3pPr marL="1371600" marR="0" lvl="2" indent="-292925" algn="l" rtl="0">
              <a:spcBef>
                <a:spcPts val="203"/>
              </a:spcBef>
              <a:spcAft>
                <a:spcPts val="0"/>
              </a:spcAft>
              <a:buClr>
                <a:srgbClr val="E8D3A2"/>
              </a:buClr>
              <a:buSzPts val="1013"/>
              <a:buFont typeface="Arial"/>
              <a:buChar char="■"/>
              <a:defRPr sz="1013" b="0" i="0" u="none" strike="noStrike" cap="none">
                <a:solidFill>
                  <a:srgbClr val="E8D3A2"/>
                </a:solidFill>
                <a:latin typeface="Encode Sans Black"/>
                <a:ea typeface="Encode Sans Black"/>
                <a:cs typeface="Encode Sans Black"/>
                <a:sym typeface="Encode Sans Black"/>
              </a:defRPr>
            </a:lvl3pPr>
            <a:lvl4pPr marL="1828800" marR="0" lvl="3" indent="-282194" algn="l" rtl="0">
              <a:spcBef>
                <a:spcPts val="169"/>
              </a:spcBef>
              <a:spcAft>
                <a:spcPts val="0"/>
              </a:spcAft>
              <a:buClr>
                <a:srgbClr val="E8D3A2"/>
              </a:buClr>
              <a:buSzPts val="844"/>
              <a:buFont typeface="Arial"/>
              <a:buChar char="●"/>
              <a:defRPr sz="843" b="0" i="0" u="none" strike="noStrike" cap="none">
                <a:solidFill>
                  <a:srgbClr val="E8D3A2"/>
                </a:solidFill>
                <a:latin typeface="Encode Sans Black"/>
                <a:ea typeface="Encode Sans Black"/>
                <a:cs typeface="Encode Sans Black"/>
                <a:sym typeface="Encode Sans Black"/>
              </a:defRPr>
            </a:lvl4pPr>
            <a:lvl5pPr marL="2286000" marR="0" lvl="4" indent="-282194" algn="l" rtl="0">
              <a:spcBef>
                <a:spcPts val="169"/>
              </a:spcBef>
              <a:spcAft>
                <a:spcPts val="0"/>
              </a:spcAft>
              <a:buClr>
                <a:srgbClr val="E8D3A2"/>
              </a:buClr>
              <a:buSzPts val="844"/>
              <a:buFont typeface="Arial"/>
              <a:buChar char="○"/>
              <a:defRPr sz="843" b="0" i="0" u="none" strike="noStrike" cap="none">
                <a:solidFill>
                  <a:srgbClr val="E8D3A2"/>
                </a:solidFill>
                <a:latin typeface="Encode Sans Black"/>
                <a:ea typeface="Encode Sans Black"/>
                <a:cs typeface="Encode Sans Black"/>
                <a:sym typeface="Encode Sans Black"/>
              </a:defRPr>
            </a:lvl5pPr>
            <a:lvl6pPr marL="2743200" marR="0" lvl="5" indent="-282194" algn="l" rtl="0">
              <a:spcBef>
                <a:spcPts val="169"/>
              </a:spcBef>
              <a:spcAft>
                <a:spcPts val="0"/>
              </a:spcAft>
              <a:buClr>
                <a:schemeClr val="dk1"/>
              </a:buClr>
              <a:buSzPts val="844"/>
              <a:buFont typeface="Arial"/>
              <a:buChar char="•"/>
              <a:defRPr sz="843" b="0" i="0" u="none" strike="noStrike" cap="none">
                <a:solidFill>
                  <a:schemeClr val="dk1"/>
                </a:solidFill>
                <a:latin typeface="Calibri"/>
                <a:ea typeface="Calibri"/>
                <a:cs typeface="Calibri"/>
                <a:sym typeface="Calibri"/>
              </a:defRPr>
            </a:lvl6pPr>
            <a:lvl7pPr marL="3200400" marR="0" lvl="6" indent="-282194" algn="l" rtl="0">
              <a:spcBef>
                <a:spcPts val="169"/>
              </a:spcBef>
              <a:spcAft>
                <a:spcPts val="0"/>
              </a:spcAft>
              <a:buClr>
                <a:schemeClr val="dk1"/>
              </a:buClr>
              <a:buSzPts val="844"/>
              <a:buFont typeface="Arial"/>
              <a:buChar char="•"/>
              <a:defRPr sz="843" b="0" i="0" u="none" strike="noStrike" cap="none">
                <a:solidFill>
                  <a:schemeClr val="dk1"/>
                </a:solidFill>
                <a:latin typeface="Calibri"/>
                <a:ea typeface="Calibri"/>
                <a:cs typeface="Calibri"/>
                <a:sym typeface="Calibri"/>
              </a:defRPr>
            </a:lvl7pPr>
            <a:lvl8pPr marL="3657600" marR="0" lvl="7" indent="-282194" algn="l" rtl="0">
              <a:spcBef>
                <a:spcPts val="169"/>
              </a:spcBef>
              <a:spcAft>
                <a:spcPts val="0"/>
              </a:spcAft>
              <a:buClr>
                <a:schemeClr val="dk1"/>
              </a:buClr>
              <a:buSzPts val="844"/>
              <a:buFont typeface="Arial"/>
              <a:buChar char="•"/>
              <a:defRPr sz="843" b="0" i="0" u="none" strike="noStrike" cap="none">
                <a:solidFill>
                  <a:schemeClr val="dk1"/>
                </a:solidFill>
                <a:latin typeface="Calibri"/>
                <a:ea typeface="Calibri"/>
                <a:cs typeface="Calibri"/>
                <a:sym typeface="Calibri"/>
              </a:defRPr>
            </a:lvl8pPr>
            <a:lvl9pPr marL="4114800" marR="0" lvl="8" indent="-282194" algn="l" rtl="0">
              <a:spcBef>
                <a:spcPts val="169"/>
              </a:spcBef>
              <a:spcAft>
                <a:spcPts val="0"/>
              </a:spcAft>
              <a:buClr>
                <a:schemeClr val="dk1"/>
              </a:buClr>
              <a:buSzPts val="844"/>
              <a:buFont typeface="Arial"/>
              <a:buChar char="•"/>
              <a:defRPr sz="843" b="0" i="0" u="none" strike="noStrike" cap="none">
                <a:solidFill>
                  <a:schemeClr val="dk1"/>
                </a:solidFill>
                <a:latin typeface="Calibri"/>
                <a:ea typeface="Calibri"/>
                <a:cs typeface="Calibri"/>
                <a:sym typeface="Calibri"/>
              </a:defRPr>
            </a:lvl9pPr>
          </a:lstStyle>
          <a:p>
            <a:endParaRPr/>
          </a:p>
        </p:txBody>
      </p:sp>
      <p:pic>
        <p:nvPicPr>
          <p:cNvPr id="152" name="Google Shape;152;p31"/>
          <p:cNvPicPr preferRelativeResize="0"/>
          <p:nvPr/>
        </p:nvPicPr>
        <p:blipFill rotWithShape="1">
          <a:blip r:embed="rId2">
            <a:alphaModFix/>
          </a:blip>
          <a:srcRect/>
          <a:stretch/>
        </p:blipFill>
        <p:spPr>
          <a:xfrm>
            <a:off x="596643" y="831875"/>
            <a:ext cx="1103781" cy="96362"/>
          </a:xfrm>
          <a:prstGeom prst="rect">
            <a:avLst/>
          </a:prstGeom>
          <a:noFill/>
          <a:ln>
            <a:noFill/>
          </a:ln>
        </p:spPr>
      </p:pic>
      <p:sp>
        <p:nvSpPr>
          <p:cNvPr id="153" name="Google Shape;153;p31"/>
          <p:cNvSpPr txBox="1"/>
          <p:nvPr/>
        </p:nvSpPr>
        <p:spPr>
          <a:xfrm>
            <a:off x="0" y="6376070"/>
            <a:ext cx="9144000" cy="365100"/>
          </a:xfrm>
          <a:prstGeom prst="rect">
            <a:avLst/>
          </a:prstGeom>
          <a:no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8D88A2"/>
              </a:buClr>
              <a:buSzPts val="169"/>
              <a:buFont typeface="Calibri"/>
              <a:buNone/>
            </a:pPr>
            <a:fld id="{00000000-1234-1234-1234-123412341234}" type="slidenum">
              <a:rPr lang="en" sz="675" b="0" i="0" u="none" strike="noStrike" cap="none">
                <a:solidFill>
                  <a:srgbClr val="8D88A2"/>
                </a:solidFill>
                <a:latin typeface="Calibri"/>
                <a:ea typeface="Calibri"/>
                <a:cs typeface="Calibri"/>
                <a:sym typeface="Calibri"/>
              </a:rPr>
              <a:t>‹#›</a:t>
            </a:fld>
            <a:endParaRPr sz="675" b="0" i="0" u="none" strike="noStrike" cap="none">
              <a:solidFill>
                <a:srgbClr val="8D88A2"/>
              </a:solidFill>
              <a:latin typeface="Calibri"/>
              <a:ea typeface="Calibri"/>
              <a:cs typeface="Calibri"/>
              <a:sym typeface="Calibri"/>
            </a:endParaRPr>
          </a:p>
        </p:txBody>
      </p:sp>
      <p:pic>
        <p:nvPicPr>
          <p:cNvPr id="154" name="Google Shape;154;p31" descr="W Logo_Purple_RGB.png"/>
          <p:cNvPicPr preferRelativeResize="0"/>
          <p:nvPr/>
        </p:nvPicPr>
        <p:blipFill rotWithShape="1">
          <a:blip r:embed="rId3">
            <a:alphaModFix/>
          </a:blip>
          <a:srcRect/>
          <a:stretch/>
        </p:blipFill>
        <p:spPr>
          <a:xfrm>
            <a:off x="8423285" y="6198977"/>
            <a:ext cx="526022" cy="354187"/>
          </a:xfrm>
          <a:prstGeom prst="rect">
            <a:avLst/>
          </a:prstGeom>
          <a:noFill/>
          <a:ln>
            <a:noFill/>
          </a:ln>
        </p:spPr>
      </p:pic>
      <p:sp>
        <p:nvSpPr>
          <p:cNvPr id="155" name="Google Shape;155;p31"/>
          <p:cNvSpPr txBox="1"/>
          <p:nvPr/>
        </p:nvSpPr>
        <p:spPr>
          <a:xfrm>
            <a:off x="8197233" y="6492356"/>
            <a:ext cx="9936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006F"/>
              </a:buClr>
              <a:buSzPts val="1200"/>
              <a:buFont typeface="Calibri"/>
              <a:buNone/>
            </a:pPr>
            <a:r>
              <a:rPr lang="en" sz="1200" b="1" i="0" u="none" strike="noStrike" cap="none">
                <a:solidFill>
                  <a:srgbClr val="33006F"/>
                </a:solidFill>
                <a:latin typeface="Calibri"/>
                <a:ea typeface="Calibri"/>
                <a:cs typeface="Calibri"/>
                <a:sym typeface="Calibri"/>
              </a:rPr>
              <a:t>UWFT</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156"/>
        <p:cNvGrpSpPr/>
        <p:nvPr/>
      </p:nvGrpSpPr>
      <p:grpSpPr>
        <a:xfrm>
          <a:off x="0" y="0"/>
          <a:ext cx="0" cy="0"/>
          <a:chOff x="0" y="0"/>
          <a:chExt cx="0" cy="0"/>
        </a:xfrm>
      </p:grpSpPr>
      <p:pic>
        <p:nvPicPr>
          <p:cNvPr id="157" name="Google Shape;157;p32"/>
          <p:cNvPicPr preferRelativeResize="0"/>
          <p:nvPr/>
        </p:nvPicPr>
        <p:blipFill rotWithShape="1">
          <a:blip r:embed="rId2">
            <a:alphaModFix/>
          </a:blip>
          <a:srcRect/>
          <a:stretch/>
        </p:blipFill>
        <p:spPr>
          <a:xfrm>
            <a:off x="549032" y="1818012"/>
            <a:ext cx="1103778" cy="128483"/>
          </a:xfrm>
          <a:prstGeom prst="rect">
            <a:avLst/>
          </a:prstGeom>
          <a:noFill/>
          <a:ln>
            <a:noFill/>
          </a:ln>
        </p:spPr>
      </p:pic>
      <p:sp>
        <p:nvSpPr>
          <p:cNvPr id="158" name="Google Shape;158;p32"/>
          <p:cNvSpPr txBox="1">
            <a:spLocks noGrp="1"/>
          </p:cNvSpPr>
          <p:nvPr>
            <p:ph type="body" idx="1"/>
          </p:nvPr>
        </p:nvSpPr>
        <p:spPr>
          <a:xfrm>
            <a:off x="447924" y="2307557"/>
            <a:ext cx="8197200" cy="31545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9" name="Google Shape;159;p32"/>
          <p:cNvSpPr txBox="1">
            <a:spLocks noGrp="1"/>
          </p:cNvSpPr>
          <p:nvPr>
            <p:ph type="title"/>
          </p:nvPr>
        </p:nvSpPr>
        <p:spPr>
          <a:xfrm>
            <a:off x="460375" y="494165"/>
            <a:ext cx="8184600" cy="1325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60" name="Google Shape;160;p32"/>
          <p:cNvPicPr preferRelativeResize="0"/>
          <p:nvPr/>
        </p:nvPicPr>
        <p:blipFill rotWithShape="1">
          <a:blip r:embed="rId3">
            <a:alphaModFix/>
          </a:blip>
          <a:srcRect/>
          <a:stretch/>
        </p:blipFill>
        <p:spPr>
          <a:xfrm>
            <a:off x="5634757" y="5947858"/>
            <a:ext cx="3261368" cy="568961"/>
          </a:xfrm>
          <a:prstGeom prst="rect">
            <a:avLst/>
          </a:prstGeom>
          <a:noFill/>
          <a:ln>
            <a:noFill/>
          </a:ln>
        </p:spPr>
      </p:pic>
      <p:sp>
        <p:nvSpPr>
          <p:cNvPr id="161" name="Google Shape;161;p32"/>
          <p:cNvSpPr txBox="1">
            <a:spLocks noGrp="1"/>
          </p:cNvSpPr>
          <p:nvPr>
            <p:ph type="sldNum" idx="12"/>
          </p:nvPr>
        </p:nvSpPr>
        <p:spPr>
          <a:xfrm>
            <a:off x="3543300" y="6356352"/>
            <a:ext cx="2057400" cy="3663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800">
                <a:solidFill>
                  <a:schemeClr val="accent5"/>
                </a:solidFill>
                <a:latin typeface="Calibri"/>
                <a:ea typeface="Calibri"/>
                <a:cs typeface="Calibri"/>
                <a:sym typeface="Calibri"/>
              </a:defRPr>
            </a:lvl1pPr>
            <a:lvl2pPr marL="0" marR="0" lvl="1" indent="0" algn="ctr" rtl="0">
              <a:spcBef>
                <a:spcPts val="0"/>
              </a:spcBef>
              <a:buNone/>
              <a:defRPr sz="800">
                <a:solidFill>
                  <a:schemeClr val="accent5"/>
                </a:solidFill>
                <a:latin typeface="Calibri"/>
                <a:ea typeface="Calibri"/>
                <a:cs typeface="Calibri"/>
                <a:sym typeface="Calibri"/>
              </a:defRPr>
            </a:lvl2pPr>
            <a:lvl3pPr marL="0" marR="0" lvl="2" indent="0" algn="ctr" rtl="0">
              <a:spcBef>
                <a:spcPts val="0"/>
              </a:spcBef>
              <a:buNone/>
              <a:defRPr sz="800">
                <a:solidFill>
                  <a:schemeClr val="accent5"/>
                </a:solidFill>
                <a:latin typeface="Calibri"/>
                <a:ea typeface="Calibri"/>
                <a:cs typeface="Calibri"/>
                <a:sym typeface="Calibri"/>
              </a:defRPr>
            </a:lvl3pPr>
            <a:lvl4pPr marL="0" marR="0" lvl="3" indent="0" algn="ctr" rtl="0">
              <a:spcBef>
                <a:spcPts val="0"/>
              </a:spcBef>
              <a:buNone/>
              <a:defRPr sz="800">
                <a:solidFill>
                  <a:schemeClr val="accent5"/>
                </a:solidFill>
                <a:latin typeface="Calibri"/>
                <a:ea typeface="Calibri"/>
                <a:cs typeface="Calibri"/>
                <a:sym typeface="Calibri"/>
              </a:defRPr>
            </a:lvl4pPr>
            <a:lvl5pPr marL="0" marR="0" lvl="4" indent="0" algn="ctr" rtl="0">
              <a:spcBef>
                <a:spcPts val="0"/>
              </a:spcBef>
              <a:buNone/>
              <a:defRPr sz="800">
                <a:solidFill>
                  <a:schemeClr val="accent5"/>
                </a:solidFill>
                <a:latin typeface="Calibri"/>
                <a:ea typeface="Calibri"/>
                <a:cs typeface="Calibri"/>
                <a:sym typeface="Calibri"/>
              </a:defRPr>
            </a:lvl5pPr>
            <a:lvl6pPr marL="0" marR="0" lvl="5" indent="0" algn="ctr" rtl="0">
              <a:spcBef>
                <a:spcPts val="0"/>
              </a:spcBef>
              <a:buNone/>
              <a:defRPr sz="800">
                <a:solidFill>
                  <a:schemeClr val="accent5"/>
                </a:solidFill>
                <a:latin typeface="Calibri"/>
                <a:ea typeface="Calibri"/>
                <a:cs typeface="Calibri"/>
                <a:sym typeface="Calibri"/>
              </a:defRPr>
            </a:lvl6pPr>
            <a:lvl7pPr marL="0" marR="0" lvl="6" indent="0" algn="ctr" rtl="0">
              <a:spcBef>
                <a:spcPts val="0"/>
              </a:spcBef>
              <a:buNone/>
              <a:defRPr sz="800">
                <a:solidFill>
                  <a:schemeClr val="accent5"/>
                </a:solidFill>
                <a:latin typeface="Calibri"/>
                <a:ea typeface="Calibri"/>
                <a:cs typeface="Calibri"/>
                <a:sym typeface="Calibri"/>
              </a:defRPr>
            </a:lvl7pPr>
            <a:lvl8pPr marL="0" marR="0" lvl="7" indent="0" algn="ctr" rtl="0">
              <a:spcBef>
                <a:spcPts val="0"/>
              </a:spcBef>
              <a:buNone/>
              <a:defRPr sz="800">
                <a:solidFill>
                  <a:schemeClr val="accent5"/>
                </a:solidFill>
                <a:latin typeface="Calibri"/>
                <a:ea typeface="Calibri"/>
                <a:cs typeface="Calibri"/>
                <a:sym typeface="Calibri"/>
              </a:defRPr>
            </a:lvl8pPr>
            <a:lvl9pPr marL="0" marR="0" lvl="8" indent="0" algn="ctr" rtl="0">
              <a:spcBef>
                <a:spcPts val="0"/>
              </a:spcBef>
              <a:buNone/>
              <a:defRPr sz="800">
                <a:solidFill>
                  <a:schemeClr val="accent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62"/>
        <p:cNvGrpSpPr/>
        <p:nvPr/>
      </p:nvGrpSpPr>
      <p:grpSpPr>
        <a:xfrm>
          <a:off x="0" y="0"/>
          <a:ext cx="0" cy="0"/>
          <a:chOff x="0" y="0"/>
          <a:chExt cx="0" cy="0"/>
        </a:xfrm>
      </p:grpSpPr>
      <p:pic>
        <p:nvPicPr>
          <p:cNvPr id="163" name="Google Shape;163;p33"/>
          <p:cNvPicPr preferRelativeResize="0"/>
          <p:nvPr/>
        </p:nvPicPr>
        <p:blipFill rotWithShape="1">
          <a:blip r:embed="rId2">
            <a:alphaModFix/>
          </a:blip>
          <a:srcRect/>
          <a:stretch/>
        </p:blipFill>
        <p:spPr>
          <a:xfrm>
            <a:off x="6198327" y="6174377"/>
            <a:ext cx="2377438" cy="414756"/>
          </a:xfrm>
          <a:prstGeom prst="rect">
            <a:avLst/>
          </a:prstGeom>
          <a:noFill/>
          <a:ln>
            <a:noFill/>
          </a:ln>
        </p:spPr>
      </p:pic>
      <p:sp>
        <p:nvSpPr>
          <p:cNvPr id="164" name="Google Shape;164;p33"/>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165" name="Google Shape;165;p33"/>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6" name="Google Shape;166;p33"/>
          <p:cNvSpPr txBox="1">
            <a:spLocks noGrp="1"/>
          </p:cNvSpPr>
          <p:nvPr>
            <p:ph type="body" idx="1"/>
          </p:nvPr>
        </p:nvSpPr>
        <p:spPr>
          <a:xfrm>
            <a:off x="502920" y="1871317"/>
            <a:ext cx="8072700" cy="40536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67" name="Google Shape;167;p33"/>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lt1"/>
        </a:solidFill>
        <a:effectLst/>
      </p:bgPr>
    </p:bg>
    <p:spTree>
      <p:nvGrpSpPr>
        <p:cNvPr id="1" name="Shape 168"/>
        <p:cNvGrpSpPr/>
        <p:nvPr/>
      </p:nvGrpSpPr>
      <p:grpSpPr>
        <a:xfrm>
          <a:off x="0" y="0"/>
          <a:ext cx="0" cy="0"/>
          <a:chOff x="0" y="0"/>
          <a:chExt cx="0" cy="0"/>
        </a:xfrm>
      </p:grpSpPr>
      <p:pic>
        <p:nvPicPr>
          <p:cNvPr id="169" name="Google Shape;169;p34"/>
          <p:cNvPicPr preferRelativeResize="0"/>
          <p:nvPr/>
        </p:nvPicPr>
        <p:blipFill rotWithShape="1">
          <a:blip r:embed="rId2">
            <a:alphaModFix/>
          </a:blip>
          <a:srcRect/>
          <a:stretch/>
        </p:blipFill>
        <p:spPr>
          <a:xfrm>
            <a:off x="568081" y="4568600"/>
            <a:ext cx="1600201" cy="186267"/>
          </a:xfrm>
          <a:prstGeom prst="rect">
            <a:avLst/>
          </a:prstGeom>
          <a:noFill/>
          <a:ln>
            <a:noFill/>
          </a:ln>
        </p:spPr>
      </p:pic>
      <p:sp>
        <p:nvSpPr>
          <p:cNvPr id="170" name="Google Shape;170;p34"/>
          <p:cNvSpPr txBox="1">
            <a:spLocks noGrp="1"/>
          </p:cNvSpPr>
          <p:nvPr>
            <p:ph type="title"/>
          </p:nvPr>
        </p:nvSpPr>
        <p:spPr>
          <a:xfrm>
            <a:off x="460375" y="859992"/>
            <a:ext cx="6972300" cy="35223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5000"/>
              <a:buFont typeface="Encode Sans Black"/>
              <a:buNone/>
              <a:defRPr sz="5000" b="1" i="0" u="none" strike="noStrike" cap="none">
                <a:solidFill>
                  <a:schemeClr val="dk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71" name="Google Shape;171;p34"/>
          <p:cNvPicPr preferRelativeResize="0"/>
          <p:nvPr/>
        </p:nvPicPr>
        <p:blipFill rotWithShape="1">
          <a:blip r:embed="rId3">
            <a:alphaModFix/>
          </a:blip>
          <a:srcRect/>
          <a:stretch/>
        </p:blipFill>
        <p:spPr>
          <a:xfrm>
            <a:off x="5637715" y="5949882"/>
            <a:ext cx="3258317" cy="56489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72"/>
        <p:cNvGrpSpPr/>
        <p:nvPr/>
      </p:nvGrpSpPr>
      <p:grpSpPr>
        <a:xfrm>
          <a:off x="0" y="0"/>
          <a:ext cx="0" cy="0"/>
          <a:chOff x="0" y="0"/>
          <a:chExt cx="0" cy="0"/>
        </a:xfrm>
      </p:grpSpPr>
      <p:pic>
        <p:nvPicPr>
          <p:cNvPr id="173" name="Google Shape;173;p35"/>
          <p:cNvPicPr preferRelativeResize="0"/>
          <p:nvPr/>
        </p:nvPicPr>
        <p:blipFill rotWithShape="1">
          <a:blip r:embed="rId2">
            <a:alphaModFix/>
          </a:blip>
          <a:srcRect/>
          <a:stretch/>
        </p:blipFill>
        <p:spPr>
          <a:xfrm>
            <a:off x="549032" y="1818012"/>
            <a:ext cx="1103778" cy="128483"/>
          </a:xfrm>
          <a:prstGeom prst="rect">
            <a:avLst/>
          </a:prstGeom>
          <a:noFill/>
          <a:ln>
            <a:noFill/>
          </a:ln>
        </p:spPr>
      </p:pic>
      <p:sp>
        <p:nvSpPr>
          <p:cNvPr id="174" name="Google Shape;174;p35"/>
          <p:cNvSpPr>
            <a:spLocks noGrp="1"/>
          </p:cNvSpPr>
          <p:nvPr>
            <p:ph type="chart" idx="2"/>
          </p:nvPr>
        </p:nvSpPr>
        <p:spPr>
          <a:xfrm>
            <a:off x="447924" y="2299971"/>
            <a:ext cx="8184600" cy="3948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75" name="Google Shape;175;p35"/>
          <p:cNvSpPr txBox="1">
            <a:spLocks noGrp="1"/>
          </p:cNvSpPr>
          <p:nvPr>
            <p:ph type="title"/>
          </p:nvPr>
        </p:nvSpPr>
        <p:spPr>
          <a:xfrm>
            <a:off x="460375" y="492979"/>
            <a:ext cx="8172300" cy="1325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76" name="Google Shape;176;p35"/>
          <p:cNvPicPr preferRelativeResize="0"/>
          <p:nvPr/>
        </p:nvPicPr>
        <p:blipFill rotWithShape="1">
          <a:blip r:embed="rId3">
            <a:alphaModFix/>
          </a:blip>
          <a:srcRect/>
          <a:stretch/>
        </p:blipFill>
        <p:spPr>
          <a:xfrm>
            <a:off x="7128165" y="6348102"/>
            <a:ext cx="1840697" cy="321119"/>
          </a:xfrm>
          <a:prstGeom prst="rect">
            <a:avLst/>
          </a:prstGeom>
          <a:noFill/>
          <a:ln>
            <a:noFill/>
          </a:ln>
        </p:spPr>
      </p:pic>
      <p:sp>
        <p:nvSpPr>
          <p:cNvPr id="177" name="Google Shape;177;p35"/>
          <p:cNvSpPr txBox="1">
            <a:spLocks noGrp="1"/>
          </p:cNvSpPr>
          <p:nvPr>
            <p:ph type="sldNum" idx="12"/>
          </p:nvPr>
        </p:nvSpPr>
        <p:spPr>
          <a:xfrm>
            <a:off x="3543300" y="6356352"/>
            <a:ext cx="2057400" cy="3663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800">
                <a:solidFill>
                  <a:schemeClr val="accent5"/>
                </a:solidFill>
                <a:latin typeface="Calibri"/>
                <a:ea typeface="Calibri"/>
                <a:cs typeface="Calibri"/>
                <a:sym typeface="Calibri"/>
              </a:defRPr>
            </a:lvl1pPr>
            <a:lvl2pPr marL="0" marR="0" lvl="1" indent="0" algn="ctr" rtl="0">
              <a:spcBef>
                <a:spcPts val="0"/>
              </a:spcBef>
              <a:buNone/>
              <a:defRPr sz="800">
                <a:solidFill>
                  <a:schemeClr val="accent5"/>
                </a:solidFill>
                <a:latin typeface="Calibri"/>
                <a:ea typeface="Calibri"/>
                <a:cs typeface="Calibri"/>
                <a:sym typeface="Calibri"/>
              </a:defRPr>
            </a:lvl2pPr>
            <a:lvl3pPr marL="0" marR="0" lvl="2" indent="0" algn="ctr" rtl="0">
              <a:spcBef>
                <a:spcPts val="0"/>
              </a:spcBef>
              <a:buNone/>
              <a:defRPr sz="800">
                <a:solidFill>
                  <a:schemeClr val="accent5"/>
                </a:solidFill>
                <a:latin typeface="Calibri"/>
                <a:ea typeface="Calibri"/>
                <a:cs typeface="Calibri"/>
                <a:sym typeface="Calibri"/>
              </a:defRPr>
            </a:lvl3pPr>
            <a:lvl4pPr marL="0" marR="0" lvl="3" indent="0" algn="ctr" rtl="0">
              <a:spcBef>
                <a:spcPts val="0"/>
              </a:spcBef>
              <a:buNone/>
              <a:defRPr sz="800">
                <a:solidFill>
                  <a:schemeClr val="accent5"/>
                </a:solidFill>
                <a:latin typeface="Calibri"/>
                <a:ea typeface="Calibri"/>
                <a:cs typeface="Calibri"/>
                <a:sym typeface="Calibri"/>
              </a:defRPr>
            </a:lvl4pPr>
            <a:lvl5pPr marL="0" marR="0" lvl="4" indent="0" algn="ctr" rtl="0">
              <a:spcBef>
                <a:spcPts val="0"/>
              </a:spcBef>
              <a:buNone/>
              <a:defRPr sz="800">
                <a:solidFill>
                  <a:schemeClr val="accent5"/>
                </a:solidFill>
                <a:latin typeface="Calibri"/>
                <a:ea typeface="Calibri"/>
                <a:cs typeface="Calibri"/>
                <a:sym typeface="Calibri"/>
              </a:defRPr>
            </a:lvl5pPr>
            <a:lvl6pPr marL="0" marR="0" lvl="5" indent="0" algn="ctr" rtl="0">
              <a:spcBef>
                <a:spcPts val="0"/>
              </a:spcBef>
              <a:buNone/>
              <a:defRPr sz="800">
                <a:solidFill>
                  <a:schemeClr val="accent5"/>
                </a:solidFill>
                <a:latin typeface="Calibri"/>
                <a:ea typeface="Calibri"/>
                <a:cs typeface="Calibri"/>
                <a:sym typeface="Calibri"/>
              </a:defRPr>
            </a:lvl6pPr>
            <a:lvl7pPr marL="0" marR="0" lvl="6" indent="0" algn="ctr" rtl="0">
              <a:spcBef>
                <a:spcPts val="0"/>
              </a:spcBef>
              <a:buNone/>
              <a:defRPr sz="800">
                <a:solidFill>
                  <a:schemeClr val="accent5"/>
                </a:solidFill>
                <a:latin typeface="Calibri"/>
                <a:ea typeface="Calibri"/>
                <a:cs typeface="Calibri"/>
                <a:sym typeface="Calibri"/>
              </a:defRPr>
            </a:lvl7pPr>
            <a:lvl8pPr marL="0" marR="0" lvl="7" indent="0" algn="ctr" rtl="0">
              <a:spcBef>
                <a:spcPts val="0"/>
              </a:spcBef>
              <a:buNone/>
              <a:defRPr sz="800">
                <a:solidFill>
                  <a:schemeClr val="accent5"/>
                </a:solidFill>
                <a:latin typeface="Calibri"/>
                <a:ea typeface="Calibri"/>
                <a:cs typeface="Calibri"/>
                <a:sym typeface="Calibri"/>
              </a:defRPr>
            </a:lvl8pPr>
            <a:lvl9pPr marL="0" marR="0" lvl="8" indent="0" algn="ctr" rtl="0">
              <a:spcBef>
                <a:spcPts val="0"/>
              </a:spcBef>
              <a:buNone/>
              <a:defRPr sz="800">
                <a:solidFill>
                  <a:schemeClr val="accent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Header + Subheader + Content">
  <p:cSld name="2_Header + Subheader + Content">
    <p:spTree>
      <p:nvGrpSpPr>
        <p:cNvPr id="1" name="Shape 178"/>
        <p:cNvGrpSpPr/>
        <p:nvPr/>
      </p:nvGrpSpPr>
      <p:grpSpPr>
        <a:xfrm>
          <a:off x="0" y="0"/>
          <a:ext cx="0" cy="0"/>
          <a:chOff x="0" y="0"/>
          <a:chExt cx="0" cy="0"/>
        </a:xfrm>
      </p:grpSpPr>
      <p:pic>
        <p:nvPicPr>
          <p:cNvPr id="179" name="Google Shape;179;p36"/>
          <p:cNvPicPr preferRelativeResize="0"/>
          <p:nvPr/>
        </p:nvPicPr>
        <p:blipFill rotWithShape="1">
          <a:blip r:embed="rId2">
            <a:alphaModFix/>
          </a:blip>
          <a:srcRect/>
          <a:stretch/>
        </p:blipFill>
        <p:spPr>
          <a:xfrm>
            <a:off x="555383" y="1819209"/>
            <a:ext cx="1103778" cy="128481"/>
          </a:xfrm>
          <a:prstGeom prst="rect">
            <a:avLst/>
          </a:prstGeom>
          <a:noFill/>
          <a:ln>
            <a:noFill/>
          </a:ln>
        </p:spPr>
      </p:pic>
      <p:sp>
        <p:nvSpPr>
          <p:cNvPr id="180" name="Google Shape;180;p36"/>
          <p:cNvSpPr txBox="1">
            <a:spLocks noGrp="1"/>
          </p:cNvSpPr>
          <p:nvPr>
            <p:ph type="body" idx="1"/>
          </p:nvPr>
        </p:nvSpPr>
        <p:spPr>
          <a:xfrm>
            <a:off x="447925" y="3093655"/>
            <a:ext cx="8197200" cy="3002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1" name="Google Shape;181;p36"/>
          <p:cNvSpPr txBox="1">
            <a:spLocks noGrp="1"/>
          </p:cNvSpPr>
          <p:nvPr>
            <p:ph type="body" idx="2"/>
          </p:nvPr>
        </p:nvSpPr>
        <p:spPr>
          <a:xfrm>
            <a:off x="460376" y="2307559"/>
            <a:ext cx="8184600" cy="548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82" name="Google Shape;182;p36"/>
          <p:cNvPicPr preferRelativeResize="0"/>
          <p:nvPr/>
        </p:nvPicPr>
        <p:blipFill rotWithShape="1">
          <a:blip r:embed="rId3">
            <a:alphaModFix/>
          </a:blip>
          <a:srcRect/>
          <a:stretch/>
        </p:blipFill>
        <p:spPr>
          <a:xfrm>
            <a:off x="568088" y="6234043"/>
            <a:ext cx="2539991" cy="229748"/>
          </a:xfrm>
          <a:prstGeom prst="rect">
            <a:avLst/>
          </a:prstGeom>
          <a:noFill/>
          <a:ln>
            <a:noFill/>
          </a:ln>
        </p:spPr>
      </p:pic>
      <p:sp>
        <p:nvSpPr>
          <p:cNvPr id="183" name="Google Shape;183;p36"/>
          <p:cNvSpPr txBox="1">
            <a:spLocks noGrp="1"/>
          </p:cNvSpPr>
          <p:nvPr>
            <p:ph type="title"/>
          </p:nvPr>
        </p:nvSpPr>
        <p:spPr>
          <a:xfrm>
            <a:off x="460376" y="491790"/>
            <a:ext cx="8184600" cy="132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4"/>
        <p:cNvGrpSpPr/>
        <p:nvPr/>
      </p:nvGrpSpPr>
      <p:grpSpPr>
        <a:xfrm>
          <a:off x="0" y="0"/>
          <a:ext cx="0" cy="0"/>
          <a:chOff x="0" y="0"/>
          <a:chExt cx="0" cy="0"/>
        </a:xfrm>
      </p:grpSpPr>
      <p:pic>
        <p:nvPicPr>
          <p:cNvPr id="185" name="Google Shape;185;p37" descr="Bar_RtAngle_7502_RGB.png"/>
          <p:cNvPicPr preferRelativeResize="0"/>
          <p:nvPr/>
        </p:nvPicPr>
        <p:blipFill/>
        <p:spPr>
          <a:xfrm>
            <a:off x="813588" y="4006085"/>
            <a:ext cx="2284200" cy="112800"/>
          </a:xfrm>
          <a:prstGeom prst="rect">
            <a:avLst/>
          </a:prstGeom>
          <a:solidFill>
            <a:srgbClr val="FFFFFF"/>
          </a:solidFill>
          <a:ln>
            <a:noFill/>
          </a:ln>
        </p:spPr>
      </p:pic>
      <p:sp>
        <p:nvSpPr>
          <p:cNvPr id="186" name="Google Shape;186;p37"/>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87" name="Google Shape;187;p37"/>
          <p:cNvPicPr preferRelativeResize="0"/>
          <p:nvPr/>
        </p:nvPicPr>
        <p:blipFill rotWithShape="1">
          <a:blip r:embed="rId2">
            <a:alphaModFix/>
          </a:blip>
          <a:srcRect/>
          <a:stretch/>
        </p:blipFill>
        <p:spPr>
          <a:xfrm>
            <a:off x="5603966" y="5924997"/>
            <a:ext cx="3296972" cy="57517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0" name="Google Shape;190;p38"/>
          <p:cNvSpPr txBox="1">
            <a:spLocks noGrp="1"/>
          </p:cNvSpPr>
          <p:nvPr>
            <p:ph type="body" idx="1"/>
          </p:nvPr>
        </p:nvSpPr>
        <p:spPr>
          <a:xfrm>
            <a:off x="502920" y="2278439"/>
            <a:ext cx="8072700" cy="36465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91" name="Google Shape;191;p38"/>
          <p:cNvSpPr txBox="1">
            <a:spLocks noGrp="1"/>
          </p:cNvSpPr>
          <p:nvPr>
            <p:ph type="body" idx="2"/>
          </p:nvPr>
        </p:nvSpPr>
        <p:spPr>
          <a:xfrm>
            <a:off x="502920" y="1896095"/>
            <a:ext cx="8072700" cy="2682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21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92" name="Google Shape;192;p38"/>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193" name="Google Shape;193;p38"/>
          <p:cNvPicPr preferRelativeResize="0"/>
          <p:nvPr/>
        </p:nvPicPr>
        <p:blipFill rotWithShape="1">
          <a:blip r:embed="rId2">
            <a:alphaModFix/>
          </a:blip>
          <a:srcRect/>
          <a:stretch/>
        </p:blipFill>
        <p:spPr>
          <a:xfrm>
            <a:off x="502920" y="1685496"/>
            <a:ext cx="827839" cy="96362"/>
          </a:xfrm>
          <a:prstGeom prst="rect">
            <a:avLst/>
          </a:prstGeom>
          <a:noFill/>
          <a:ln>
            <a:noFill/>
          </a:ln>
        </p:spPr>
      </p:pic>
      <p:pic>
        <p:nvPicPr>
          <p:cNvPr id="194" name="Google Shape;194;p38"/>
          <p:cNvPicPr preferRelativeResize="0"/>
          <p:nvPr/>
        </p:nvPicPr>
        <p:blipFill rotWithShape="1">
          <a:blip r:embed="rId3">
            <a:alphaModFix/>
          </a:blip>
          <a:srcRect/>
          <a:stretch/>
        </p:blipFill>
        <p:spPr>
          <a:xfrm>
            <a:off x="6198327" y="6174377"/>
            <a:ext cx="2377438" cy="41475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195"/>
        <p:cNvGrpSpPr/>
        <p:nvPr/>
      </p:nvGrpSpPr>
      <p:grpSpPr>
        <a:xfrm>
          <a:off x="0" y="0"/>
          <a:ext cx="0" cy="0"/>
          <a:chOff x="0" y="0"/>
          <a:chExt cx="0" cy="0"/>
        </a:xfrm>
      </p:grpSpPr>
      <p:pic>
        <p:nvPicPr>
          <p:cNvPr id="196" name="Google Shape;196;p39"/>
          <p:cNvPicPr preferRelativeResize="0"/>
          <p:nvPr/>
        </p:nvPicPr>
        <p:blipFill rotWithShape="1">
          <a:blip r:embed="rId2">
            <a:alphaModFix/>
          </a:blip>
          <a:srcRect/>
          <a:stretch/>
        </p:blipFill>
        <p:spPr>
          <a:xfrm>
            <a:off x="6198327" y="6174377"/>
            <a:ext cx="2377438" cy="414756"/>
          </a:xfrm>
          <a:prstGeom prst="rect">
            <a:avLst/>
          </a:prstGeom>
          <a:noFill/>
          <a:ln>
            <a:noFill/>
          </a:ln>
        </p:spPr>
      </p:pic>
      <p:sp>
        <p:nvSpPr>
          <p:cNvPr id="197" name="Google Shape;197;p39"/>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198" name="Google Shape;198;p39"/>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99" name="Google Shape;199;p39"/>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Only NO Logo">
  <p:cSld name="Header Only NO Logo">
    <p:spTree>
      <p:nvGrpSpPr>
        <p:cNvPr id="1" name="Shape 200"/>
        <p:cNvGrpSpPr/>
        <p:nvPr/>
      </p:nvGrpSpPr>
      <p:grpSpPr>
        <a:xfrm>
          <a:off x="0" y="0"/>
          <a:ext cx="0" cy="0"/>
          <a:chOff x="0" y="0"/>
          <a:chExt cx="0" cy="0"/>
        </a:xfrm>
      </p:grpSpPr>
      <p:sp>
        <p:nvSpPr>
          <p:cNvPr id="201" name="Google Shape;201;p40"/>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202" name="Google Shape;202;p40"/>
          <p:cNvSpPr txBox="1">
            <a:spLocks noGrp="1"/>
          </p:cNvSpPr>
          <p:nvPr>
            <p:ph type="title"/>
          </p:nvPr>
        </p:nvSpPr>
        <p:spPr>
          <a:xfrm>
            <a:off x="502920" y="110606"/>
            <a:ext cx="8072700" cy="536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03" name="Google Shape;203;p40"/>
          <p:cNvPicPr preferRelativeResize="0"/>
          <p:nvPr/>
        </p:nvPicPr>
        <p:blipFill rotWithShape="1">
          <a:blip r:embed="rId2">
            <a:alphaModFix/>
          </a:blip>
          <a:srcRect/>
          <a:stretch/>
        </p:blipFill>
        <p:spPr>
          <a:xfrm>
            <a:off x="502920" y="736261"/>
            <a:ext cx="827839" cy="9636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05"/>
        <p:cNvGrpSpPr/>
        <p:nvPr/>
      </p:nvGrpSpPr>
      <p:grpSpPr>
        <a:xfrm>
          <a:off x="0" y="0"/>
          <a:ext cx="0" cy="0"/>
          <a:chOff x="0" y="0"/>
          <a:chExt cx="0" cy="0"/>
        </a:xfrm>
      </p:grpSpPr>
      <p:sp>
        <p:nvSpPr>
          <p:cNvPr id="206" name="Google Shape;206;p4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Google Shape;207;p4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8" name="Google Shape;208;p4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09" name="Google Shape;209;p4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0"/>
        <p:cNvGrpSpPr/>
        <p:nvPr/>
      </p:nvGrpSpPr>
      <p:grpSpPr>
        <a:xfrm>
          <a:off x="0" y="0"/>
          <a:ext cx="0" cy="0"/>
          <a:chOff x="0" y="0"/>
          <a:chExt cx="0" cy="0"/>
        </a:xfrm>
      </p:grpSpPr>
      <p:sp>
        <p:nvSpPr>
          <p:cNvPr id="211" name="Google Shape;211;p43"/>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2" name="Google Shape;212;p4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13" name="Google Shape;213;p43"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14" name="Google Shape;214;p43"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15"/>
        <p:cNvGrpSpPr/>
        <p:nvPr/>
      </p:nvGrpSpPr>
      <p:grpSpPr>
        <a:xfrm>
          <a:off x="0" y="0"/>
          <a:ext cx="0" cy="0"/>
          <a:chOff x="0" y="0"/>
          <a:chExt cx="0" cy="0"/>
        </a:xfrm>
      </p:grpSpPr>
      <p:sp>
        <p:nvSpPr>
          <p:cNvPr id="216" name="Google Shape;216;p4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7" name="Google Shape;217;p44"/>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Google Shape;218;p44"/>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9" name="Google Shape;219;p44"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20" name="Google Shape;220;p44"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21"/>
        <p:cNvGrpSpPr/>
        <p:nvPr/>
      </p:nvGrpSpPr>
      <p:grpSpPr>
        <a:xfrm>
          <a:off x="0" y="0"/>
          <a:ext cx="0" cy="0"/>
          <a:chOff x="0" y="0"/>
          <a:chExt cx="0" cy="0"/>
        </a:xfrm>
      </p:grpSpPr>
      <p:sp>
        <p:nvSpPr>
          <p:cNvPr id="222" name="Google Shape;222;p45"/>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Google Shape;223;p4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4" name="Google Shape;224;p45"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25" name="Google Shape;225;p4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27"/>
        <p:cNvGrpSpPr/>
        <p:nvPr/>
      </p:nvGrpSpPr>
      <p:grpSpPr>
        <a:xfrm>
          <a:off x="0" y="0"/>
          <a:ext cx="0" cy="0"/>
          <a:chOff x="0" y="0"/>
          <a:chExt cx="0" cy="0"/>
        </a:xfrm>
      </p:grpSpPr>
      <p:pic>
        <p:nvPicPr>
          <p:cNvPr id="228" name="Google Shape;228;p4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229" name="Google Shape;229;p47"/>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230" name="Google Shape;230;p47"/>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31" name="Google Shape;231;p4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32"/>
        <p:cNvGrpSpPr/>
        <p:nvPr/>
      </p:nvGrpSpPr>
      <p:grpSpPr>
        <a:xfrm>
          <a:off x="0" y="0"/>
          <a:ext cx="0" cy="0"/>
          <a:chOff x="0" y="0"/>
          <a:chExt cx="0" cy="0"/>
        </a:xfrm>
      </p:grpSpPr>
      <p:pic>
        <p:nvPicPr>
          <p:cNvPr id="233" name="Google Shape;233;p48"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34" name="Google Shape;234;p4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5" name="Google Shape;235;p48"/>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36" name="Google Shape;236;p4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37"/>
        <p:cNvGrpSpPr/>
        <p:nvPr/>
      </p:nvGrpSpPr>
      <p:grpSpPr>
        <a:xfrm>
          <a:off x="0" y="0"/>
          <a:ext cx="0" cy="0"/>
          <a:chOff x="0" y="0"/>
          <a:chExt cx="0" cy="0"/>
        </a:xfrm>
      </p:grpSpPr>
      <p:sp>
        <p:nvSpPr>
          <p:cNvPr id="238" name="Google Shape;238;p4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9" name="Google Shape;239;p49"/>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0" name="Google Shape;240;p49"/>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41" name="Google Shape;241;p49"/>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242" name="Google Shape;242;p4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43"/>
        <p:cNvGrpSpPr/>
        <p:nvPr/>
      </p:nvGrpSpPr>
      <p:grpSpPr>
        <a:xfrm>
          <a:off x="0" y="0"/>
          <a:ext cx="0" cy="0"/>
          <a:chOff x="0" y="0"/>
          <a:chExt cx="0" cy="0"/>
        </a:xfrm>
      </p:grpSpPr>
      <p:pic>
        <p:nvPicPr>
          <p:cNvPr id="244" name="Google Shape;244;p50"/>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245" name="Google Shape;245;p50"/>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6" name="Google Shape;246;p5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47" name="Google Shape;247;p5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49"/>
        <p:cNvGrpSpPr/>
        <p:nvPr/>
      </p:nvGrpSpPr>
      <p:grpSpPr>
        <a:xfrm>
          <a:off x="0" y="0"/>
          <a:ext cx="0" cy="0"/>
          <a:chOff x="0" y="0"/>
          <a:chExt cx="0" cy="0"/>
        </a:xfrm>
      </p:grpSpPr>
      <p:sp>
        <p:nvSpPr>
          <p:cNvPr id="250" name="Google Shape;250;p5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Google Shape;251;p5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2" name="Google Shape;252;p5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53" name="Google Shape;253;p5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54"/>
        <p:cNvGrpSpPr/>
        <p:nvPr/>
      </p:nvGrpSpPr>
      <p:grpSpPr>
        <a:xfrm>
          <a:off x="0" y="0"/>
          <a:ext cx="0" cy="0"/>
          <a:chOff x="0" y="0"/>
          <a:chExt cx="0" cy="0"/>
        </a:xfrm>
      </p:grpSpPr>
      <p:sp>
        <p:nvSpPr>
          <p:cNvPr id="255" name="Google Shape;255;p5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Google Shape;256;p53"/>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Google Shape;257;p53"/>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8" name="Google Shape;258;p53"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59"/>
        <p:cNvGrpSpPr/>
        <p:nvPr/>
      </p:nvGrpSpPr>
      <p:grpSpPr>
        <a:xfrm>
          <a:off x="0" y="0"/>
          <a:ext cx="0" cy="0"/>
          <a:chOff x="0" y="0"/>
          <a:chExt cx="0" cy="0"/>
        </a:xfrm>
      </p:grpSpPr>
      <p:sp>
        <p:nvSpPr>
          <p:cNvPr id="260" name="Google Shape;260;p54"/>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Google Shape;261;p5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2" name="Google Shape;262;p54"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3"/>
        <p:cNvGrpSpPr/>
        <p:nvPr/>
      </p:nvGrpSpPr>
      <p:grpSpPr>
        <a:xfrm>
          <a:off x="0" y="0"/>
          <a:ext cx="0" cy="0"/>
          <a:chOff x="0" y="0"/>
          <a:chExt cx="0" cy="0"/>
        </a:xfrm>
      </p:grpSpPr>
      <p:sp>
        <p:nvSpPr>
          <p:cNvPr id="264" name="Google Shape;264;p55"/>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5" name="Google Shape;265;p5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66" name="Google Shape;266;p55"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67" name="Google Shape;267;p55"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4"/>
        <p:cNvGrpSpPr/>
        <p:nvPr/>
      </p:nvGrpSpPr>
      <p:grpSpPr>
        <a:xfrm>
          <a:off x="0" y="0"/>
          <a:ext cx="0" cy="0"/>
          <a:chOff x="0" y="0"/>
          <a:chExt cx="0" cy="0"/>
        </a:xfrm>
      </p:grpSpPr>
      <p:sp>
        <p:nvSpPr>
          <p:cNvPr id="275" name="Google Shape;275;p5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6" name="Google Shape;276;p5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77" name="Google Shape;277;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9" name="Google Shape;279;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0"/>
        <p:cNvGrpSpPr/>
        <p:nvPr/>
      </p:nvGrpSpPr>
      <p:grpSpPr>
        <a:xfrm>
          <a:off x="0" y="0"/>
          <a:ext cx="0" cy="0"/>
          <a:chOff x="0" y="0"/>
          <a:chExt cx="0" cy="0"/>
        </a:xfrm>
      </p:grpSpPr>
      <p:sp>
        <p:nvSpPr>
          <p:cNvPr id="281" name="Google Shape;281;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3" name="Google Shape;283;p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4" name="Google Shape;284;p5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6"/>
        <p:cNvGrpSpPr/>
        <p:nvPr/>
      </p:nvGrpSpPr>
      <p:grpSpPr>
        <a:xfrm>
          <a:off x="0" y="0"/>
          <a:ext cx="0" cy="0"/>
          <a:chOff x="0" y="0"/>
          <a:chExt cx="0" cy="0"/>
        </a:xfrm>
      </p:grpSpPr>
      <p:sp>
        <p:nvSpPr>
          <p:cNvPr id="287" name="Google Shape;287;p5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5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289" name="Google Shape;289;p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0" name="Google Shape;290;p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1" name="Google Shape;291;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2"/>
        <p:cNvGrpSpPr/>
        <p:nvPr/>
      </p:nvGrpSpPr>
      <p:grpSpPr>
        <a:xfrm>
          <a:off x="0" y="0"/>
          <a:ext cx="0" cy="0"/>
          <a:chOff x="0" y="0"/>
          <a:chExt cx="0" cy="0"/>
        </a:xfrm>
      </p:grpSpPr>
      <p:sp>
        <p:nvSpPr>
          <p:cNvPr id="293" name="Google Shape;293;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6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95" name="Google Shape;295;p6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96" name="Google Shape;296;p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 name="Google Shape;297;p6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8" name="Google Shape;298;p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9"/>
        <p:cNvGrpSpPr/>
        <p:nvPr/>
      </p:nvGrpSpPr>
      <p:grpSpPr>
        <a:xfrm>
          <a:off x="0" y="0"/>
          <a:ext cx="0" cy="0"/>
          <a:chOff x="0" y="0"/>
          <a:chExt cx="0" cy="0"/>
        </a:xfrm>
      </p:grpSpPr>
      <p:sp>
        <p:nvSpPr>
          <p:cNvPr id="300" name="Google Shape;300;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1" name="Google Shape;301;p61"/>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02" name="Google Shape;302;p61"/>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03" name="Google Shape;303;p61"/>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04" name="Google Shape;304;p61"/>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05" name="Google Shape;305;p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p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8"/>
        <p:cNvGrpSpPr/>
        <p:nvPr/>
      </p:nvGrpSpPr>
      <p:grpSpPr>
        <a:xfrm>
          <a:off x="0" y="0"/>
          <a:ext cx="0" cy="0"/>
          <a:chOff x="0" y="0"/>
          <a:chExt cx="0" cy="0"/>
        </a:xfrm>
      </p:grpSpPr>
      <p:sp>
        <p:nvSpPr>
          <p:cNvPr id="309" name="Google Shape;309;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0" name="Google Shape;310;p6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1" name="Google Shape;311;p6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2" name="Google Shape;312;p6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3"/>
        <p:cNvGrpSpPr/>
        <p:nvPr/>
      </p:nvGrpSpPr>
      <p:grpSpPr>
        <a:xfrm>
          <a:off x="0" y="0"/>
          <a:ext cx="0" cy="0"/>
          <a:chOff x="0" y="0"/>
          <a:chExt cx="0" cy="0"/>
        </a:xfrm>
      </p:grpSpPr>
      <p:sp>
        <p:nvSpPr>
          <p:cNvPr id="314" name="Google Shape;314;p6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5" name="Google Shape;315;p6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6" name="Google Shape;316;p6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7"/>
        <p:cNvGrpSpPr/>
        <p:nvPr/>
      </p:nvGrpSpPr>
      <p:grpSpPr>
        <a:xfrm>
          <a:off x="0" y="0"/>
          <a:ext cx="0" cy="0"/>
          <a:chOff x="0" y="0"/>
          <a:chExt cx="0" cy="0"/>
        </a:xfrm>
      </p:grpSpPr>
      <p:sp>
        <p:nvSpPr>
          <p:cNvPr id="318" name="Google Shape;318;p64"/>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9" name="Google Shape;319;p6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320" name="Google Shape;320;p6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21" name="Google Shape;321;p6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2" name="Google Shape;322;p6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3" name="Google Shape;323;p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4"/>
        <p:cNvGrpSpPr/>
        <p:nvPr/>
      </p:nvGrpSpPr>
      <p:grpSpPr>
        <a:xfrm>
          <a:off x="0" y="0"/>
          <a:ext cx="0" cy="0"/>
          <a:chOff x="0" y="0"/>
          <a:chExt cx="0" cy="0"/>
        </a:xfrm>
      </p:grpSpPr>
      <p:sp>
        <p:nvSpPr>
          <p:cNvPr id="325" name="Google Shape;325;p6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6" name="Google Shape;326;p6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7" name="Google Shape;327;p6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28" name="Google Shape;328;p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9" name="Google Shape;329;p6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0" name="Google Shape;330;p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1"/>
        <p:cNvGrpSpPr/>
        <p:nvPr/>
      </p:nvGrpSpPr>
      <p:grpSpPr>
        <a:xfrm>
          <a:off x="0" y="0"/>
          <a:ext cx="0" cy="0"/>
          <a:chOff x="0" y="0"/>
          <a:chExt cx="0" cy="0"/>
        </a:xfrm>
      </p:grpSpPr>
      <p:sp>
        <p:nvSpPr>
          <p:cNvPr id="332" name="Google Shape;332;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p6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4" name="Google Shape;334;p6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5" name="Google Shape;335;p6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p6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37"/>
        <p:cNvGrpSpPr/>
        <p:nvPr/>
      </p:nvGrpSpPr>
      <p:grpSpPr>
        <a:xfrm>
          <a:off x="0" y="0"/>
          <a:ext cx="0" cy="0"/>
          <a:chOff x="0" y="0"/>
          <a:chExt cx="0" cy="0"/>
        </a:xfrm>
      </p:grpSpPr>
      <p:sp>
        <p:nvSpPr>
          <p:cNvPr id="338" name="Google Shape;338;p67"/>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6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40" name="Google Shape;340;p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1" name="Google Shape;341;p6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2" name="Google Shape;342;p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5.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7.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2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0" name="Google Shape;270;p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1" name="Google Shape;271;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2" name="Google Shape;272;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3" name="Google Shape;273;p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irsten5@uw.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corehelp@uw.ed" TargetMode="External"/><Relationship Id="rId5" Type="http://schemas.openxmlformats.org/officeDocument/2006/relationships/hyperlink" Target="mailto:gcafco@uw.edu" TargetMode="External"/><Relationship Id="rId4" Type="http://schemas.openxmlformats.org/officeDocument/2006/relationships/hyperlink" Target="mailto:lgebren@uw.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hyperlink" Target="https://biportal.uw.edu/Report/Details/AdvanceBudgetNumberReport"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hyperlink" Target="https://finance.uw.edu/tax/departments/fed-taxes/stipend-payments" TargetMode="External"/><Relationship Id="rId3" Type="http://schemas.openxmlformats.org/officeDocument/2006/relationships/hyperlink" Target="https://www.nsf.gov/pubs/policydocs/pappg19_1/pappg_2.jsp#IIC2gv" TargetMode="External"/><Relationship Id="rId7" Type="http://schemas.openxmlformats.org/officeDocument/2006/relationships/hyperlink" Target="https://gov.ecfr.io/cgi-bin/text-idx?SID=aea0eef72af0c35de4cfb971ebfc987a&amp;mc=true&amp;node=se2.1.200_1456&amp;rgn=div8" TargetMode="External"/><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hyperlink" Target="https://gov.ecfr.io/cgi-bin/text-idx?SID=aea0eef72af0c35de4cfb971ebfc987a&amp;mc=true&amp;node=se2.1.200_175&amp;rgn=div8" TargetMode="External"/><Relationship Id="rId5" Type="http://schemas.openxmlformats.org/officeDocument/2006/relationships/hyperlink" Target="https://www.nsf.gov/bfa/dias/policy/fedrtc/appendix_a.pdf" TargetMode="External"/><Relationship Id="rId4" Type="http://schemas.openxmlformats.org/officeDocument/2006/relationships/hyperlink" Target="https://www.nsf.gov/pubs/policydocs/pappg19_1/pappg_2.jsp#IIC2gviii"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finance.uw.edu/pafc/" TargetMode="External"/><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hyperlink" Target="mailto:mgard4@uw.edu" TargetMode="External"/><Relationship Id="rId4" Type="http://schemas.openxmlformats.org/officeDocument/2006/relationships/hyperlink" Target="mailto:andra2@uw.edu"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7.xml"/><Relationship Id="rId5" Type="http://schemas.openxmlformats.org/officeDocument/2006/relationships/image" Target="../media/image2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7.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7.xml"/><Relationship Id="rId5" Type="http://schemas.openxmlformats.org/officeDocument/2006/relationships/image" Target="../media/image22.png"/><Relationship Id="rId4" Type="http://schemas.openxmlformats.org/officeDocument/2006/relationships/hyperlink" Target="http://www.washington.edu/research/learning/online/index.php/lessons/uw-faculty-grants-management-refresher/"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washington.edu/research/learning/online/index.php/lessons/uw-faculty-grants-management-refresher/" TargetMode="External"/><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hyperlink" Target="https://uwresearch.gosignmeup.com/public/course/browse" TargetMode="External"/><Relationship Id="rId7"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49.xml"/><Relationship Id="rId6" Type="http://schemas.openxmlformats.org/officeDocument/2006/relationships/image" Target="../media/image12.png"/><Relationship Id="rId5" Type="http://schemas.openxmlformats.org/officeDocument/2006/relationships/hyperlink" Target="https://www.washington.edu/research/training/core/" TargetMode="Externa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hyperlink" Target="https://uwresearch.gosignmeup.com/public/course/browse" TargetMode="External"/><Relationship Id="rId7"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49.xml"/><Relationship Id="rId6" Type="http://schemas.openxmlformats.org/officeDocument/2006/relationships/image" Target="../media/image12.png"/><Relationship Id="rId5" Type="http://schemas.openxmlformats.org/officeDocument/2006/relationships/hyperlink" Target="https://www.washington.edu/research/training/core/"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aphicFrame>
        <p:nvGraphicFramePr>
          <p:cNvPr id="348" name="Google Shape;348;p68"/>
          <p:cNvGraphicFramePr/>
          <p:nvPr/>
        </p:nvGraphicFramePr>
        <p:xfrm>
          <a:off x="228600" y="381000"/>
          <a:ext cx="8671425" cy="5594365"/>
        </p:xfrm>
        <a:graphic>
          <a:graphicData uri="http://schemas.openxmlformats.org/drawingml/2006/table">
            <a:tbl>
              <a:tblPr firstRow="1" firstCol="1" bandRow="1">
                <a:noFill/>
                <a:tableStyleId>{B5578651-C916-45B2-B45A-8F0C980E56A0}</a:tableStyleId>
              </a:tblPr>
              <a:tblGrid>
                <a:gridCol w="3581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400"/>
                        <a:buFont typeface="Calibri"/>
                        <a:buNone/>
                      </a:pPr>
                      <a:r>
                        <a:rPr lang="en" b="0">
                          <a:solidFill>
                            <a:srgbClr val="5F497A"/>
                          </a:solidFill>
                        </a:rPr>
                        <a:t>MAY 9, 2019</a:t>
                      </a:r>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10:00 AM</a:t>
                      </a:r>
                      <a:endParaRPr sz="14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200"/>
                        <a:buFont typeface="Calibri"/>
                        <a:buNone/>
                      </a:pPr>
                      <a:r>
                        <a:rPr lang="en" sz="1200" b="0" u="none" strike="noStrike" cap="none">
                          <a:solidFill>
                            <a:srgbClr val="5F497A"/>
                          </a:solidFill>
                          <a:latin typeface="Calibri"/>
                          <a:ea typeface="Calibri"/>
                          <a:cs typeface="Calibri"/>
                          <a:sym typeface="Calibri"/>
                        </a:rPr>
                        <a:t>UW TOWER AUDITORIUM</a:t>
                      </a:r>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None/>
                      </a:pPr>
                      <a:r>
                        <a:rPr lang="en" sz="1000" u="sng" strike="noStrike" cap="none">
                          <a:solidFill>
                            <a:schemeClr val="hlink"/>
                          </a:solidFill>
                          <a:latin typeface="Calibri"/>
                          <a:ea typeface="Calibri"/>
                          <a:cs typeface="Calibri"/>
                          <a:sym typeface="Calibri"/>
                          <a:hlinkClick r:id="rId3"/>
                        </a:rPr>
                        <a:t>kirsten5@uw.edu</a:t>
                      </a:r>
                      <a:r>
                        <a:rPr lang="en" sz="1000" u="sng"/>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UWFT Update</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Jenn Dickey</a:t>
                      </a:r>
                      <a:endParaRPr/>
                    </a:p>
                    <a:p>
                      <a:pPr marL="0" marR="0" lvl="0" indent="0" algn="l" rtl="0">
                        <a:lnSpc>
                          <a:spcPct val="100000"/>
                        </a:lnSpc>
                        <a:spcBef>
                          <a:spcPts val="0"/>
                        </a:spcBef>
                        <a:spcAft>
                          <a:spcPts val="0"/>
                        </a:spcAft>
                        <a:buNone/>
                      </a:pPr>
                      <a:r>
                        <a:rPr lang="en" sz="1000">
                          <a:solidFill>
                            <a:srgbClr val="3F3F3F"/>
                          </a:solidFill>
                        </a:rPr>
                        <a:t>Finance Transformation</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rgbClr val="000000"/>
                        </a:buClr>
                        <a:buFont typeface="Arial"/>
                        <a:buNone/>
                      </a:pPr>
                      <a:r>
                        <a:rPr lang="en" sz="1000" u="sng">
                          <a:solidFill>
                            <a:schemeClr val="hlink"/>
                          </a:solidFill>
                        </a:rPr>
                        <a:t>UWFTAsk@uw.edu </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20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Advance Budget Follow-Up</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Lily Gebrenegus</a:t>
                      </a:r>
                      <a:endParaRPr/>
                    </a:p>
                    <a:p>
                      <a:pPr marL="0" marR="0" lvl="0" indent="0" algn="l" rtl="0">
                        <a:lnSpc>
                          <a:spcPct val="100000"/>
                        </a:lnSpc>
                        <a:spcBef>
                          <a:spcPts val="0"/>
                        </a:spcBef>
                        <a:spcAft>
                          <a:spcPts val="0"/>
                        </a:spcAft>
                        <a:buNone/>
                      </a:pPr>
                      <a:r>
                        <a:rPr lang="en" sz="1000">
                          <a:solidFill>
                            <a:srgbClr val="3F3F3F"/>
                          </a:solidFill>
                        </a:rPr>
                        <a:t>Grant &amp; Contract Accounting</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4"/>
                        </a:rPr>
                        <a:t>lgebren@uw.edu</a:t>
                      </a:r>
                      <a:r>
                        <a:rPr lang="en"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Compliance Corner</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Matt Gardner</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a:solidFill>
                            <a:srgbClr val="3F3F3F"/>
                          </a:solidFill>
                        </a:rPr>
                        <a:t>Post Award Financial Compliance</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5"/>
                        </a:rPr>
                        <a:t>gcafco@uw.edu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Faculty Grants Management Online Refresher</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6"/>
                        </a:rPr>
                        <a:t>corehelp@uw.ed</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CORE Update</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b="1"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rgbClr val="0000FF"/>
                          </a:solidFill>
                          <a:hlinkClick r:id="rId6"/>
                        </a:rPr>
                        <a:t>corehelp@uw.ed</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2</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b="0">
                          <a:solidFill>
                            <a:srgbClr val="5F497A"/>
                          </a:solidFill>
                        </a:rPr>
                        <a:t>JUNE 13, 2019 9:00 AM - 10:00 AM</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r>
                        <a:rPr lang="en" sz="1100" b="0" u="none" strike="noStrike" cap="none">
                          <a:solidFill>
                            <a:srgbClr val="5F497A"/>
                          </a:solidFill>
                          <a:latin typeface="Calibri"/>
                          <a:ea typeface="Calibri"/>
                          <a:cs typeface="Calibri"/>
                          <a:sym typeface="Calibri"/>
                        </a:rPr>
                        <a:t>UW TOWER AUDITORIUM</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7"/>
          <p:cNvSpPr txBox="1">
            <a:spLocks noGrp="1"/>
          </p:cNvSpPr>
          <p:nvPr>
            <p:ph type="title"/>
          </p:nvPr>
        </p:nvSpPr>
        <p:spPr>
          <a:xfrm>
            <a:off x="460375" y="492979"/>
            <a:ext cx="81723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b="0">
                <a:latin typeface="Encode Sans"/>
                <a:ea typeface="Encode Sans"/>
                <a:cs typeface="Encode Sans"/>
                <a:sym typeface="Encode Sans"/>
              </a:rPr>
              <a:t>PROCESS TRANSFORMATION TEAMS</a:t>
            </a:r>
            <a:endParaRPr b="0">
              <a:latin typeface="Encode Sans"/>
              <a:ea typeface="Encode Sans"/>
              <a:cs typeface="Encode Sans"/>
              <a:sym typeface="Encode Sans"/>
            </a:endParaRPr>
          </a:p>
        </p:txBody>
      </p:sp>
      <p:sp>
        <p:nvSpPr>
          <p:cNvPr id="503" name="Google Shape;503;p77"/>
          <p:cNvSpPr txBox="1">
            <a:spLocks noGrp="1"/>
          </p:cNvSpPr>
          <p:nvPr>
            <p:ph type="sldNum" idx="12"/>
          </p:nvPr>
        </p:nvSpPr>
        <p:spPr>
          <a:xfrm>
            <a:off x="3543300" y="6356352"/>
            <a:ext cx="2057400" cy="36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504" name="Google Shape;504;p77"/>
          <p:cNvGrpSpPr/>
          <p:nvPr/>
        </p:nvGrpSpPr>
        <p:grpSpPr>
          <a:xfrm>
            <a:off x="2111326" y="2258563"/>
            <a:ext cx="3788742" cy="3591089"/>
            <a:chOff x="519008" y="37804"/>
            <a:chExt cx="3788742" cy="3591089"/>
          </a:xfrm>
        </p:grpSpPr>
        <p:sp>
          <p:nvSpPr>
            <p:cNvPr id="505" name="Google Shape;505;p77"/>
            <p:cNvSpPr/>
            <p:nvPr/>
          </p:nvSpPr>
          <p:spPr>
            <a:xfrm>
              <a:off x="1438548" y="918455"/>
              <a:ext cx="1946700" cy="19197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7"/>
            <p:cNvSpPr txBox="1"/>
            <p:nvPr/>
          </p:nvSpPr>
          <p:spPr>
            <a:xfrm>
              <a:off x="1723625" y="1199592"/>
              <a:ext cx="1376400" cy="1357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Core Transformation </a:t>
              </a:r>
              <a:endParaRPr/>
            </a:p>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Team</a:t>
              </a:r>
              <a:endParaRPr/>
            </a:p>
          </p:txBody>
        </p:sp>
        <p:sp>
          <p:nvSpPr>
            <p:cNvPr id="507" name="Google Shape;507;p77"/>
            <p:cNvSpPr/>
            <p:nvPr/>
          </p:nvSpPr>
          <p:spPr>
            <a:xfrm rot="5400000">
              <a:off x="2416750" y="852911"/>
              <a:ext cx="12000" cy="143408"/>
            </a:xfrm>
            <a:prstGeom prst="leftRightArrow">
              <a:avLst>
                <a:gd name="adj1" fmla="val 5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7"/>
            <p:cNvSpPr txBox="1"/>
            <p:nvPr/>
          </p:nvSpPr>
          <p:spPr>
            <a:xfrm rot="-5400000">
              <a:off x="2419551" y="888755"/>
              <a:ext cx="6000" cy="71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50">
                <a:solidFill>
                  <a:srgbClr val="E8D3A2"/>
                </a:solidFill>
                <a:latin typeface="Open Sans"/>
                <a:ea typeface="Open Sans"/>
                <a:cs typeface="Open Sans"/>
                <a:sym typeface="Open Sans"/>
              </a:endParaRPr>
            </a:p>
          </p:txBody>
        </p:sp>
        <p:sp>
          <p:nvSpPr>
            <p:cNvPr id="509" name="Google Shape;509;p77"/>
            <p:cNvSpPr/>
            <p:nvPr/>
          </p:nvSpPr>
          <p:spPr>
            <a:xfrm>
              <a:off x="1953562" y="37804"/>
              <a:ext cx="948000" cy="8931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7"/>
            <p:cNvSpPr txBox="1"/>
            <p:nvPr/>
          </p:nvSpPr>
          <p:spPr>
            <a:xfrm>
              <a:off x="2092399" y="168610"/>
              <a:ext cx="670500" cy="631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Manage Cash and Financial Assets</a:t>
              </a:r>
              <a:endParaRPr/>
            </a:p>
          </p:txBody>
        </p:sp>
        <p:sp>
          <p:nvSpPr>
            <p:cNvPr id="511" name="Google Shape;511;p77"/>
            <p:cNvSpPr/>
            <p:nvPr/>
          </p:nvSpPr>
          <p:spPr>
            <a:xfrm rot="7909210">
              <a:off x="3045385" y="1094533"/>
              <a:ext cx="15297" cy="143604"/>
            </a:xfrm>
            <a:prstGeom prst="leftRightArrow">
              <a:avLst>
                <a:gd name="adj1" fmla="val 5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7"/>
            <p:cNvSpPr txBox="1"/>
            <p:nvPr/>
          </p:nvSpPr>
          <p:spPr>
            <a:xfrm rot="-2890790">
              <a:off x="3049221" y="1130439"/>
              <a:ext cx="7649" cy="7180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50">
                <a:solidFill>
                  <a:srgbClr val="E8D3A2"/>
                </a:solidFill>
                <a:latin typeface="Open Sans"/>
                <a:ea typeface="Open Sans"/>
                <a:cs typeface="Open Sans"/>
                <a:sym typeface="Open Sans"/>
              </a:endParaRPr>
            </a:p>
          </p:txBody>
        </p:sp>
        <p:sp>
          <p:nvSpPr>
            <p:cNvPr id="513" name="Google Shape;513;p77"/>
            <p:cNvSpPr/>
            <p:nvPr/>
          </p:nvSpPr>
          <p:spPr>
            <a:xfrm>
              <a:off x="2880241" y="385258"/>
              <a:ext cx="948000" cy="8931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7"/>
            <p:cNvSpPr txBox="1"/>
            <p:nvPr/>
          </p:nvSpPr>
          <p:spPr>
            <a:xfrm>
              <a:off x="3019078" y="516064"/>
              <a:ext cx="670500" cy="631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Hire to Retire</a:t>
              </a:r>
              <a:endParaRPr/>
            </a:p>
            <a:p>
              <a:pPr marL="0" marR="0" lvl="0" indent="0" algn="ctr" rtl="0">
                <a:lnSpc>
                  <a:spcPct val="90000"/>
                </a:lnSpc>
                <a:spcBef>
                  <a:spcPts val="333"/>
                </a:spcBef>
                <a:spcAft>
                  <a:spcPts val="0"/>
                </a:spcAft>
                <a:buNone/>
              </a:pPr>
              <a:r>
                <a:rPr lang="en" sz="950" b="1">
                  <a:solidFill>
                    <a:srgbClr val="E8D3A2"/>
                  </a:solidFill>
                  <a:latin typeface="Open Sans"/>
                  <a:ea typeface="Open Sans"/>
                  <a:cs typeface="Open Sans"/>
                  <a:sym typeface="Open Sans"/>
                </a:rPr>
                <a:t>(TBD)</a:t>
              </a:r>
              <a:endParaRPr/>
            </a:p>
          </p:txBody>
        </p:sp>
        <p:sp>
          <p:nvSpPr>
            <p:cNvPr id="515" name="Google Shape;515;p77"/>
            <p:cNvSpPr/>
            <p:nvPr/>
          </p:nvSpPr>
          <p:spPr>
            <a:xfrm rot="10298047">
              <a:off x="3365101" y="1671209"/>
              <a:ext cx="10310" cy="143614"/>
            </a:xfrm>
            <a:prstGeom prst="leftRightArrow">
              <a:avLst>
                <a:gd name="adj1" fmla="val 5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7"/>
            <p:cNvSpPr txBox="1"/>
            <p:nvPr/>
          </p:nvSpPr>
          <p:spPr>
            <a:xfrm rot="-402590">
              <a:off x="3367714" y="1707195"/>
              <a:ext cx="5135" cy="717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50">
                <a:solidFill>
                  <a:srgbClr val="E8D3A2"/>
                </a:solidFill>
                <a:latin typeface="Open Sans"/>
                <a:ea typeface="Open Sans"/>
                <a:cs typeface="Open Sans"/>
                <a:sym typeface="Open Sans"/>
              </a:endParaRPr>
            </a:p>
          </p:txBody>
        </p:sp>
        <p:sp>
          <p:nvSpPr>
            <p:cNvPr id="517" name="Google Shape;517;p77"/>
            <p:cNvSpPr/>
            <p:nvPr/>
          </p:nvSpPr>
          <p:spPr>
            <a:xfrm>
              <a:off x="3359750" y="1230988"/>
              <a:ext cx="948000" cy="8931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7"/>
            <p:cNvSpPr txBox="1"/>
            <p:nvPr/>
          </p:nvSpPr>
          <p:spPr>
            <a:xfrm>
              <a:off x="3498587" y="1361794"/>
              <a:ext cx="670500" cy="631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Project Inception to Close</a:t>
              </a:r>
              <a:endParaRPr/>
            </a:p>
          </p:txBody>
        </p:sp>
        <p:sp>
          <p:nvSpPr>
            <p:cNvPr id="519" name="Google Shape;519;p77"/>
            <p:cNvSpPr/>
            <p:nvPr/>
          </p:nvSpPr>
          <p:spPr>
            <a:xfrm rot="-9031447">
              <a:off x="3249468" y="2280897"/>
              <a:ext cx="7926" cy="143598"/>
            </a:xfrm>
            <a:prstGeom prst="leftRightArrow">
              <a:avLst>
                <a:gd name="adj1" fmla="val 5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7"/>
            <p:cNvSpPr txBox="1"/>
            <p:nvPr/>
          </p:nvSpPr>
          <p:spPr>
            <a:xfrm rot="1716628">
              <a:off x="3251608" y="2316839"/>
              <a:ext cx="3759" cy="715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50">
                <a:solidFill>
                  <a:srgbClr val="E8D3A2"/>
                </a:solidFill>
                <a:latin typeface="Open Sans"/>
                <a:ea typeface="Open Sans"/>
                <a:cs typeface="Open Sans"/>
                <a:sym typeface="Open Sans"/>
              </a:endParaRPr>
            </a:p>
          </p:txBody>
        </p:sp>
        <p:sp>
          <p:nvSpPr>
            <p:cNvPr id="521" name="Google Shape;521;p77"/>
            <p:cNvSpPr/>
            <p:nvPr/>
          </p:nvSpPr>
          <p:spPr>
            <a:xfrm>
              <a:off x="3182613" y="2133430"/>
              <a:ext cx="948000" cy="8931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7"/>
            <p:cNvSpPr txBox="1"/>
            <p:nvPr/>
          </p:nvSpPr>
          <p:spPr>
            <a:xfrm>
              <a:off x="3321450" y="2264236"/>
              <a:ext cx="670500" cy="631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Asset Acquire to Retire</a:t>
              </a:r>
              <a:endParaRPr/>
            </a:p>
          </p:txBody>
        </p:sp>
        <p:sp>
          <p:nvSpPr>
            <p:cNvPr id="523" name="Google Shape;523;p77"/>
            <p:cNvSpPr/>
            <p:nvPr/>
          </p:nvSpPr>
          <p:spPr>
            <a:xfrm rot="-6619388">
              <a:off x="2738945" y="2698236"/>
              <a:ext cx="17275" cy="143645"/>
            </a:xfrm>
            <a:prstGeom prst="leftRightArrow">
              <a:avLst>
                <a:gd name="adj1" fmla="val 5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7"/>
            <p:cNvSpPr txBox="1"/>
            <p:nvPr/>
          </p:nvSpPr>
          <p:spPr>
            <a:xfrm rot="4180612">
              <a:off x="2743121" y="2734138"/>
              <a:ext cx="8638" cy="717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50">
                <a:solidFill>
                  <a:srgbClr val="E8D3A2"/>
                </a:solidFill>
                <a:latin typeface="Open Sans"/>
                <a:ea typeface="Open Sans"/>
                <a:cs typeface="Open Sans"/>
                <a:sym typeface="Open Sans"/>
              </a:endParaRPr>
            </a:p>
          </p:txBody>
        </p:sp>
        <p:sp>
          <p:nvSpPr>
            <p:cNvPr id="525" name="Google Shape;525;p77"/>
            <p:cNvSpPr/>
            <p:nvPr/>
          </p:nvSpPr>
          <p:spPr>
            <a:xfrm>
              <a:off x="2428645" y="2735793"/>
              <a:ext cx="948000" cy="8931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7"/>
            <p:cNvSpPr txBox="1"/>
            <p:nvPr/>
          </p:nvSpPr>
          <p:spPr>
            <a:xfrm>
              <a:off x="2567482" y="2866599"/>
              <a:ext cx="670500" cy="631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Plan and Manage the Business</a:t>
              </a:r>
              <a:endParaRPr/>
            </a:p>
          </p:txBody>
        </p:sp>
        <p:sp>
          <p:nvSpPr>
            <p:cNvPr id="527" name="Google Shape;527;p77"/>
            <p:cNvSpPr/>
            <p:nvPr/>
          </p:nvSpPr>
          <p:spPr>
            <a:xfrm rot="-4071870">
              <a:off x="2042695" y="2688300"/>
              <a:ext cx="19108" cy="143565"/>
            </a:xfrm>
            <a:prstGeom prst="leftRightArrow">
              <a:avLst>
                <a:gd name="adj1" fmla="val 5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7"/>
            <p:cNvSpPr txBox="1"/>
            <p:nvPr/>
          </p:nvSpPr>
          <p:spPr>
            <a:xfrm rot="-4051234">
              <a:off x="2047612" y="2724157"/>
              <a:ext cx="9415" cy="718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50">
                <a:solidFill>
                  <a:srgbClr val="E8D3A2"/>
                </a:solidFill>
                <a:latin typeface="Open Sans"/>
                <a:ea typeface="Open Sans"/>
                <a:cs typeface="Open Sans"/>
                <a:sym typeface="Open Sans"/>
              </a:endParaRPr>
            </a:p>
          </p:txBody>
        </p:sp>
        <p:sp>
          <p:nvSpPr>
            <p:cNvPr id="529" name="Google Shape;529;p77"/>
            <p:cNvSpPr/>
            <p:nvPr/>
          </p:nvSpPr>
          <p:spPr>
            <a:xfrm>
              <a:off x="1443001" y="2717452"/>
              <a:ext cx="888900" cy="8931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7"/>
            <p:cNvSpPr txBox="1"/>
            <p:nvPr/>
          </p:nvSpPr>
          <p:spPr>
            <a:xfrm>
              <a:off x="1573189" y="2848258"/>
              <a:ext cx="628500" cy="6315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endParaRPr sz="800" b="1">
                <a:solidFill>
                  <a:srgbClr val="E8D3A2"/>
                </a:solidFill>
                <a:latin typeface="Open Sans"/>
                <a:ea typeface="Open Sans"/>
                <a:cs typeface="Open Sans"/>
                <a:sym typeface="Open Sans"/>
              </a:endParaRPr>
            </a:p>
          </p:txBody>
        </p:sp>
        <p:sp>
          <p:nvSpPr>
            <p:cNvPr id="531" name="Google Shape;531;p77"/>
            <p:cNvSpPr/>
            <p:nvPr/>
          </p:nvSpPr>
          <p:spPr>
            <a:xfrm rot="8778596">
              <a:off x="1551335" y="2257132"/>
              <a:ext cx="1082" cy="143581"/>
            </a:xfrm>
            <a:prstGeom prst="leftRightArrow">
              <a:avLst>
                <a:gd name="adj1" fmla="val 5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7"/>
            <p:cNvSpPr txBox="1"/>
            <p:nvPr/>
          </p:nvSpPr>
          <p:spPr>
            <a:xfrm rot="-1593903">
              <a:off x="1551592" y="2292978"/>
              <a:ext cx="671" cy="717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50">
                <a:solidFill>
                  <a:srgbClr val="E8D3A2"/>
                </a:solidFill>
                <a:latin typeface="Open Sans"/>
                <a:ea typeface="Open Sans"/>
                <a:cs typeface="Open Sans"/>
                <a:sym typeface="Open Sans"/>
              </a:endParaRPr>
            </a:p>
          </p:txBody>
        </p:sp>
        <p:sp>
          <p:nvSpPr>
            <p:cNvPr id="533" name="Google Shape;533;p77"/>
            <p:cNvSpPr/>
            <p:nvPr/>
          </p:nvSpPr>
          <p:spPr>
            <a:xfrm>
              <a:off x="663080" y="2099590"/>
              <a:ext cx="948000" cy="8931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7"/>
            <p:cNvSpPr txBox="1"/>
            <p:nvPr/>
          </p:nvSpPr>
          <p:spPr>
            <a:xfrm>
              <a:off x="801917" y="2230396"/>
              <a:ext cx="670500" cy="631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Grant Award to Close</a:t>
              </a:r>
              <a:endParaRPr/>
            </a:p>
          </p:txBody>
        </p:sp>
        <p:sp>
          <p:nvSpPr>
            <p:cNvPr id="535" name="Google Shape;535;p77"/>
            <p:cNvSpPr/>
            <p:nvPr/>
          </p:nvSpPr>
          <p:spPr>
            <a:xfrm rot="487806">
              <a:off x="1455722" y="1627288"/>
              <a:ext cx="2121" cy="143450"/>
            </a:xfrm>
            <a:prstGeom prst="leftRightArrow">
              <a:avLst>
                <a:gd name="adj1" fmla="val 5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7"/>
            <p:cNvSpPr txBox="1"/>
            <p:nvPr/>
          </p:nvSpPr>
          <p:spPr>
            <a:xfrm rot="842175">
              <a:off x="1456236" y="1663272"/>
              <a:ext cx="1237" cy="7172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50">
                <a:solidFill>
                  <a:srgbClr val="E8D3A2"/>
                </a:solidFill>
                <a:latin typeface="Open Sans"/>
                <a:ea typeface="Open Sans"/>
                <a:cs typeface="Open Sans"/>
                <a:sym typeface="Open Sans"/>
              </a:endParaRPr>
            </a:p>
          </p:txBody>
        </p:sp>
        <p:sp>
          <p:nvSpPr>
            <p:cNvPr id="537" name="Google Shape;537;p77"/>
            <p:cNvSpPr/>
            <p:nvPr/>
          </p:nvSpPr>
          <p:spPr>
            <a:xfrm>
              <a:off x="519008" y="1165486"/>
              <a:ext cx="948000" cy="8931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7"/>
            <p:cNvSpPr txBox="1"/>
            <p:nvPr/>
          </p:nvSpPr>
          <p:spPr>
            <a:xfrm>
              <a:off x="657845" y="1296292"/>
              <a:ext cx="670500" cy="631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Record to Report</a:t>
              </a:r>
              <a:endParaRPr/>
            </a:p>
          </p:txBody>
        </p:sp>
        <p:sp>
          <p:nvSpPr>
            <p:cNvPr id="539" name="Google Shape;539;p77"/>
            <p:cNvSpPr/>
            <p:nvPr/>
          </p:nvSpPr>
          <p:spPr>
            <a:xfrm rot="2957349">
              <a:off x="1782695" y="1078151"/>
              <a:ext cx="17018" cy="143435"/>
            </a:xfrm>
            <a:prstGeom prst="leftRightArrow">
              <a:avLst>
                <a:gd name="adj1" fmla="val 5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7"/>
            <p:cNvSpPr txBox="1"/>
            <p:nvPr/>
          </p:nvSpPr>
          <p:spPr>
            <a:xfrm rot="2951095">
              <a:off x="1786909" y="1114145"/>
              <a:ext cx="8721" cy="7171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50">
                <a:solidFill>
                  <a:srgbClr val="E8D3A2"/>
                </a:solidFill>
                <a:latin typeface="Open Sans"/>
                <a:ea typeface="Open Sans"/>
                <a:cs typeface="Open Sans"/>
                <a:sym typeface="Open Sans"/>
              </a:endParaRPr>
            </a:p>
          </p:txBody>
        </p:sp>
        <p:sp>
          <p:nvSpPr>
            <p:cNvPr id="541" name="Google Shape;541;p77"/>
            <p:cNvSpPr/>
            <p:nvPr/>
          </p:nvSpPr>
          <p:spPr>
            <a:xfrm>
              <a:off x="1026268" y="362037"/>
              <a:ext cx="948000" cy="893100"/>
            </a:xfrm>
            <a:prstGeom prst="ellipse">
              <a:avLst/>
            </a:prstGeom>
            <a:solidFill>
              <a:srgbClr val="33006F"/>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7"/>
            <p:cNvSpPr txBox="1"/>
            <p:nvPr/>
          </p:nvSpPr>
          <p:spPr>
            <a:xfrm>
              <a:off x="1165105" y="492843"/>
              <a:ext cx="670500" cy="631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950" b="1">
                  <a:solidFill>
                    <a:srgbClr val="E8D3A2"/>
                  </a:solidFill>
                  <a:latin typeface="Open Sans"/>
                  <a:ea typeface="Open Sans"/>
                  <a:cs typeface="Open Sans"/>
                  <a:sym typeface="Open Sans"/>
                </a:rPr>
                <a:t>Customer Req. to Payment </a:t>
              </a:r>
              <a:endParaRPr/>
            </a:p>
          </p:txBody>
        </p:sp>
      </p:grpSp>
      <p:grpSp>
        <p:nvGrpSpPr>
          <p:cNvPr id="543" name="Google Shape;543;p77"/>
          <p:cNvGrpSpPr/>
          <p:nvPr/>
        </p:nvGrpSpPr>
        <p:grpSpPr>
          <a:xfrm>
            <a:off x="6643747" y="2289315"/>
            <a:ext cx="1294570" cy="1190714"/>
            <a:chOff x="7025684" y="1457472"/>
            <a:chExt cx="1209879" cy="1254704"/>
          </a:xfrm>
        </p:grpSpPr>
        <p:grpSp>
          <p:nvGrpSpPr>
            <p:cNvPr id="544" name="Google Shape;544;p77"/>
            <p:cNvGrpSpPr/>
            <p:nvPr/>
          </p:nvGrpSpPr>
          <p:grpSpPr>
            <a:xfrm>
              <a:off x="7360342" y="1457472"/>
              <a:ext cx="875221" cy="971253"/>
              <a:chOff x="2426886" y="2300"/>
              <a:chExt cx="1561500" cy="1561500"/>
            </a:xfrm>
          </p:grpSpPr>
          <p:sp>
            <p:nvSpPr>
              <p:cNvPr id="545" name="Google Shape;545;p77"/>
              <p:cNvSpPr/>
              <p:nvPr/>
            </p:nvSpPr>
            <p:spPr>
              <a:xfrm>
                <a:off x="2426886" y="2300"/>
                <a:ext cx="1561500" cy="1561500"/>
              </a:xfrm>
              <a:prstGeom prst="ellipse">
                <a:avLst/>
              </a:prstGeom>
              <a:solidFill>
                <a:srgbClr val="4A2B83"/>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7"/>
              <p:cNvSpPr txBox="1"/>
              <p:nvPr/>
            </p:nvSpPr>
            <p:spPr>
              <a:xfrm>
                <a:off x="2655568" y="230982"/>
                <a:ext cx="1104300" cy="11043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 sz="1000">
                    <a:solidFill>
                      <a:srgbClr val="FFFFFF"/>
                    </a:solidFill>
                    <a:latin typeface="Calibri"/>
                    <a:ea typeface="Calibri"/>
                    <a:cs typeface="Calibri"/>
                    <a:sym typeface="Calibri"/>
                  </a:rPr>
                  <a:t>User Task Group around specific need</a:t>
                </a:r>
                <a:endParaRPr/>
              </a:p>
            </p:txBody>
          </p:sp>
        </p:grpSp>
        <p:sp>
          <p:nvSpPr>
            <p:cNvPr id="547" name="Google Shape;547;p77"/>
            <p:cNvSpPr/>
            <p:nvPr/>
          </p:nvSpPr>
          <p:spPr>
            <a:xfrm>
              <a:off x="7253167" y="1534925"/>
              <a:ext cx="875100" cy="971400"/>
            </a:xfrm>
            <a:prstGeom prst="ellipse">
              <a:avLst/>
            </a:prstGeom>
            <a:solidFill>
              <a:srgbClr val="4A2B83"/>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77"/>
            <p:cNvGrpSpPr/>
            <p:nvPr/>
          </p:nvGrpSpPr>
          <p:grpSpPr>
            <a:xfrm>
              <a:off x="7134944" y="1638533"/>
              <a:ext cx="875221" cy="971253"/>
              <a:chOff x="3077448" y="-318643"/>
              <a:chExt cx="1561500" cy="1561500"/>
            </a:xfrm>
          </p:grpSpPr>
          <p:sp>
            <p:nvSpPr>
              <p:cNvPr id="549" name="Google Shape;549;p77"/>
              <p:cNvSpPr/>
              <p:nvPr/>
            </p:nvSpPr>
            <p:spPr>
              <a:xfrm>
                <a:off x="3077448" y="-318643"/>
                <a:ext cx="1561500" cy="1561500"/>
              </a:xfrm>
              <a:prstGeom prst="ellipse">
                <a:avLst/>
              </a:prstGeom>
              <a:solidFill>
                <a:srgbClr val="4A2B83"/>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7"/>
              <p:cNvSpPr txBox="1"/>
              <p:nvPr/>
            </p:nvSpPr>
            <p:spPr>
              <a:xfrm>
                <a:off x="3378430" y="-58770"/>
                <a:ext cx="1008600" cy="10527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 sz="1000">
                    <a:solidFill>
                      <a:srgbClr val="E8D3A2"/>
                    </a:solidFill>
                    <a:latin typeface="Calibri"/>
                    <a:ea typeface="Calibri"/>
                    <a:cs typeface="Calibri"/>
                    <a:sym typeface="Calibri"/>
                  </a:rPr>
                  <a:t>User Task Group around specific need</a:t>
                </a:r>
                <a:endParaRPr/>
              </a:p>
            </p:txBody>
          </p:sp>
        </p:grpSp>
        <p:grpSp>
          <p:nvGrpSpPr>
            <p:cNvPr id="551" name="Google Shape;551;p77"/>
            <p:cNvGrpSpPr/>
            <p:nvPr/>
          </p:nvGrpSpPr>
          <p:grpSpPr>
            <a:xfrm>
              <a:off x="7025684" y="1740923"/>
              <a:ext cx="875221" cy="971253"/>
              <a:chOff x="3077448" y="-318643"/>
              <a:chExt cx="1561500" cy="1561500"/>
            </a:xfrm>
          </p:grpSpPr>
          <p:sp>
            <p:nvSpPr>
              <p:cNvPr id="552" name="Google Shape;552;p77"/>
              <p:cNvSpPr/>
              <p:nvPr/>
            </p:nvSpPr>
            <p:spPr>
              <a:xfrm>
                <a:off x="3077448" y="-318643"/>
                <a:ext cx="1561500" cy="1561500"/>
              </a:xfrm>
              <a:prstGeom prst="ellipse">
                <a:avLst/>
              </a:prstGeom>
              <a:solidFill>
                <a:srgbClr val="4A2B83"/>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7"/>
              <p:cNvSpPr txBox="1"/>
              <p:nvPr/>
            </p:nvSpPr>
            <p:spPr>
              <a:xfrm>
                <a:off x="3378430" y="-58770"/>
                <a:ext cx="1008600" cy="10527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 sz="1000" b="1">
                    <a:solidFill>
                      <a:srgbClr val="E8D3A2"/>
                    </a:solidFill>
                    <a:latin typeface="Calibri"/>
                    <a:ea typeface="Calibri"/>
                    <a:cs typeface="Calibri"/>
                    <a:sym typeface="Calibri"/>
                  </a:rPr>
                  <a:t>User Task Group around specific need</a:t>
                </a:r>
                <a:endParaRPr/>
              </a:p>
            </p:txBody>
          </p:sp>
        </p:grpSp>
      </p:grpSp>
      <p:sp>
        <p:nvSpPr>
          <p:cNvPr id="554" name="Google Shape;554;p77"/>
          <p:cNvSpPr txBox="1"/>
          <p:nvPr/>
        </p:nvSpPr>
        <p:spPr>
          <a:xfrm>
            <a:off x="2975478" y="5154717"/>
            <a:ext cx="1013400" cy="5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950" b="1">
                <a:solidFill>
                  <a:schemeClr val="accent2"/>
                </a:solidFill>
                <a:latin typeface="Open Sans"/>
                <a:ea typeface="Open Sans"/>
                <a:cs typeface="Open Sans"/>
                <a:sym typeface="Open Sans"/>
              </a:rPr>
              <a:t>Procurement &amp; Supply Chain</a:t>
            </a:r>
            <a:endParaRPr/>
          </a:p>
        </p:txBody>
      </p:sp>
      <p:sp>
        <p:nvSpPr>
          <p:cNvPr id="555" name="Google Shape;555;p77"/>
          <p:cNvSpPr/>
          <p:nvPr/>
        </p:nvSpPr>
        <p:spPr>
          <a:xfrm>
            <a:off x="5337313" y="5685183"/>
            <a:ext cx="3806700" cy="11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6" name="Google Shape;556;p77"/>
          <p:cNvPicPr preferRelativeResize="0"/>
          <p:nvPr/>
        </p:nvPicPr>
        <p:blipFill rotWithShape="1">
          <a:blip r:embed="rId3">
            <a:alphaModFix/>
          </a:blip>
          <a:srcRect b="23459"/>
          <a:stretch/>
        </p:blipFill>
        <p:spPr>
          <a:xfrm>
            <a:off x="6060179" y="6224319"/>
            <a:ext cx="2859986" cy="524335"/>
          </a:xfrm>
          <a:prstGeom prst="rect">
            <a:avLst/>
          </a:prstGeom>
          <a:noFill/>
          <a:ln>
            <a:noFill/>
          </a:ln>
        </p:spPr>
      </p:pic>
      <p:sp>
        <p:nvSpPr>
          <p:cNvPr id="557" name="Google Shape;557;p77"/>
          <p:cNvSpPr/>
          <p:nvPr/>
        </p:nvSpPr>
        <p:spPr>
          <a:xfrm>
            <a:off x="4509500" y="6473175"/>
            <a:ext cx="157800" cy="1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8"/>
          <p:cNvSpPr/>
          <p:nvPr/>
        </p:nvSpPr>
        <p:spPr>
          <a:xfrm>
            <a:off x="5337313" y="5685183"/>
            <a:ext cx="3806700" cy="11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64" name="Google Shape;564;p78"/>
          <p:cNvCxnSpPr/>
          <p:nvPr/>
        </p:nvCxnSpPr>
        <p:spPr>
          <a:xfrm>
            <a:off x="7828220" y="1829620"/>
            <a:ext cx="600" cy="3646200"/>
          </a:xfrm>
          <a:prstGeom prst="straightConnector1">
            <a:avLst/>
          </a:prstGeom>
          <a:noFill/>
          <a:ln w="25400" cap="flat" cmpd="sng">
            <a:solidFill>
              <a:srgbClr val="00B050"/>
            </a:solidFill>
            <a:prstDash val="solid"/>
            <a:round/>
            <a:headEnd type="none" w="sm" len="sm"/>
            <a:tailEnd type="none" w="sm" len="sm"/>
          </a:ln>
          <a:effectLst>
            <a:outerShdw blurRad="40000" dist="20000" dir="5400000" rotWithShape="0">
              <a:srgbClr val="000000">
                <a:alpha val="37650"/>
              </a:srgbClr>
            </a:outerShdw>
          </a:effectLst>
        </p:spPr>
      </p:cxnSp>
      <p:sp>
        <p:nvSpPr>
          <p:cNvPr id="565" name="Google Shape;565;p78"/>
          <p:cNvSpPr/>
          <p:nvPr/>
        </p:nvSpPr>
        <p:spPr>
          <a:xfrm>
            <a:off x="458832" y="1648907"/>
            <a:ext cx="8298300" cy="537600"/>
          </a:xfrm>
          <a:prstGeom prst="chevron">
            <a:avLst>
              <a:gd name="adj" fmla="val 34780"/>
            </a:avLst>
          </a:prstGeom>
          <a:solidFill>
            <a:srgbClr val="012169"/>
          </a:solidFill>
          <a:ln>
            <a:noFill/>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1800" b="1" i="1">
                <a:solidFill>
                  <a:srgbClr val="FFFFFF"/>
                </a:solidFill>
                <a:latin typeface="Open Sans"/>
                <a:ea typeface="Open Sans"/>
                <a:cs typeface="Open Sans"/>
                <a:sym typeface="Open Sans"/>
              </a:rPr>
              <a:t>Readiness Phase</a:t>
            </a:r>
            <a:endParaRPr/>
          </a:p>
        </p:txBody>
      </p:sp>
      <p:graphicFrame>
        <p:nvGraphicFramePr>
          <p:cNvPr id="566" name="Google Shape;566;p78"/>
          <p:cNvGraphicFramePr/>
          <p:nvPr/>
        </p:nvGraphicFramePr>
        <p:xfrm>
          <a:off x="2389769" y="1432035"/>
          <a:ext cx="3000000" cy="3000000"/>
        </p:xfrm>
        <a:graphic>
          <a:graphicData uri="http://schemas.openxmlformats.org/drawingml/2006/table">
            <a:tbl>
              <a:tblPr>
                <a:noFill/>
                <a:tableStyleId>{D9987131-2581-4834-AF52-747B2CE4D736}</a:tableStyleId>
              </a:tblPr>
              <a:tblGrid>
                <a:gridCol w="618425">
                  <a:extLst>
                    <a:ext uri="{9D8B030D-6E8A-4147-A177-3AD203B41FA5}">
                      <a16:colId xmlns:a16="http://schemas.microsoft.com/office/drawing/2014/main" val="20000"/>
                    </a:ext>
                  </a:extLst>
                </a:gridCol>
                <a:gridCol w="618425">
                  <a:extLst>
                    <a:ext uri="{9D8B030D-6E8A-4147-A177-3AD203B41FA5}">
                      <a16:colId xmlns:a16="http://schemas.microsoft.com/office/drawing/2014/main" val="20001"/>
                    </a:ext>
                  </a:extLst>
                </a:gridCol>
                <a:gridCol w="618425">
                  <a:extLst>
                    <a:ext uri="{9D8B030D-6E8A-4147-A177-3AD203B41FA5}">
                      <a16:colId xmlns:a16="http://schemas.microsoft.com/office/drawing/2014/main" val="20002"/>
                    </a:ext>
                  </a:extLst>
                </a:gridCol>
                <a:gridCol w="618425">
                  <a:extLst>
                    <a:ext uri="{9D8B030D-6E8A-4147-A177-3AD203B41FA5}">
                      <a16:colId xmlns:a16="http://schemas.microsoft.com/office/drawing/2014/main" val="20003"/>
                    </a:ext>
                  </a:extLst>
                </a:gridCol>
                <a:gridCol w="618425">
                  <a:extLst>
                    <a:ext uri="{9D8B030D-6E8A-4147-A177-3AD203B41FA5}">
                      <a16:colId xmlns:a16="http://schemas.microsoft.com/office/drawing/2014/main" val="20004"/>
                    </a:ext>
                  </a:extLst>
                </a:gridCol>
                <a:gridCol w="618425">
                  <a:extLst>
                    <a:ext uri="{9D8B030D-6E8A-4147-A177-3AD203B41FA5}">
                      <a16:colId xmlns:a16="http://schemas.microsoft.com/office/drawing/2014/main" val="20005"/>
                    </a:ext>
                  </a:extLst>
                </a:gridCol>
                <a:gridCol w="618425">
                  <a:extLst>
                    <a:ext uri="{9D8B030D-6E8A-4147-A177-3AD203B41FA5}">
                      <a16:colId xmlns:a16="http://schemas.microsoft.com/office/drawing/2014/main" val="20006"/>
                    </a:ext>
                  </a:extLst>
                </a:gridCol>
                <a:gridCol w="618425">
                  <a:extLst>
                    <a:ext uri="{9D8B030D-6E8A-4147-A177-3AD203B41FA5}">
                      <a16:colId xmlns:a16="http://schemas.microsoft.com/office/drawing/2014/main" val="20007"/>
                    </a:ext>
                  </a:extLst>
                </a:gridCol>
                <a:gridCol w="618425">
                  <a:extLst>
                    <a:ext uri="{9D8B030D-6E8A-4147-A177-3AD203B41FA5}">
                      <a16:colId xmlns:a16="http://schemas.microsoft.com/office/drawing/2014/main" val="20008"/>
                    </a:ext>
                  </a:extLst>
                </a:gridCol>
                <a:gridCol w="618425">
                  <a:extLst>
                    <a:ext uri="{9D8B030D-6E8A-4147-A177-3AD203B41FA5}">
                      <a16:colId xmlns:a16="http://schemas.microsoft.com/office/drawing/2014/main" val="20009"/>
                    </a:ext>
                  </a:extLst>
                </a:gridCol>
                <a:gridCol w="618425">
                  <a:extLst>
                    <a:ext uri="{9D8B030D-6E8A-4147-A177-3AD203B41FA5}">
                      <a16:colId xmlns:a16="http://schemas.microsoft.com/office/drawing/2014/main" val="20010"/>
                    </a:ext>
                  </a:extLst>
                </a:gridCol>
              </a:tblGrid>
              <a:tr h="194300">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Sept</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Oct</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Nov</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Dec</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Jan</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Feb</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Mar</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Apr</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May</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Jun</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endParaRPr sz="800" b="1" u="none" strike="noStrike" cap="none">
                        <a:solidFill>
                          <a:srgbClr val="012169"/>
                        </a:solidFill>
                        <a:latin typeface="Open Sans"/>
                        <a:ea typeface="Open Sans"/>
                        <a:cs typeface="Open Sans"/>
                        <a:sym typeface="Open Sans"/>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67" name="Google Shape;567;p78"/>
          <p:cNvSpPr txBox="1"/>
          <p:nvPr/>
        </p:nvSpPr>
        <p:spPr>
          <a:xfrm>
            <a:off x="392047" y="2186426"/>
            <a:ext cx="9528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25" b="1">
                <a:solidFill>
                  <a:srgbClr val="000000"/>
                </a:solidFill>
                <a:latin typeface="Open Sans"/>
                <a:ea typeface="Open Sans"/>
                <a:cs typeface="Open Sans"/>
                <a:sym typeface="Open Sans"/>
              </a:rPr>
              <a:t>Operating Model</a:t>
            </a:r>
            <a:endParaRPr/>
          </a:p>
        </p:txBody>
      </p:sp>
      <p:sp>
        <p:nvSpPr>
          <p:cNvPr id="568" name="Google Shape;568;p78"/>
          <p:cNvSpPr txBox="1"/>
          <p:nvPr/>
        </p:nvSpPr>
        <p:spPr>
          <a:xfrm>
            <a:off x="392047" y="3176089"/>
            <a:ext cx="952800" cy="31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25" b="1">
                <a:solidFill>
                  <a:srgbClr val="000000"/>
                </a:solidFill>
                <a:latin typeface="Open Sans"/>
                <a:ea typeface="Open Sans"/>
                <a:cs typeface="Open Sans"/>
                <a:sym typeface="Open Sans"/>
              </a:rPr>
              <a:t>Technical</a:t>
            </a:r>
            <a:endParaRPr/>
          </a:p>
        </p:txBody>
      </p:sp>
      <p:sp>
        <p:nvSpPr>
          <p:cNvPr id="569" name="Google Shape;569;p78"/>
          <p:cNvSpPr txBox="1"/>
          <p:nvPr/>
        </p:nvSpPr>
        <p:spPr>
          <a:xfrm>
            <a:off x="392047" y="3540374"/>
            <a:ext cx="9528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25" b="1">
                <a:solidFill>
                  <a:srgbClr val="000000"/>
                </a:solidFill>
                <a:latin typeface="Open Sans"/>
                <a:ea typeface="Open Sans"/>
                <a:cs typeface="Open Sans"/>
                <a:sym typeface="Open Sans"/>
              </a:rPr>
              <a:t>Foundation Data Model</a:t>
            </a:r>
            <a:endParaRPr/>
          </a:p>
        </p:txBody>
      </p:sp>
      <p:sp>
        <p:nvSpPr>
          <p:cNvPr id="570" name="Google Shape;570;p78"/>
          <p:cNvSpPr txBox="1"/>
          <p:nvPr/>
        </p:nvSpPr>
        <p:spPr>
          <a:xfrm>
            <a:off x="392049" y="4899386"/>
            <a:ext cx="9528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25" b="1">
                <a:solidFill>
                  <a:srgbClr val="000000"/>
                </a:solidFill>
                <a:latin typeface="Open Sans"/>
                <a:ea typeface="Open Sans"/>
                <a:cs typeface="Open Sans"/>
                <a:sym typeface="Open Sans"/>
              </a:rPr>
              <a:t>Program Management</a:t>
            </a:r>
            <a:endParaRPr/>
          </a:p>
        </p:txBody>
      </p:sp>
      <p:sp>
        <p:nvSpPr>
          <p:cNvPr id="571" name="Google Shape;571;p78"/>
          <p:cNvSpPr txBox="1"/>
          <p:nvPr/>
        </p:nvSpPr>
        <p:spPr>
          <a:xfrm>
            <a:off x="392050" y="2595175"/>
            <a:ext cx="1153500" cy="56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25" b="1">
                <a:solidFill>
                  <a:srgbClr val="000000"/>
                </a:solidFill>
                <a:latin typeface="Open Sans"/>
                <a:ea typeface="Open Sans"/>
                <a:cs typeface="Open Sans"/>
                <a:sym typeface="Open Sans"/>
              </a:rPr>
              <a:t>Unit Readiness / Stakeholder Engagement</a:t>
            </a:r>
            <a:endParaRPr/>
          </a:p>
        </p:txBody>
      </p:sp>
      <p:sp>
        <p:nvSpPr>
          <p:cNvPr id="572" name="Google Shape;572;p78"/>
          <p:cNvSpPr txBox="1"/>
          <p:nvPr/>
        </p:nvSpPr>
        <p:spPr>
          <a:xfrm>
            <a:off x="392049" y="4427144"/>
            <a:ext cx="9528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25" b="1">
                <a:solidFill>
                  <a:srgbClr val="000000"/>
                </a:solidFill>
                <a:latin typeface="Open Sans"/>
                <a:ea typeface="Open Sans"/>
                <a:cs typeface="Open Sans"/>
                <a:sym typeface="Open Sans"/>
              </a:rPr>
              <a:t>End-to-End Process Design</a:t>
            </a:r>
            <a:endParaRPr/>
          </a:p>
        </p:txBody>
      </p:sp>
      <p:sp>
        <p:nvSpPr>
          <p:cNvPr id="573" name="Google Shape;573;p78"/>
          <p:cNvSpPr txBox="1"/>
          <p:nvPr/>
        </p:nvSpPr>
        <p:spPr>
          <a:xfrm>
            <a:off x="392050" y="4062625"/>
            <a:ext cx="11535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25" b="1">
                <a:solidFill>
                  <a:srgbClr val="000000"/>
                </a:solidFill>
                <a:latin typeface="Open Sans"/>
                <a:ea typeface="Open Sans"/>
                <a:cs typeface="Open Sans"/>
                <a:sym typeface="Open Sans"/>
              </a:rPr>
              <a:t>HRP Remediation</a:t>
            </a:r>
            <a:endParaRPr/>
          </a:p>
        </p:txBody>
      </p:sp>
      <p:sp>
        <p:nvSpPr>
          <p:cNvPr id="574" name="Google Shape;574;p78"/>
          <p:cNvSpPr/>
          <p:nvPr/>
        </p:nvSpPr>
        <p:spPr>
          <a:xfrm>
            <a:off x="2578530" y="2258232"/>
            <a:ext cx="1317900" cy="320100"/>
          </a:xfrm>
          <a:prstGeom prst="chevron">
            <a:avLst>
              <a:gd name="adj" fmla="val 50000"/>
            </a:avLst>
          </a:prstGeom>
          <a:solidFill>
            <a:srgbClr val="012169"/>
          </a:solidFill>
          <a:ln>
            <a:noFill/>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825" b="1">
                <a:solidFill>
                  <a:srgbClr val="FFFFFF"/>
                </a:solidFill>
                <a:latin typeface="Open Sans"/>
                <a:ea typeface="Open Sans"/>
                <a:cs typeface="Open Sans"/>
                <a:sym typeface="Open Sans"/>
              </a:rPr>
              <a:t>Current State Understanding</a:t>
            </a:r>
            <a:endParaRPr sz="825" b="1" i="1">
              <a:solidFill>
                <a:srgbClr val="FFFFFF"/>
              </a:solidFill>
              <a:latin typeface="Open Sans"/>
              <a:ea typeface="Open Sans"/>
              <a:cs typeface="Open Sans"/>
              <a:sym typeface="Open Sans"/>
            </a:endParaRPr>
          </a:p>
        </p:txBody>
      </p:sp>
      <p:sp>
        <p:nvSpPr>
          <p:cNvPr id="575" name="Google Shape;575;p78"/>
          <p:cNvSpPr/>
          <p:nvPr/>
        </p:nvSpPr>
        <p:spPr>
          <a:xfrm>
            <a:off x="3785721" y="2258232"/>
            <a:ext cx="1745700" cy="322200"/>
          </a:xfrm>
          <a:prstGeom prst="chevron">
            <a:avLst>
              <a:gd name="adj" fmla="val 50000"/>
            </a:avLst>
          </a:prstGeom>
          <a:solidFill>
            <a:srgbClr val="012169"/>
          </a:solidFill>
          <a:ln>
            <a:noFill/>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825" b="1">
                <a:solidFill>
                  <a:srgbClr val="FFFFFF"/>
                </a:solidFill>
                <a:latin typeface="Open Sans"/>
                <a:ea typeface="Open Sans"/>
                <a:cs typeface="Open Sans"/>
                <a:sym typeface="Open Sans"/>
              </a:rPr>
              <a:t>High Level Future State Operating Model Direction</a:t>
            </a:r>
            <a:endParaRPr/>
          </a:p>
        </p:txBody>
      </p:sp>
      <p:sp>
        <p:nvSpPr>
          <p:cNvPr id="576" name="Google Shape;576;p78"/>
          <p:cNvSpPr/>
          <p:nvPr/>
        </p:nvSpPr>
        <p:spPr>
          <a:xfrm>
            <a:off x="2578531" y="2710962"/>
            <a:ext cx="2461800" cy="320100"/>
          </a:xfrm>
          <a:prstGeom prst="chevron">
            <a:avLst>
              <a:gd name="adj" fmla="val 50000"/>
            </a:avLst>
          </a:prstGeom>
          <a:solidFill>
            <a:srgbClr val="012169"/>
          </a:solidFill>
          <a:ln>
            <a:noFill/>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Leadership Alignment, Governance, and Change &amp; Comms Strategy</a:t>
            </a:r>
            <a:endParaRPr sz="900" b="1" i="1">
              <a:solidFill>
                <a:srgbClr val="FFFFFF"/>
              </a:solidFill>
              <a:latin typeface="Open Sans"/>
              <a:ea typeface="Open Sans"/>
              <a:cs typeface="Open Sans"/>
              <a:sym typeface="Open Sans"/>
            </a:endParaRPr>
          </a:p>
        </p:txBody>
      </p:sp>
      <p:sp>
        <p:nvSpPr>
          <p:cNvPr id="577" name="Google Shape;577;p78"/>
          <p:cNvSpPr/>
          <p:nvPr/>
        </p:nvSpPr>
        <p:spPr>
          <a:xfrm>
            <a:off x="3384017" y="3159126"/>
            <a:ext cx="1656300" cy="322200"/>
          </a:xfrm>
          <a:prstGeom prst="chevron">
            <a:avLst>
              <a:gd name="adj" fmla="val 50000"/>
            </a:avLst>
          </a:prstGeom>
          <a:solidFill>
            <a:srgbClr val="012169"/>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IT Landscape</a:t>
            </a:r>
            <a:endParaRPr sz="900" b="1" i="1">
              <a:solidFill>
                <a:srgbClr val="FFFFFF"/>
              </a:solidFill>
              <a:latin typeface="Open Sans"/>
              <a:ea typeface="Open Sans"/>
              <a:cs typeface="Open Sans"/>
              <a:sym typeface="Open Sans"/>
            </a:endParaRPr>
          </a:p>
        </p:txBody>
      </p:sp>
      <p:sp>
        <p:nvSpPr>
          <p:cNvPr id="578" name="Google Shape;578;p78"/>
          <p:cNvSpPr/>
          <p:nvPr/>
        </p:nvSpPr>
        <p:spPr>
          <a:xfrm>
            <a:off x="4973596" y="3159126"/>
            <a:ext cx="2700900" cy="322200"/>
          </a:xfrm>
          <a:prstGeom prst="chevron">
            <a:avLst>
              <a:gd name="adj" fmla="val 50000"/>
            </a:avLst>
          </a:prstGeom>
          <a:solidFill>
            <a:srgbClr val="0097A9"/>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Inventory and Requirements</a:t>
            </a:r>
            <a:endParaRPr sz="900" b="1" i="1">
              <a:solidFill>
                <a:srgbClr val="FFFFFF"/>
              </a:solidFill>
              <a:latin typeface="Open Sans"/>
              <a:ea typeface="Open Sans"/>
              <a:cs typeface="Open Sans"/>
              <a:sym typeface="Open Sans"/>
            </a:endParaRPr>
          </a:p>
        </p:txBody>
      </p:sp>
      <p:sp>
        <p:nvSpPr>
          <p:cNvPr id="579" name="Google Shape;579;p78"/>
          <p:cNvSpPr/>
          <p:nvPr/>
        </p:nvSpPr>
        <p:spPr>
          <a:xfrm>
            <a:off x="7603512" y="3159126"/>
            <a:ext cx="1153500" cy="322200"/>
          </a:xfrm>
          <a:prstGeom prst="chevron">
            <a:avLst>
              <a:gd name="adj" fmla="val 50000"/>
            </a:avLst>
          </a:prstGeom>
          <a:solidFill>
            <a:srgbClr val="62B5E5"/>
          </a:solidFill>
          <a:ln>
            <a:noFill/>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Future State Strategy</a:t>
            </a:r>
            <a:endParaRPr sz="900" b="1" i="1">
              <a:solidFill>
                <a:srgbClr val="FFFFFF"/>
              </a:solidFill>
              <a:latin typeface="Open Sans"/>
              <a:ea typeface="Open Sans"/>
              <a:cs typeface="Open Sans"/>
              <a:sym typeface="Open Sans"/>
            </a:endParaRPr>
          </a:p>
        </p:txBody>
      </p:sp>
      <p:sp>
        <p:nvSpPr>
          <p:cNvPr id="580" name="Google Shape;580;p78"/>
          <p:cNvSpPr/>
          <p:nvPr/>
        </p:nvSpPr>
        <p:spPr>
          <a:xfrm>
            <a:off x="2578531" y="4936294"/>
            <a:ext cx="5025000" cy="322200"/>
          </a:xfrm>
          <a:prstGeom prst="chevron">
            <a:avLst>
              <a:gd name="adj" fmla="val 50000"/>
            </a:avLst>
          </a:prstGeom>
          <a:solidFill>
            <a:srgbClr val="FFFFFF"/>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Program Management Activities </a:t>
            </a:r>
            <a:endParaRPr sz="900" b="1" i="1">
              <a:solidFill>
                <a:srgbClr val="FFFFFF"/>
              </a:solidFill>
              <a:latin typeface="Open Sans"/>
              <a:ea typeface="Open Sans"/>
              <a:cs typeface="Open Sans"/>
              <a:sym typeface="Open Sans"/>
            </a:endParaRPr>
          </a:p>
        </p:txBody>
      </p:sp>
      <p:sp>
        <p:nvSpPr>
          <p:cNvPr id="581" name="Google Shape;581;p78"/>
          <p:cNvSpPr/>
          <p:nvPr/>
        </p:nvSpPr>
        <p:spPr>
          <a:xfrm>
            <a:off x="3384016" y="3596738"/>
            <a:ext cx="1659600" cy="322200"/>
          </a:xfrm>
          <a:prstGeom prst="chevron">
            <a:avLst>
              <a:gd name="adj" fmla="val 50000"/>
            </a:avLst>
          </a:prstGeom>
          <a:solidFill>
            <a:srgbClr val="012169"/>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FDM Kickoff and Current State</a:t>
            </a:r>
            <a:endParaRPr sz="900" b="1" i="1">
              <a:solidFill>
                <a:srgbClr val="FFFFFF"/>
              </a:solidFill>
              <a:latin typeface="Open Sans"/>
              <a:ea typeface="Open Sans"/>
              <a:cs typeface="Open Sans"/>
              <a:sym typeface="Open Sans"/>
            </a:endParaRPr>
          </a:p>
        </p:txBody>
      </p:sp>
      <p:sp>
        <p:nvSpPr>
          <p:cNvPr id="582" name="Google Shape;582;p78"/>
          <p:cNvSpPr/>
          <p:nvPr/>
        </p:nvSpPr>
        <p:spPr>
          <a:xfrm>
            <a:off x="4973596" y="3596738"/>
            <a:ext cx="2700900" cy="322200"/>
          </a:xfrm>
          <a:prstGeom prst="chevron">
            <a:avLst>
              <a:gd name="adj" fmla="val 50000"/>
            </a:avLst>
          </a:prstGeom>
          <a:solidFill>
            <a:srgbClr val="0097A9"/>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FDM Discovery Workshops and Blueprint </a:t>
            </a:r>
            <a:endParaRPr sz="900" b="1" i="1">
              <a:solidFill>
                <a:srgbClr val="FFFFFF"/>
              </a:solidFill>
              <a:latin typeface="Open Sans"/>
              <a:ea typeface="Open Sans"/>
              <a:cs typeface="Open Sans"/>
              <a:sym typeface="Open Sans"/>
            </a:endParaRPr>
          </a:p>
        </p:txBody>
      </p:sp>
      <p:sp>
        <p:nvSpPr>
          <p:cNvPr id="583" name="Google Shape;583;p78"/>
          <p:cNvSpPr/>
          <p:nvPr/>
        </p:nvSpPr>
        <p:spPr>
          <a:xfrm>
            <a:off x="3785720" y="4049185"/>
            <a:ext cx="1254600" cy="322200"/>
          </a:xfrm>
          <a:prstGeom prst="chevron">
            <a:avLst>
              <a:gd name="adj" fmla="val 50000"/>
            </a:avLst>
          </a:prstGeom>
          <a:solidFill>
            <a:srgbClr val="012169"/>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Review Production</a:t>
            </a:r>
            <a:endParaRPr sz="900" b="1" i="1">
              <a:solidFill>
                <a:srgbClr val="FFFFFF"/>
              </a:solidFill>
              <a:latin typeface="Open Sans"/>
              <a:ea typeface="Open Sans"/>
              <a:cs typeface="Open Sans"/>
              <a:sym typeface="Open Sans"/>
            </a:endParaRPr>
          </a:p>
        </p:txBody>
      </p:sp>
      <p:sp>
        <p:nvSpPr>
          <p:cNvPr id="584" name="Google Shape;584;p78"/>
          <p:cNvSpPr/>
          <p:nvPr/>
        </p:nvSpPr>
        <p:spPr>
          <a:xfrm>
            <a:off x="4984057" y="4049185"/>
            <a:ext cx="3772800" cy="322200"/>
          </a:xfrm>
          <a:prstGeom prst="chevron">
            <a:avLst>
              <a:gd name="adj" fmla="val 50000"/>
            </a:avLst>
          </a:prstGeom>
          <a:solidFill>
            <a:srgbClr val="0097A9"/>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HRP Solution Catalog and Stakeholder Working Group Engagement</a:t>
            </a:r>
            <a:endParaRPr sz="900" b="1" i="1">
              <a:solidFill>
                <a:srgbClr val="FFFFFF"/>
              </a:solidFill>
              <a:latin typeface="Open Sans"/>
              <a:ea typeface="Open Sans"/>
              <a:cs typeface="Open Sans"/>
              <a:sym typeface="Open Sans"/>
            </a:endParaRPr>
          </a:p>
        </p:txBody>
      </p:sp>
      <p:sp>
        <p:nvSpPr>
          <p:cNvPr id="585" name="Google Shape;585;p78"/>
          <p:cNvSpPr/>
          <p:nvPr/>
        </p:nvSpPr>
        <p:spPr>
          <a:xfrm>
            <a:off x="3412593" y="4489589"/>
            <a:ext cx="4161000" cy="322200"/>
          </a:xfrm>
          <a:prstGeom prst="chevron">
            <a:avLst>
              <a:gd name="adj" fmla="val 50000"/>
            </a:avLst>
          </a:prstGeom>
          <a:solidFill>
            <a:srgbClr val="0097A9"/>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Plan and Execute Workday Demo/Deep Dive Sessions</a:t>
            </a:r>
            <a:endParaRPr sz="900" b="1" i="1">
              <a:solidFill>
                <a:srgbClr val="FFFFFF"/>
              </a:solidFill>
              <a:latin typeface="Open Sans"/>
              <a:ea typeface="Open Sans"/>
              <a:cs typeface="Open Sans"/>
              <a:sym typeface="Open Sans"/>
            </a:endParaRPr>
          </a:p>
        </p:txBody>
      </p:sp>
      <p:sp>
        <p:nvSpPr>
          <p:cNvPr id="586" name="Google Shape;586;p78"/>
          <p:cNvSpPr/>
          <p:nvPr/>
        </p:nvSpPr>
        <p:spPr>
          <a:xfrm>
            <a:off x="7496203" y="4489589"/>
            <a:ext cx="1260900" cy="322200"/>
          </a:xfrm>
          <a:prstGeom prst="chevron">
            <a:avLst>
              <a:gd name="adj" fmla="val 50000"/>
            </a:avLst>
          </a:prstGeom>
          <a:solidFill>
            <a:srgbClr val="62B5E5"/>
          </a:solidFill>
          <a:ln>
            <a:noFill/>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AMU Prototype Prep </a:t>
            </a:r>
            <a:endParaRPr/>
          </a:p>
        </p:txBody>
      </p:sp>
      <p:sp>
        <p:nvSpPr>
          <p:cNvPr id="587" name="Google Shape;587;p78"/>
          <p:cNvSpPr/>
          <p:nvPr/>
        </p:nvSpPr>
        <p:spPr>
          <a:xfrm>
            <a:off x="4973597" y="2707974"/>
            <a:ext cx="3783300" cy="320100"/>
          </a:xfrm>
          <a:prstGeom prst="chevron">
            <a:avLst>
              <a:gd name="adj" fmla="val 50000"/>
            </a:avLst>
          </a:prstGeom>
          <a:solidFill>
            <a:srgbClr val="0097A9"/>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Leadership Alignment, Governance, and Change &amp; Comms Execution</a:t>
            </a:r>
            <a:endParaRPr/>
          </a:p>
        </p:txBody>
      </p:sp>
      <p:sp>
        <p:nvSpPr>
          <p:cNvPr id="588" name="Google Shape;588;p78"/>
          <p:cNvSpPr/>
          <p:nvPr/>
        </p:nvSpPr>
        <p:spPr>
          <a:xfrm>
            <a:off x="7545147" y="4932299"/>
            <a:ext cx="1223100" cy="322200"/>
          </a:xfrm>
          <a:prstGeom prst="chevron">
            <a:avLst>
              <a:gd name="adj" fmla="val 50000"/>
            </a:avLst>
          </a:prstGeom>
          <a:solidFill>
            <a:srgbClr val="62B5E5"/>
          </a:solidFill>
          <a:ln>
            <a:noFill/>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Design Plans</a:t>
            </a:r>
            <a:endParaRPr sz="900" b="1" i="1">
              <a:solidFill>
                <a:srgbClr val="FFFFFF"/>
              </a:solidFill>
              <a:latin typeface="Open Sans"/>
              <a:ea typeface="Open Sans"/>
              <a:cs typeface="Open Sans"/>
              <a:sym typeface="Open Sans"/>
            </a:endParaRPr>
          </a:p>
        </p:txBody>
      </p:sp>
      <p:cxnSp>
        <p:nvCxnSpPr>
          <p:cNvPr id="589" name="Google Shape;589;p78"/>
          <p:cNvCxnSpPr/>
          <p:nvPr/>
        </p:nvCxnSpPr>
        <p:spPr>
          <a:xfrm>
            <a:off x="458832" y="2642041"/>
            <a:ext cx="8298300" cy="0"/>
          </a:xfrm>
          <a:prstGeom prst="straightConnector1">
            <a:avLst/>
          </a:prstGeom>
          <a:noFill/>
          <a:ln w="9525" cap="flat" cmpd="sng">
            <a:solidFill>
              <a:srgbClr val="53565A"/>
            </a:solidFill>
            <a:prstDash val="solid"/>
            <a:round/>
            <a:headEnd type="none" w="sm" len="sm"/>
            <a:tailEnd type="none" w="sm" len="sm"/>
          </a:ln>
        </p:spPr>
      </p:cxnSp>
      <p:cxnSp>
        <p:nvCxnSpPr>
          <p:cNvPr id="590" name="Google Shape;590;p78"/>
          <p:cNvCxnSpPr/>
          <p:nvPr/>
        </p:nvCxnSpPr>
        <p:spPr>
          <a:xfrm>
            <a:off x="458831" y="3084247"/>
            <a:ext cx="8298300" cy="0"/>
          </a:xfrm>
          <a:prstGeom prst="straightConnector1">
            <a:avLst/>
          </a:prstGeom>
          <a:noFill/>
          <a:ln w="9525" cap="flat" cmpd="sng">
            <a:solidFill>
              <a:srgbClr val="53565A"/>
            </a:solidFill>
            <a:prstDash val="solid"/>
            <a:round/>
            <a:headEnd type="none" w="sm" len="sm"/>
            <a:tailEnd type="none" w="sm" len="sm"/>
          </a:ln>
        </p:spPr>
      </p:cxnSp>
      <p:cxnSp>
        <p:nvCxnSpPr>
          <p:cNvPr id="591" name="Google Shape;591;p78"/>
          <p:cNvCxnSpPr/>
          <p:nvPr/>
        </p:nvCxnSpPr>
        <p:spPr>
          <a:xfrm>
            <a:off x="458831" y="3532391"/>
            <a:ext cx="8298300" cy="0"/>
          </a:xfrm>
          <a:prstGeom prst="straightConnector1">
            <a:avLst/>
          </a:prstGeom>
          <a:noFill/>
          <a:ln w="9525" cap="flat" cmpd="sng">
            <a:solidFill>
              <a:srgbClr val="53565A"/>
            </a:solidFill>
            <a:prstDash val="solid"/>
            <a:round/>
            <a:headEnd type="none" w="sm" len="sm"/>
            <a:tailEnd type="none" w="sm" len="sm"/>
          </a:ln>
        </p:spPr>
      </p:cxnSp>
      <p:cxnSp>
        <p:nvCxnSpPr>
          <p:cNvPr id="592" name="Google Shape;592;p78"/>
          <p:cNvCxnSpPr/>
          <p:nvPr/>
        </p:nvCxnSpPr>
        <p:spPr>
          <a:xfrm>
            <a:off x="458831" y="3980534"/>
            <a:ext cx="8298300" cy="0"/>
          </a:xfrm>
          <a:prstGeom prst="straightConnector1">
            <a:avLst/>
          </a:prstGeom>
          <a:noFill/>
          <a:ln w="9525" cap="flat" cmpd="sng">
            <a:solidFill>
              <a:srgbClr val="53565A"/>
            </a:solidFill>
            <a:prstDash val="solid"/>
            <a:round/>
            <a:headEnd type="none" w="sm" len="sm"/>
            <a:tailEnd type="none" w="sm" len="sm"/>
          </a:ln>
        </p:spPr>
      </p:cxnSp>
      <p:cxnSp>
        <p:nvCxnSpPr>
          <p:cNvPr id="593" name="Google Shape;593;p78"/>
          <p:cNvCxnSpPr/>
          <p:nvPr/>
        </p:nvCxnSpPr>
        <p:spPr>
          <a:xfrm>
            <a:off x="458831" y="4428678"/>
            <a:ext cx="8298300" cy="0"/>
          </a:xfrm>
          <a:prstGeom prst="straightConnector1">
            <a:avLst/>
          </a:prstGeom>
          <a:noFill/>
          <a:ln w="9525" cap="flat" cmpd="sng">
            <a:solidFill>
              <a:srgbClr val="53565A"/>
            </a:solidFill>
            <a:prstDash val="solid"/>
            <a:round/>
            <a:headEnd type="none" w="sm" len="sm"/>
            <a:tailEnd type="none" w="sm" len="sm"/>
          </a:ln>
        </p:spPr>
      </p:cxnSp>
      <p:cxnSp>
        <p:nvCxnSpPr>
          <p:cNvPr id="594" name="Google Shape;594;p78"/>
          <p:cNvCxnSpPr/>
          <p:nvPr/>
        </p:nvCxnSpPr>
        <p:spPr>
          <a:xfrm>
            <a:off x="458831" y="4876821"/>
            <a:ext cx="8298300" cy="0"/>
          </a:xfrm>
          <a:prstGeom prst="straightConnector1">
            <a:avLst/>
          </a:prstGeom>
          <a:noFill/>
          <a:ln w="9525" cap="flat" cmpd="sng">
            <a:solidFill>
              <a:srgbClr val="53565A"/>
            </a:solidFill>
            <a:prstDash val="solid"/>
            <a:round/>
            <a:headEnd type="none" w="sm" len="sm"/>
            <a:tailEnd type="none" w="sm" len="sm"/>
          </a:ln>
        </p:spPr>
      </p:cxnSp>
      <p:sp>
        <p:nvSpPr>
          <p:cNvPr id="595" name="Google Shape;595;p78"/>
          <p:cNvSpPr/>
          <p:nvPr/>
        </p:nvSpPr>
        <p:spPr>
          <a:xfrm>
            <a:off x="1344929" y="2258432"/>
            <a:ext cx="1317900" cy="320100"/>
          </a:xfrm>
          <a:prstGeom prst="chevron">
            <a:avLst>
              <a:gd name="adj" fmla="val 50000"/>
            </a:avLst>
          </a:prstGeom>
          <a:noFill/>
          <a:ln w="12700" cap="rnd" cmpd="sng">
            <a:solidFill>
              <a:srgbClr val="000000"/>
            </a:solidFill>
            <a:prstDash val="solid"/>
            <a:miter lim="800000"/>
            <a:headEnd type="none" w="sm" len="sm"/>
            <a:tailEnd type="none" w="sm" len="sm"/>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825" b="1">
                <a:solidFill>
                  <a:srgbClr val="000000"/>
                </a:solidFill>
                <a:latin typeface="Open Sans"/>
                <a:ea typeface="Open Sans"/>
                <a:cs typeface="Open Sans"/>
                <a:sym typeface="Open Sans"/>
              </a:rPr>
              <a:t>Benchmarking &amp; Data Gathering</a:t>
            </a:r>
            <a:endParaRPr/>
          </a:p>
        </p:txBody>
      </p:sp>
      <p:sp>
        <p:nvSpPr>
          <p:cNvPr id="596" name="Google Shape;596;p78"/>
          <p:cNvSpPr/>
          <p:nvPr/>
        </p:nvSpPr>
        <p:spPr>
          <a:xfrm>
            <a:off x="1344929" y="3157640"/>
            <a:ext cx="2142300" cy="320100"/>
          </a:xfrm>
          <a:prstGeom prst="chevron">
            <a:avLst>
              <a:gd name="adj" fmla="val 50000"/>
            </a:avLst>
          </a:prstGeom>
          <a:noFill/>
          <a:ln w="12700" cap="rnd" cmpd="sng">
            <a:solidFill>
              <a:srgbClr val="000000"/>
            </a:solidFill>
            <a:prstDash val="solid"/>
            <a:miter lim="800000"/>
            <a:headEnd type="none" w="sm" len="sm"/>
            <a:tailEnd type="none" w="sm" len="sm"/>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825" b="1">
                <a:solidFill>
                  <a:srgbClr val="000000"/>
                </a:solidFill>
                <a:latin typeface="Open Sans"/>
                <a:ea typeface="Open Sans"/>
                <a:cs typeface="Open Sans"/>
                <a:sym typeface="Open Sans"/>
              </a:rPr>
              <a:t>System and Integrations Inventory</a:t>
            </a:r>
            <a:endParaRPr/>
          </a:p>
        </p:txBody>
      </p:sp>
      <p:sp>
        <p:nvSpPr>
          <p:cNvPr id="597" name="Google Shape;597;p78"/>
          <p:cNvSpPr/>
          <p:nvPr/>
        </p:nvSpPr>
        <p:spPr>
          <a:xfrm>
            <a:off x="1344929" y="2707974"/>
            <a:ext cx="1317900" cy="320100"/>
          </a:xfrm>
          <a:prstGeom prst="chevron">
            <a:avLst>
              <a:gd name="adj" fmla="val 50000"/>
            </a:avLst>
          </a:prstGeom>
          <a:noFill/>
          <a:ln w="12700" cap="rnd" cmpd="sng">
            <a:solidFill>
              <a:srgbClr val="000000"/>
            </a:solidFill>
            <a:prstDash val="solid"/>
            <a:miter lim="800000"/>
            <a:headEnd type="none" w="sm" len="sm"/>
            <a:tailEnd type="none" w="sm" len="sm"/>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825" b="1">
                <a:solidFill>
                  <a:srgbClr val="000000"/>
                </a:solidFill>
                <a:latin typeface="Open Sans"/>
                <a:ea typeface="Open Sans"/>
                <a:cs typeface="Open Sans"/>
                <a:sym typeface="Open Sans"/>
              </a:rPr>
              <a:t>Governance &amp; Decision Rights</a:t>
            </a:r>
            <a:endParaRPr/>
          </a:p>
        </p:txBody>
      </p:sp>
      <p:sp>
        <p:nvSpPr>
          <p:cNvPr id="598" name="Google Shape;598;p78"/>
          <p:cNvSpPr/>
          <p:nvPr/>
        </p:nvSpPr>
        <p:spPr>
          <a:xfrm>
            <a:off x="1344929" y="4932299"/>
            <a:ext cx="1317900" cy="320100"/>
          </a:xfrm>
          <a:prstGeom prst="chevron">
            <a:avLst>
              <a:gd name="adj" fmla="val 50000"/>
            </a:avLst>
          </a:prstGeom>
          <a:noFill/>
          <a:ln w="12700" cap="rnd" cmpd="sng">
            <a:solidFill>
              <a:srgbClr val="000000"/>
            </a:solidFill>
            <a:prstDash val="solid"/>
            <a:miter lim="800000"/>
            <a:headEnd type="none" w="sm" len="sm"/>
            <a:tailEnd type="none" w="sm" len="sm"/>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825" b="1">
                <a:solidFill>
                  <a:srgbClr val="000000"/>
                </a:solidFill>
                <a:latin typeface="Open Sans"/>
                <a:ea typeface="Open Sans"/>
                <a:cs typeface="Open Sans"/>
                <a:sym typeface="Open Sans"/>
              </a:rPr>
              <a:t>Program Processes and Structure</a:t>
            </a:r>
            <a:endParaRPr/>
          </a:p>
        </p:txBody>
      </p:sp>
      <p:sp>
        <p:nvSpPr>
          <p:cNvPr id="599" name="Google Shape;599;p78"/>
          <p:cNvSpPr/>
          <p:nvPr/>
        </p:nvSpPr>
        <p:spPr>
          <a:xfrm>
            <a:off x="1344929" y="4483629"/>
            <a:ext cx="2142300" cy="320100"/>
          </a:xfrm>
          <a:prstGeom prst="chevron">
            <a:avLst>
              <a:gd name="adj" fmla="val 50000"/>
            </a:avLst>
          </a:prstGeom>
          <a:noFill/>
          <a:ln w="12700" cap="rnd" cmpd="sng">
            <a:solidFill>
              <a:srgbClr val="000000"/>
            </a:solidFill>
            <a:prstDash val="solid"/>
            <a:miter lim="800000"/>
            <a:headEnd type="none" w="sm" len="sm"/>
            <a:tailEnd type="none" w="sm" len="sm"/>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825" b="1">
                <a:solidFill>
                  <a:srgbClr val="000000"/>
                </a:solidFill>
                <a:latin typeface="Open Sans"/>
                <a:ea typeface="Open Sans"/>
                <a:cs typeface="Open Sans"/>
                <a:sym typeface="Open Sans"/>
              </a:rPr>
              <a:t>Process Maps / Inventory</a:t>
            </a:r>
            <a:endParaRPr/>
          </a:p>
        </p:txBody>
      </p:sp>
      <p:sp>
        <p:nvSpPr>
          <p:cNvPr id="600" name="Google Shape;600;p78"/>
          <p:cNvSpPr/>
          <p:nvPr/>
        </p:nvSpPr>
        <p:spPr>
          <a:xfrm>
            <a:off x="1344929" y="3601466"/>
            <a:ext cx="2142300" cy="320100"/>
          </a:xfrm>
          <a:prstGeom prst="chevron">
            <a:avLst>
              <a:gd name="adj" fmla="val 50000"/>
            </a:avLst>
          </a:prstGeom>
          <a:noFill/>
          <a:ln w="12700" cap="rnd" cmpd="sng">
            <a:solidFill>
              <a:srgbClr val="000000"/>
            </a:solidFill>
            <a:prstDash val="solid"/>
            <a:miter lim="800000"/>
            <a:headEnd type="none" w="sm" len="sm"/>
            <a:tailEnd type="none" w="sm" len="sm"/>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825" b="1">
                <a:solidFill>
                  <a:srgbClr val="000000"/>
                </a:solidFill>
                <a:latin typeface="Open Sans"/>
                <a:ea typeface="Open Sans"/>
                <a:cs typeface="Open Sans"/>
                <a:sym typeface="Open Sans"/>
              </a:rPr>
              <a:t>Review of COAs and Reports Inventory</a:t>
            </a:r>
            <a:endParaRPr/>
          </a:p>
        </p:txBody>
      </p:sp>
      <p:sp>
        <p:nvSpPr>
          <p:cNvPr id="601" name="Google Shape;601;p78"/>
          <p:cNvSpPr txBox="1">
            <a:spLocks noGrp="1"/>
          </p:cNvSpPr>
          <p:nvPr>
            <p:ph type="title"/>
          </p:nvPr>
        </p:nvSpPr>
        <p:spPr>
          <a:xfrm>
            <a:off x="373875" y="948392"/>
            <a:ext cx="8405100" cy="467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12169"/>
              </a:buClr>
              <a:buSzPts val="3000"/>
              <a:buFont typeface="Encode Sans Black"/>
              <a:buNone/>
            </a:pPr>
            <a:r>
              <a:rPr lang="en" b="0" cap="none">
                <a:solidFill>
                  <a:srgbClr val="012169"/>
                </a:solidFill>
              </a:rPr>
              <a:t>UWFT READINESS TIMELINE</a:t>
            </a:r>
            <a:endParaRPr b="0"/>
          </a:p>
        </p:txBody>
      </p:sp>
      <p:sp>
        <p:nvSpPr>
          <p:cNvPr id="602" name="Google Shape;602;p78"/>
          <p:cNvSpPr txBox="1"/>
          <p:nvPr/>
        </p:nvSpPr>
        <p:spPr>
          <a:xfrm>
            <a:off x="7307526" y="5530351"/>
            <a:ext cx="10422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rgbClr val="00B050"/>
                </a:solidFill>
                <a:latin typeface="Open Sans"/>
                <a:ea typeface="Open Sans"/>
                <a:cs typeface="Open Sans"/>
                <a:sym typeface="Open Sans"/>
              </a:rPr>
              <a:t>On-track</a:t>
            </a:r>
            <a:endParaRPr/>
          </a:p>
        </p:txBody>
      </p:sp>
      <p:sp>
        <p:nvSpPr>
          <p:cNvPr id="603" name="Google Shape;603;p78"/>
          <p:cNvSpPr/>
          <p:nvPr/>
        </p:nvSpPr>
        <p:spPr>
          <a:xfrm>
            <a:off x="5423784" y="2260311"/>
            <a:ext cx="3333300" cy="322200"/>
          </a:xfrm>
          <a:prstGeom prst="chevron">
            <a:avLst>
              <a:gd name="adj" fmla="val 50000"/>
            </a:avLst>
          </a:prstGeom>
          <a:solidFill>
            <a:srgbClr val="0097A9"/>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Conceptual Operating Model Structure</a:t>
            </a:r>
            <a:endParaRPr sz="900" b="1" i="1">
              <a:solidFill>
                <a:srgbClr val="FFFFFF"/>
              </a:solidFill>
              <a:latin typeface="Open Sans"/>
              <a:ea typeface="Open Sans"/>
              <a:cs typeface="Open Sans"/>
              <a:sym typeface="Open Sans"/>
            </a:endParaRPr>
          </a:p>
        </p:txBody>
      </p:sp>
      <p:sp>
        <p:nvSpPr>
          <p:cNvPr id="604" name="Google Shape;604;p78"/>
          <p:cNvSpPr/>
          <p:nvPr/>
        </p:nvSpPr>
        <p:spPr>
          <a:xfrm>
            <a:off x="458833" y="5337968"/>
            <a:ext cx="3186600" cy="561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605" name="Google Shape;605;p78"/>
          <p:cNvSpPr/>
          <p:nvPr/>
        </p:nvSpPr>
        <p:spPr>
          <a:xfrm>
            <a:off x="7620176" y="3597279"/>
            <a:ext cx="1152900" cy="322200"/>
          </a:xfrm>
          <a:prstGeom prst="chevron">
            <a:avLst>
              <a:gd name="adj" fmla="val 50000"/>
            </a:avLst>
          </a:prstGeom>
          <a:solidFill>
            <a:srgbClr val="62B5E5"/>
          </a:solidFill>
          <a:ln>
            <a:noFill/>
          </a:ln>
        </p:spPr>
        <p:txBody>
          <a:bodyPr spcFirstLastPara="1" wrap="square" lIns="0" tIns="45700" rIns="0" bIns="45700" anchor="ctr" anchorCtr="1">
            <a:noAutofit/>
          </a:bodyPr>
          <a:lstStyle/>
          <a:p>
            <a:pPr marL="0" marR="0" lvl="0" indent="0" algn="ctr" rtl="0">
              <a:lnSpc>
                <a:spcPct val="106000"/>
              </a:lnSpc>
              <a:spcBef>
                <a:spcPts val="0"/>
              </a:spcBef>
              <a:spcAft>
                <a:spcPts val="0"/>
              </a:spcAft>
              <a:buNone/>
            </a:pPr>
            <a:r>
              <a:rPr lang="en" sz="900" b="1">
                <a:solidFill>
                  <a:srgbClr val="FFFFFF"/>
                </a:solidFill>
                <a:latin typeface="Open Sans"/>
                <a:ea typeface="Open Sans"/>
                <a:cs typeface="Open Sans"/>
                <a:sym typeface="Open Sans"/>
              </a:rPr>
              <a:t>Blueprint Refinement</a:t>
            </a:r>
            <a:endParaRPr sz="900" b="1" i="1">
              <a:solidFill>
                <a:srgbClr val="FFFFFF"/>
              </a:solidFill>
              <a:latin typeface="Open Sans"/>
              <a:ea typeface="Open Sans"/>
              <a:cs typeface="Open Sans"/>
              <a:sym typeface="Open Sans"/>
            </a:endParaRPr>
          </a:p>
        </p:txBody>
      </p:sp>
      <p:graphicFrame>
        <p:nvGraphicFramePr>
          <p:cNvPr id="606" name="Google Shape;606;p78"/>
          <p:cNvGraphicFramePr/>
          <p:nvPr/>
        </p:nvGraphicFramePr>
        <p:xfrm>
          <a:off x="555403" y="1434213"/>
          <a:ext cx="3000000" cy="3000000"/>
        </p:xfrm>
        <a:graphic>
          <a:graphicData uri="http://schemas.openxmlformats.org/drawingml/2006/table">
            <a:tbl>
              <a:tblPr>
                <a:noFill/>
                <a:tableStyleId>{D9987131-2581-4834-AF52-747B2CE4D736}</a:tableStyleId>
              </a:tblPr>
              <a:tblGrid>
                <a:gridCol w="618425">
                  <a:extLst>
                    <a:ext uri="{9D8B030D-6E8A-4147-A177-3AD203B41FA5}">
                      <a16:colId xmlns:a16="http://schemas.microsoft.com/office/drawing/2014/main" val="20000"/>
                    </a:ext>
                  </a:extLst>
                </a:gridCol>
                <a:gridCol w="618425">
                  <a:extLst>
                    <a:ext uri="{9D8B030D-6E8A-4147-A177-3AD203B41FA5}">
                      <a16:colId xmlns:a16="http://schemas.microsoft.com/office/drawing/2014/main" val="20001"/>
                    </a:ext>
                  </a:extLst>
                </a:gridCol>
                <a:gridCol w="618425">
                  <a:extLst>
                    <a:ext uri="{9D8B030D-6E8A-4147-A177-3AD203B41FA5}">
                      <a16:colId xmlns:a16="http://schemas.microsoft.com/office/drawing/2014/main" val="20002"/>
                    </a:ext>
                  </a:extLst>
                </a:gridCol>
              </a:tblGrid>
              <a:tr h="194300">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June</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July</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 sz="800" u="none" strike="noStrike" cap="none">
                          <a:solidFill>
                            <a:srgbClr val="012169"/>
                          </a:solidFill>
                          <a:latin typeface="Open Sans"/>
                          <a:ea typeface="Open Sans"/>
                          <a:cs typeface="Open Sans"/>
                          <a:sym typeface="Open Sans"/>
                        </a:rPr>
                        <a:t>Aug</a:t>
                      </a:r>
                      <a:endParaRPr/>
                    </a:p>
                  </a:txBody>
                  <a:tcPr marL="68575" marR="68575" marT="34300" marB="343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07" name="Google Shape;607;p78"/>
          <p:cNvPicPr preferRelativeResize="0"/>
          <p:nvPr/>
        </p:nvPicPr>
        <p:blipFill rotWithShape="1">
          <a:blip r:embed="rId3">
            <a:alphaModFix/>
          </a:blip>
          <a:srcRect b="23459"/>
          <a:stretch/>
        </p:blipFill>
        <p:spPr>
          <a:xfrm>
            <a:off x="6060179" y="6224319"/>
            <a:ext cx="2859986" cy="524335"/>
          </a:xfrm>
          <a:prstGeom prst="rect">
            <a:avLst/>
          </a:prstGeom>
          <a:noFill/>
          <a:ln>
            <a:noFill/>
          </a:ln>
        </p:spPr>
      </p:pic>
      <p:sp>
        <p:nvSpPr>
          <p:cNvPr id="608" name="Google Shape;608;p78"/>
          <p:cNvSpPr/>
          <p:nvPr/>
        </p:nvSpPr>
        <p:spPr>
          <a:xfrm>
            <a:off x="148739" y="5530351"/>
            <a:ext cx="3806700" cy="11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9" name="Google Shape;609;p78"/>
          <p:cNvPicPr preferRelativeResize="0"/>
          <p:nvPr/>
        </p:nvPicPr>
        <p:blipFill>
          <a:blip r:embed="rId4">
            <a:alphaModFix/>
          </a:blip>
          <a:stretch>
            <a:fillRect/>
          </a:stretch>
        </p:blipFill>
        <p:spPr>
          <a:xfrm>
            <a:off x="2682050" y="4945475"/>
            <a:ext cx="5019675" cy="323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9"/>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5000"/>
              <a:buNone/>
            </a:pPr>
            <a:r>
              <a:rPr lang="en">
                <a:latin typeface="Arial"/>
                <a:ea typeface="Arial"/>
                <a:cs typeface="Arial"/>
                <a:sym typeface="Arial"/>
              </a:rPr>
              <a:t>ADVANCE BUDGET FOLLOW-UP</a:t>
            </a:r>
            <a:endParaRPr/>
          </a:p>
        </p:txBody>
      </p:sp>
      <p:sp>
        <p:nvSpPr>
          <p:cNvPr id="615" name="Google Shape;615;p79"/>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May 2019</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Lily Gebrenegus</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Grant &amp; Contract Accounting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OVERVIEW</a:t>
            </a:r>
            <a:endParaRPr>
              <a:latin typeface="Arial"/>
              <a:ea typeface="Arial"/>
              <a:cs typeface="Arial"/>
              <a:sym typeface="Arial"/>
            </a:endParaRPr>
          </a:p>
        </p:txBody>
      </p:sp>
      <p:sp>
        <p:nvSpPr>
          <p:cNvPr id="621" name="Google Shape;621;p8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By the numbers: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211 active advance budget numbers</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8% have budget periods greater than 12 months</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10% are expired</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28% are sub budgets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$5.8M of expenses charged to advance budgets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Tools for campus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Related policy is in GIM 9</a:t>
            </a:r>
            <a:endParaRPr/>
          </a:p>
          <a:p>
            <a:pPr marL="742950" lvl="1" indent="-285750" algn="l" rtl="0">
              <a:spcBef>
                <a:spcPts val="400"/>
              </a:spcBef>
              <a:spcAft>
                <a:spcPts val="0"/>
              </a:spcAft>
              <a:buClr>
                <a:srgbClr val="4B2E83"/>
              </a:buClr>
              <a:buSzPts val="2000"/>
              <a:buChar char="–"/>
            </a:pPr>
            <a:r>
              <a:rPr lang="en" i="1" u="sng">
                <a:solidFill>
                  <a:schemeClr val="hlink"/>
                </a:solidFill>
                <a:latin typeface="Arial"/>
                <a:ea typeface="Arial"/>
                <a:cs typeface="Arial"/>
                <a:sym typeface="Arial"/>
                <a:hlinkClick r:id="rId3"/>
              </a:rPr>
              <a:t>Advance Budget Number Report </a:t>
            </a:r>
            <a:r>
              <a:rPr lang="en">
                <a:latin typeface="Arial"/>
                <a:ea typeface="Arial"/>
                <a:cs typeface="Arial"/>
                <a:sym typeface="Arial"/>
              </a:rPr>
              <a:t>in BI Portal</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22" name="Google Shape;622;p8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Lily Gebrenegus – Grant &amp; Contract Accounting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WHAT CAN YOU DO?</a:t>
            </a:r>
            <a:endParaRPr>
              <a:latin typeface="Arial"/>
              <a:ea typeface="Arial"/>
              <a:cs typeface="Arial"/>
              <a:sym typeface="Arial"/>
            </a:endParaRPr>
          </a:p>
        </p:txBody>
      </p:sp>
      <p:sp>
        <p:nvSpPr>
          <p:cNvPr id="628" name="Google Shape;628;p8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Got an advance sub budget? If the parent budget has received its award, send us a Transpasu in GT!</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Check your expired advances and request an extension if budget period is under 12 months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Take a close look at advances with budget periods greater than 12 months-can be a sign of increased compliance/financial risk</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29" name="Google Shape;629;p8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Lily Gebrenegus – Grant &amp; Contract Accounting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QUESTIONS?</a:t>
            </a:r>
            <a:endParaRPr>
              <a:latin typeface="Arial"/>
              <a:ea typeface="Arial"/>
              <a:cs typeface="Arial"/>
              <a:sym typeface="Arial"/>
            </a:endParaRPr>
          </a:p>
        </p:txBody>
      </p:sp>
      <p:sp>
        <p:nvSpPr>
          <p:cNvPr id="635" name="Google Shape;635;p8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Contact Lily Gebrenegus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lgebren@uw.edu</a:t>
            </a:r>
            <a:endParaRPr/>
          </a:p>
        </p:txBody>
      </p:sp>
      <p:sp>
        <p:nvSpPr>
          <p:cNvPr id="636" name="Google Shape;636;p8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Lily Gebrenegus – Grant &amp; Contract Accounting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83"/>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5000"/>
              <a:buNone/>
            </a:pPr>
            <a:r>
              <a:rPr lang="en">
                <a:latin typeface="Arial"/>
                <a:ea typeface="Arial"/>
                <a:cs typeface="Arial"/>
                <a:sym typeface="Arial"/>
              </a:rPr>
              <a:t>COMPLIANCE CORNER</a:t>
            </a:r>
            <a:endParaRPr>
              <a:latin typeface="Arial"/>
              <a:ea typeface="Arial"/>
              <a:cs typeface="Arial"/>
              <a:sym typeface="Arial"/>
            </a:endParaRPr>
          </a:p>
        </p:txBody>
      </p:sp>
      <p:sp>
        <p:nvSpPr>
          <p:cNvPr id="642" name="Google Shape;642;p83"/>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May 2019</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rgbClr val="4B2E83"/>
              </a:buClr>
              <a:buSzPts val="3000"/>
              <a:buNone/>
            </a:pPr>
            <a:r>
              <a:rPr lang="en">
                <a:latin typeface="Arial"/>
                <a:ea typeface="Arial"/>
                <a:cs typeface="Arial"/>
                <a:sym typeface="Arial"/>
              </a:rPr>
              <a:t>RECENT AUDIT FINDINGS – </a:t>
            </a:r>
            <a:endParaRPr/>
          </a:p>
          <a:p>
            <a:pPr marL="0" lvl="0" indent="0" algn="l" rtl="0">
              <a:lnSpc>
                <a:spcPct val="80000"/>
              </a:lnSpc>
              <a:spcBef>
                <a:spcPts val="600"/>
              </a:spcBef>
              <a:spcAft>
                <a:spcPts val="0"/>
              </a:spcAft>
              <a:buClr>
                <a:srgbClr val="4B2E83"/>
              </a:buClr>
              <a:buSzPts val="3000"/>
              <a:buNone/>
            </a:pPr>
            <a:r>
              <a:rPr lang="en">
                <a:latin typeface="Arial"/>
                <a:ea typeface="Arial"/>
                <a:cs typeface="Arial"/>
                <a:sym typeface="Arial"/>
              </a:rPr>
              <a:t>PARTICIPANT SUPPORT</a:t>
            </a:r>
            <a:endParaRPr>
              <a:latin typeface="Arial"/>
              <a:ea typeface="Arial"/>
              <a:cs typeface="Arial"/>
              <a:sym typeface="Arial"/>
            </a:endParaRPr>
          </a:p>
        </p:txBody>
      </p:sp>
      <p:sp>
        <p:nvSpPr>
          <p:cNvPr id="648" name="Google Shape;648;p8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u="sng">
                <a:latin typeface="Arial"/>
                <a:ea typeface="Arial"/>
                <a:cs typeface="Arial"/>
                <a:sym typeface="Arial"/>
              </a:rPr>
              <a:t>Travel</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Budget justification indicated reimbursement for actual travel expenses incurred for participants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Recipient provided “lump sum” payments to participants for travel, regardless of the actual cost of the travel</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Recipient could not provide detailed support for actual expenses incurred</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All costs were questioned</a:t>
            </a:r>
            <a:endParaRPr/>
          </a:p>
        </p:txBody>
      </p:sp>
      <p:sp>
        <p:nvSpPr>
          <p:cNvPr id="649" name="Google Shape;649;p8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rgbClr val="4B2E83"/>
              </a:buClr>
              <a:buSzPts val="3000"/>
              <a:buNone/>
            </a:pPr>
            <a:r>
              <a:rPr lang="en">
                <a:latin typeface="Arial"/>
                <a:ea typeface="Arial"/>
                <a:cs typeface="Arial"/>
                <a:sym typeface="Arial"/>
              </a:rPr>
              <a:t>RECENT AUDIT FINDINGS – </a:t>
            </a:r>
            <a:endParaRPr/>
          </a:p>
          <a:p>
            <a:pPr marL="0" lvl="0" indent="0" algn="l" rtl="0">
              <a:lnSpc>
                <a:spcPct val="80000"/>
              </a:lnSpc>
              <a:spcBef>
                <a:spcPts val="600"/>
              </a:spcBef>
              <a:spcAft>
                <a:spcPts val="0"/>
              </a:spcAft>
              <a:buClr>
                <a:srgbClr val="4B2E83"/>
              </a:buClr>
              <a:buSzPts val="3000"/>
              <a:buNone/>
            </a:pPr>
            <a:r>
              <a:rPr lang="en">
                <a:latin typeface="Arial"/>
                <a:ea typeface="Arial"/>
                <a:cs typeface="Arial"/>
                <a:sym typeface="Arial"/>
              </a:rPr>
              <a:t>PARTICIPANT SUPPORT</a:t>
            </a:r>
            <a:endParaRPr>
              <a:latin typeface="Arial"/>
              <a:ea typeface="Arial"/>
              <a:cs typeface="Arial"/>
              <a:sym typeface="Arial"/>
            </a:endParaRPr>
          </a:p>
        </p:txBody>
      </p:sp>
      <p:sp>
        <p:nvSpPr>
          <p:cNvPr id="655" name="Google Shape;655;p8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u="sng">
                <a:latin typeface="Arial"/>
                <a:ea typeface="Arial"/>
                <a:cs typeface="Arial"/>
                <a:sym typeface="Arial"/>
              </a:rPr>
              <a:t>Stipends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Recipient budgeted for “Stipends” under Participant Support Costs and then charged individual costs for:	</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Parking</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Scholarships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Course Fees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Lab Fees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NSF disallowed the costs as unallowable Participant Support expenses</a:t>
            </a:r>
            <a:endParaRPr/>
          </a:p>
        </p:txBody>
      </p:sp>
      <p:sp>
        <p:nvSpPr>
          <p:cNvPr id="656" name="Google Shape;656;p8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8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ALL ABOUT STIPENDS</a:t>
            </a:r>
            <a:endParaRPr>
              <a:latin typeface="Arial"/>
              <a:ea typeface="Arial"/>
              <a:cs typeface="Arial"/>
              <a:sym typeface="Arial"/>
            </a:endParaRPr>
          </a:p>
        </p:txBody>
      </p:sp>
      <p:sp>
        <p:nvSpPr>
          <p:cNvPr id="662" name="Google Shape;662;p86"/>
          <p:cNvSpPr txBox="1">
            <a:spLocks noGrp="1"/>
          </p:cNvSpPr>
          <p:nvPr>
            <p:ph type="body" idx="2"/>
          </p:nvPr>
        </p:nvSpPr>
        <p:spPr>
          <a:xfrm>
            <a:off x="659305" y="15081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4B2E83"/>
              </a:buClr>
              <a:buSzPts val="2220"/>
              <a:buNone/>
            </a:pPr>
            <a:r>
              <a:rPr lang="en" sz="2220">
                <a:latin typeface="Arial"/>
                <a:ea typeface="Arial"/>
                <a:cs typeface="Arial"/>
                <a:sym typeface="Arial"/>
              </a:rPr>
              <a:t>Stipends are:</a:t>
            </a:r>
            <a:endParaRPr/>
          </a:p>
          <a:p>
            <a:pPr marL="342900" lvl="0" indent="-342900" algn="l" rtl="0">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Lump sum payments to defray living expenses</a:t>
            </a:r>
            <a:endParaRPr/>
          </a:p>
          <a:p>
            <a:pPr marL="342900" lvl="0" indent="-342900" algn="l" rtl="0">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Not compensation in exchange for effort</a:t>
            </a:r>
            <a:endParaRPr/>
          </a:p>
          <a:p>
            <a:pPr marL="342900" lvl="0" indent="-342900" algn="l" rtl="0">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Not a condition of employment</a:t>
            </a:r>
            <a:endParaRPr/>
          </a:p>
          <a:p>
            <a:pPr marL="342900" lvl="0" indent="-342900" algn="l" rtl="0">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Not subject to Federal Withholding but may be taxable income</a:t>
            </a:r>
            <a:endParaRPr/>
          </a:p>
          <a:p>
            <a:pPr marL="342900" lvl="0" indent="-201930" algn="l" rtl="0">
              <a:lnSpc>
                <a:spcPct val="80000"/>
              </a:lnSpc>
              <a:spcBef>
                <a:spcPts val="444"/>
              </a:spcBef>
              <a:spcAft>
                <a:spcPts val="0"/>
              </a:spcAft>
              <a:buClr>
                <a:srgbClr val="4B2E83"/>
              </a:buClr>
              <a:buSzPts val="2220"/>
              <a:buFont typeface="Merriweather Sans"/>
              <a:buNone/>
            </a:pPr>
            <a:endParaRPr sz="2000">
              <a:latin typeface="Arial"/>
              <a:ea typeface="Arial"/>
              <a:cs typeface="Arial"/>
              <a:sym typeface="Arial"/>
            </a:endParaRPr>
          </a:p>
          <a:p>
            <a:pPr marL="0" lvl="0" indent="0" algn="l" rtl="0">
              <a:lnSpc>
                <a:spcPct val="80000"/>
              </a:lnSpc>
              <a:spcBef>
                <a:spcPts val="444"/>
              </a:spcBef>
              <a:spcAft>
                <a:spcPts val="0"/>
              </a:spcAft>
              <a:buClr>
                <a:srgbClr val="4B2E83"/>
              </a:buClr>
              <a:buSzPts val="2220"/>
              <a:buNone/>
            </a:pPr>
            <a:r>
              <a:rPr lang="en" sz="2220">
                <a:latin typeface="Arial"/>
                <a:ea typeface="Arial"/>
                <a:cs typeface="Arial"/>
                <a:sym typeface="Arial"/>
              </a:rPr>
              <a:t>If a cost is directly paid by the Award for a Participant (travel, food, lodging) - it is </a:t>
            </a:r>
            <a:r>
              <a:rPr lang="en" sz="2220" u="sng">
                <a:latin typeface="Arial"/>
                <a:ea typeface="Arial"/>
                <a:cs typeface="Arial"/>
                <a:sym typeface="Arial"/>
              </a:rPr>
              <a:t>not</a:t>
            </a:r>
            <a:r>
              <a:rPr lang="en" sz="2220">
                <a:latin typeface="Arial"/>
                <a:ea typeface="Arial"/>
                <a:cs typeface="Arial"/>
                <a:sym typeface="Arial"/>
              </a:rPr>
              <a:t> a stipend. </a:t>
            </a:r>
            <a:endParaRPr/>
          </a:p>
          <a:p>
            <a:pPr marL="342900" lvl="0" indent="-342900" algn="l" rtl="0">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Stipends are lump sum payments to individuals</a:t>
            </a:r>
            <a:endParaRPr/>
          </a:p>
          <a:p>
            <a:pPr marL="342900" lvl="0" indent="-342900" algn="l" rtl="0">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Stipend payments must be processed by the appropriate UW central office</a:t>
            </a:r>
            <a:endParaRPr/>
          </a:p>
        </p:txBody>
      </p:sp>
      <p:sp>
        <p:nvSpPr>
          <p:cNvPr id="663" name="Google Shape;663;p8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9"/>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3700"/>
              <a:buFont typeface="Encode Sans Black"/>
              <a:buNone/>
            </a:pPr>
            <a:r>
              <a:rPr lang="en" b="0"/>
              <a:t>OVERVIEW OF UWFT</a:t>
            </a:r>
            <a:endParaRPr b="0"/>
          </a:p>
        </p:txBody>
      </p:sp>
      <p:sp>
        <p:nvSpPr>
          <p:cNvPr id="354" name="Google Shape;354;p69"/>
          <p:cNvSpPr txBox="1"/>
          <p:nvPr/>
        </p:nvSpPr>
        <p:spPr>
          <a:xfrm>
            <a:off x="931653" y="4189203"/>
            <a:ext cx="21675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350" b="0" i="0" u="none" strike="noStrike" cap="none">
                <a:solidFill>
                  <a:schemeClr val="lt1"/>
                </a:solidFill>
                <a:latin typeface="Calibri"/>
                <a:ea typeface="Calibri"/>
                <a:cs typeface="Calibri"/>
                <a:sym typeface="Calibri"/>
              </a:rPr>
              <a:t>MRAM May 2019</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rgbClr val="4B2E83"/>
              </a:buClr>
              <a:buSzPts val="3000"/>
              <a:buNone/>
            </a:pPr>
            <a:r>
              <a:rPr lang="en">
                <a:latin typeface="Arial"/>
                <a:ea typeface="Arial"/>
                <a:cs typeface="Arial"/>
                <a:sym typeface="Arial"/>
              </a:rPr>
              <a:t>RECENT AUDIT FINDINGS – </a:t>
            </a:r>
            <a:endParaRPr/>
          </a:p>
          <a:p>
            <a:pPr marL="0" lvl="0" indent="0" algn="l" rtl="0">
              <a:lnSpc>
                <a:spcPct val="80000"/>
              </a:lnSpc>
              <a:spcBef>
                <a:spcPts val="600"/>
              </a:spcBef>
              <a:spcAft>
                <a:spcPts val="0"/>
              </a:spcAft>
              <a:buClr>
                <a:srgbClr val="4B2E83"/>
              </a:buClr>
              <a:buSzPts val="3000"/>
              <a:buNone/>
            </a:pPr>
            <a:r>
              <a:rPr lang="en">
                <a:latin typeface="Arial"/>
                <a:ea typeface="Arial"/>
                <a:cs typeface="Arial"/>
                <a:sym typeface="Arial"/>
              </a:rPr>
              <a:t>PARTICIPANT SUPPORT</a:t>
            </a:r>
            <a:endParaRPr>
              <a:latin typeface="Arial"/>
              <a:ea typeface="Arial"/>
              <a:cs typeface="Arial"/>
              <a:sym typeface="Arial"/>
            </a:endParaRPr>
          </a:p>
        </p:txBody>
      </p:sp>
      <p:sp>
        <p:nvSpPr>
          <p:cNvPr id="669" name="Google Shape;669;p8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220"/>
              <a:buNone/>
            </a:pPr>
            <a:r>
              <a:rPr lang="en" sz="2220" u="sng">
                <a:latin typeface="Arial"/>
                <a:ea typeface="Arial"/>
                <a:cs typeface="Arial"/>
                <a:sym typeface="Arial"/>
              </a:rPr>
              <a:t>Employee Costs</a:t>
            </a:r>
            <a:endParaRPr/>
          </a:p>
          <a:p>
            <a:pPr marL="342900" lvl="0" indent="-342900" algn="l" rtl="0">
              <a:spcBef>
                <a:spcPts val="444"/>
              </a:spcBef>
              <a:spcAft>
                <a:spcPts val="0"/>
              </a:spcAft>
              <a:buClr>
                <a:srgbClr val="4B2E83"/>
              </a:buClr>
              <a:buSzPts val="2220"/>
              <a:buFont typeface="Merriweather Sans"/>
              <a:buChar char="&gt;"/>
            </a:pPr>
            <a:r>
              <a:rPr lang="en" sz="2220">
                <a:latin typeface="Arial"/>
                <a:ea typeface="Arial"/>
                <a:cs typeface="Arial"/>
                <a:sym typeface="Arial"/>
              </a:rPr>
              <a:t>Recipient charged payroll expenses to Participant Support budgets</a:t>
            </a:r>
            <a:endParaRPr sz="2220">
              <a:latin typeface="Arial"/>
              <a:ea typeface="Arial"/>
              <a:cs typeface="Arial"/>
              <a:sym typeface="Arial"/>
            </a:endParaRPr>
          </a:p>
          <a:p>
            <a:pPr marL="342900" lvl="0" indent="-342900" algn="l" rtl="0">
              <a:spcBef>
                <a:spcPts val="444"/>
              </a:spcBef>
              <a:spcAft>
                <a:spcPts val="0"/>
              </a:spcAft>
              <a:buClr>
                <a:srgbClr val="4B2E83"/>
              </a:buClr>
              <a:buSzPts val="2220"/>
              <a:buFont typeface="Merriweather Sans"/>
              <a:buChar char="&gt;"/>
            </a:pPr>
            <a:r>
              <a:rPr lang="en" sz="2220">
                <a:latin typeface="Arial"/>
                <a:ea typeface="Arial"/>
                <a:cs typeface="Arial"/>
                <a:sym typeface="Arial"/>
              </a:rPr>
              <a:t>Recipient charged airline tickets for employees to travel to a conference as Participant Support</a:t>
            </a:r>
            <a:endParaRPr/>
          </a:p>
          <a:p>
            <a:pPr marL="342900" lvl="0" indent="-201930" algn="l" rtl="0">
              <a:spcBef>
                <a:spcPts val="444"/>
              </a:spcBef>
              <a:spcAft>
                <a:spcPts val="0"/>
              </a:spcAft>
              <a:buClr>
                <a:srgbClr val="4B2E83"/>
              </a:buClr>
              <a:buSzPts val="2220"/>
              <a:buFont typeface="Merriweather Sans"/>
              <a:buNone/>
            </a:pPr>
            <a:endParaRPr sz="2220">
              <a:latin typeface="Arial"/>
              <a:ea typeface="Arial"/>
              <a:cs typeface="Arial"/>
              <a:sym typeface="Arial"/>
            </a:endParaRPr>
          </a:p>
          <a:p>
            <a:pPr marL="342900" lvl="0" indent="-342900" algn="l" rtl="0">
              <a:spcBef>
                <a:spcPts val="444"/>
              </a:spcBef>
              <a:spcAft>
                <a:spcPts val="0"/>
              </a:spcAft>
              <a:buClr>
                <a:srgbClr val="4B2E83"/>
              </a:buClr>
              <a:buSzPts val="2220"/>
              <a:buFont typeface="Merriweather Sans"/>
              <a:buChar char="&gt;"/>
            </a:pPr>
            <a:r>
              <a:rPr lang="en" sz="2220">
                <a:latin typeface="Arial"/>
                <a:ea typeface="Arial"/>
                <a:cs typeface="Arial"/>
                <a:sym typeface="Arial"/>
              </a:rPr>
              <a:t>Audit findings have varied from questioned costs to noting a compliance exception</a:t>
            </a:r>
            <a:endParaRPr/>
          </a:p>
          <a:p>
            <a:pPr marL="342900" lvl="0" indent="-342900" algn="l" rtl="0">
              <a:spcBef>
                <a:spcPts val="444"/>
              </a:spcBef>
              <a:spcAft>
                <a:spcPts val="0"/>
              </a:spcAft>
              <a:buClr>
                <a:srgbClr val="4B2E83"/>
              </a:buClr>
              <a:buSzPts val="2220"/>
              <a:buFont typeface="Merriweather Sans"/>
              <a:buChar char="&gt;"/>
            </a:pPr>
            <a:r>
              <a:rPr lang="en" sz="2220">
                <a:latin typeface="Arial"/>
                <a:ea typeface="Arial"/>
                <a:cs typeface="Arial"/>
                <a:sym typeface="Arial"/>
              </a:rPr>
              <a:t>Per NSF policy, re-budgeting from Participant Support to other direct cost categories requires prior approval</a:t>
            </a:r>
            <a:endParaRPr sz="2220">
              <a:latin typeface="Arial"/>
              <a:ea typeface="Arial"/>
              <a:cs typeface="Arial"/>
              <a:sym typeface="Arial"/>
            </a:endParaRPr>
          </a:p>
        </p:txBody>
      </p:sp>
      <p:sp>
        <p:nvSpPr>
          <p:cNvPr id="670" name="Google Shape;670;p8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PARTICIPANT SUPPORT ON NSF BUDGETS</a:t>
            </a:r>
            <a:endParaRPr>
              <a:latin typeface="Arial"/>
              <a:ea typeface="Arial"/>
              <a:cs typeface="Arial"/>
              <a:sym typeface="Arial"/>
            </a:endParaRPr>
          </a:p>
        </p:txBody>
      </p:sp>
      <p:sp>
        <p:nvSpPr>
          <p:cNvPr id="676" name="Google Shape;676;p8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Salaries and Wages for UW employees are </a:t>
            </a:r>
            <a:r>
              <a:rPr lang="en" u="sng">
                <a:solidFill>
                  <a:srgbClr val="FF0000"/>
                </a:solidFill>
                <a:latin typeface="Arial"/>
                <a:ea typeface="Arial"/>
                <a:cs typeface="Arial"/>
                <a:sym typeface="Arial"/>
              </a:rPr>
              <a:t>unallowable</a:t>
            </a:r>
            <a:r>
              <a:rPr lang="en">
                <a:latin typeface="Arial"/>
                <a:ea typeface="Arial"/>
                <a:cs typeface="Arial"/>
                <a:sym typeface="Arial"/>
              </a:rPr>
              <a:t> as Participant Support Costs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 UW employee that is paid on an NSF award cannot also be a “Participant” </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Best Practice if you have NSF Participant Support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Review the Budget Summary in MyFD; there should be not be any </a:t>
            </a:r>
            <a:r>
              <a:rPr lang="en" u="sng">
                <a:solidFill>
                  <a:srgbClr val="FF0000"/>
                </a:solidFill>
                <a:latin typeface="Arial"/>
                <a:ea typeface="Arial"/>
                <a:cs typeface="Arial"/>
                <a:sym typeface="Arial"/>
              </a:rPr>
              <a:t>01-xx</a:t>
            </a:r>
            <a:r>
              <a:rPr lang="en">
                <a:latin typeface="Arial"/>
                <a:ea typeface="Arial"/>
                <a:cs typeface="Arial"/>
                <a:sym typeface="Arial"/>
              </a:rPr>
              <a:t> charges on the Participant Support sub budget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Allocable 01-xx Salaries &amp; Wages should be charged to the parent budget</a:t>
            </a:r>
            <a:endParaRPr/>
          </a:p>
        </p:txBody>
      </p:sp>
      <p:sp>
        <p:nvSpPr>
          <p:cNvPr id="677" name="Google Shape;677;p8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rgbClr val="4B2E83"/>
              </a:buClr>
              <a:buSzPts val="3000"/>
              <a:buNone/>
            </a:pPr>
            <a:r>
              <a:rPr lang="en">
                <a:latin typeface="Arial"/>
                <a:ea typeface="Arial"/>
                <a:cs typeface="Arial"/>
                <a:sym typeface="Arial"/>
              </a:rPr>
              <a:t>RECENT AUDIT FINDINGS – </a:t>
            </a:r>
            <a:endParaRPr/>
          </a:p>
          <a:p>
            <a:pPr marL="0" lvl="0" indent="0" algn="l" rtl="0">
              <a:lnSpc>
                <a:spcPct val="80000"/>
              </a:lnSpc>
              <a:spcBef>
                <a:spcPts val="600"/>
              </a:spcBef>
              <a:spcAft>
                <a:spcPts val="0"/>
              </a:spcAft>
              <a:buClr>
                <a:srgbClr val="4B2E83"/>
              </a:buClr>
              <a:buSzPts val="3000"/>
              <a:buNone/>
            </a:pPr>
            <a:r>
              <a:rPr lang="en">
                <a:latin typeface="Arial"/>
                <a:ea typeface="Arial"/>
                <a:cs typeface="Arial"/>
                <a:sym typeface="Arial"/>
              </a:rPr>
              <a:t>F&amp;A RATES</a:t>
            </a:r>
            <a:endParaRPr>
              <a:latin typeface="Arial"/>
              <a:ea typeface="Arial"/>
              <a:cs typeface="Arial"/>
              <a:sym typeface="Arial"/>
            </a:endParaRPr>
          </a:p>
        </p:txBody>
      </p:sp>
      <p:sp>
        <p:nvSpPr>
          <p:cNvPr id="683" name="Google Shape;683;p8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Recipient applied an F&amp;A Rate </a:t>
            </a:r>
            <a:r>
              <a:rPr lang="en" u="sng">
                <a:solidFill>
                  <a:srgbClr val="FF0000"/>
                </a:solidFill>
                <a:latin typeface="Arial"/>
                <a:ea typeface="Arial"/>
                <a:cs typeface="Arial"/>
                <a:sym typeface="Arial"/>
              </a:rPr>
              <a:t>lower</a:t>
            </a:r>
            <a:r>
              <a:rPr lang="en">
                <a:latin typeface="Arial"/>
                <a:ea typeface="Arial"/>
                <a:cs typeface="Arial"/>
                <a:sym typeface="Arial"/>
              </a:rPr>
              <a:t> than their negotiated rate on 17 NSF Awards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NSF: “Inappropriate application of proposed indirect costs…”</a:t>
            </a: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Recipient: “It’s okay… we can apply a lower rate if we chose.”</a:t>
            </a: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NSF: “No, you can’t.”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From the PAPPG: “Use of an indirect cost rate </a:t>
            </a:r>
            <a:r>
              <a:rPr lang="en" i="1">
                <a:latin typeface="Arial"/>
                <a:ea typeface="Arial"/>
                <a:cs typeface="Arial"/>
                <a:sym typeface="Arial"/>
              </a:rPr>
              <a:t>lower</a:t>
            </a:r>
            <a:r>
              <a:rPr lang="en">
                <a:latin typeface="Arial"/>
                <a:ea typeface="Arial"/>
                <a:cs typeface="Arial"/>
                <a:sym typeface="Arial"/>
              </a:rPr>
              <a:t> than the organizations’ current negotiated indirect cost rate is considered a violation of NSF’s </a:t>
            </a:r>
            <a:r>
              <a:rPr lang="en" u="sng">
                <a:solidFill>
                  <a:srgbClr val="FF0000"/>
                </a:solidFill>
                <a:latin typeface="Arial"/>
                <a:ea typeface="Arial"/>
                <a:cs typeface="Arial"/>
                <a:sym typeface="Arial"/>
              </a:rPr>
              <a:t>cost sharing</a:t>
            </a:r>
            <a:r>
              <a:rPr lang="en">
                <a:latin typeface="Arial"/>
                <a:ea typeface="Arial"/>
                <a:cs typeface="Arial"/>
                <a:sym typeface="Arial"/>
              </a:rPr>
              <a:t> policy.” </a:t>
            </a:r>
            <a:br>
              <a:rPr lang="en">
                <a:latin typeface="Arial"/>
                <a:ea typeface="Arial"/>
                <a:cs typeface="Arial"/>
                <a:sym typeface="Arial"/>
              </a:rPr>
            </a:br>
            <a:r>
              <a:rPr lang="en">
                <a:latin typeface="Arial"/>
                <a:ea typeface="Arial"/>
                <a:cs typeface="Arial"/>
                <a:sym typeface="Arial"/>
              </a:rPr>
              <a:t>[</a:t>
            </a:r>
            <a:r>
              <a:rPr lang="en" i="1">
                <a:latin typeface="Arial"/>
                <a:ea typeface="Arial"/>
                <a:cs typeface="Arial"/>
                <a:sym typeface="Arial"/>
              </a:rPr>
              <a:t>NSF PAPPG 17-1, Part I, Chapter II, Section C.2.g.(viii)</a:t>
            </a:r>
            <a:r>
              <a:rPr lang="en">
                <a:latin typeface="Arial"/>
                <a:ea typeface="Arial"/>
                <a:cs typeface="Arial"/>
                <a:sym typeface="Arial"/>
              </a:rPr>
              <a:t>]</a:t>
            </a:r>
            <a:endParaRPr>
              <a:latin typeface="Arial"/>
              <a:ea typeface="Arial"/>
              <a:cs typeface="Arial"/>
              <a:sym typeface="Arial"/>
            </a:endParaRPr>
          </a:p>
        </p:txBody>
      </p:sp>
      <p:sp>
        <p:nvSpPr>
          <p:cNvPr id="684" name="Google Shape;684;p8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REFERENCES</a:t>
            </a:r>
            <a:endParaRPr>
              <a:latin typeface="Arial"/>
              <a:ea typeface="Arial"/>
              <a:cs typeface="Arial"/>
              <a:sym typeface="Arial"/>
            </a:endParaRPr>
          </a:p>
        </p:txBody>
      </p:sp>
      <p:sp>
        <p:nvSpPr>
          <p:cNvPr id="690" name="Google Shape;690;p90"/>
          <p:cNvSpPr txBox="1">
            <a:spLocks noGrp="1"/>
          </p:cNvSpPr>
          <p:nvPr>
            <p:ph type="body" idx="2"/>
          </p:nvPr>
        </p:nvSpPr>
        <p:spPr>
          <a:xfrm>
            <a:off x="659305" y="1508125"/>
            <a:ext cx="83541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4B2E83"/>
              </a:buClr>
              <a:buSzPts val="2040"/>
              <a:buFont typeface="Merriweather Sans"/>
              <a:buChar char="&gt;"/>
            </a:pPr>
            <a:r>
              <a:rPr lang="en" sz="2040">
                <a:latin typeface="Arial"/>
                <a:ea typeface="Arial"/>
                <a:cs typeface="Arial"/>
                <a:sym typeface="Arial"/>
              </a:rPr>
              <a:t>NSF PAPPG</a:t>
            </a:r>
            <a:endParaRPr/>
          </a:p>
          <a:p>
            <a:pPr marL="742950" lvl="1" indent="-285750" algn="l" rtl="0">
              <a:lnSpc>
                <a:spcPct val="80000"/>
              </a:lnSpc>
              <a:spcBef>
                <a:spcPts val="340"/>
              </a:spcBef>
              <a:spcAft>
                <a:spcPts val="0"/>
              </a:spcAft>
              <a:buClr>
                <a:srgbClr val="4B2E83"/>
              </a:buClr>
              <a:buSzPts val="1700"/>
              <a:buChar char="–"/>
            </a:pPr>
            <a:r>
              <a:rPr lang="en" sz="1700">
                <a:latin typeface="Arial"/>
                <a:ea typeface="Arial"/>
                <a:cs typeface="Arial"/>
                <a:sym typeface="Arial"/>
              </a:rPr>
              <a:t>Participant Support: </a:t>
            </a:r>
            <a:r>
              <a:rPr lang="en" sz="1360" u="sng">
                <a:solidFill>
                  <a:schemeClr val="hlink"/>
                </a:solidFill>
                <a:latin typeface="Arial"/>
                <a:ea typeface="Arial"/>
                <a:cs typeface="Arial"/>
                <a:sym typeface="Arial"/>
                <a:hlinkClick r:id="rId3"/>
              </a:rPr>
              <a:t>https://www.nsf.gov/pubs/policydocs/pappg19_1/pappg_2.jsp#IIC2gv</a:t>
            </a:r>
            <a:endParaRPr sz="1360">
              <a:latin typeface="Arial"/>
              <a:ea typeface="Arial"/>
              <a:cs typeface="Arial"/>
              <a:sym typeface="Arial"/>
            </a:endParaRPr>
          </a:p>
          <a:p>
            <a:pPr marL="742950" lvl="1" indent="-285750" algn="l" rtl="0">
              <a:lnSpc>
                <a:spcPct val="80000"/>
              </a:lnSpc>
              <a:spcBef>
                <a:spcPts val="340"/>
              </a:spcBef>
              <a:spcAft>
                <a:spcPts val="0"/>
              </a:spcAft>
              <a:buClr>
                <a:srgbClr val="4B2E83"/>
              </a:buClr>
              <a:buSzPts val="1700"/>
              <a:buChar char="–"/>
            </a:pPr>
            <a:r>
              <a:rPr lang="en" sz="1700">
                <a:latin typeface="Arial"/>
                <a:ea typeface="Arial"/>
                <a:cs typeface="Arial"/>
                <a:sym typeface="Arial"/>
              </a:rPr>
              <a:t>Indirect Costs:</a:t>
            </a:r>
            <a:r>
              <a:rPr lang="en" sz="1360">
                <a:latin typeface="Arial"/>
                <a:ea typeface="Arial"/>
                <a:cs typeface="Arial"/>
                <a:sym typeface="Arial"/>
              </a:rPr>
              <a:t/>
            </a:r>
            <a:br>
              <a:rPr lang="en" sz="1360">
                <a:latin typeface="Arial"/>
                <a:ea typeface="Arial"/>
                <a:cs typeface="Arial"/>
                <a:sym typeface="Arial"/>
              </a:rPr>
            </a:br>
            <a:r>
              <a:rPr lang="en" sz="1360" u="sng">
                <a:solidFill>
                  <a:schemeClr val="hlink"/>
                </a:solidFill>
                <a:latin typeface="Arial"/>
                <a:ea typeface="Arial"/>
                <a:cs typeface="Arial"/>
                <a:sym typeface="Arial"/>
                <a:hlinkClick r:id="rId4"/>
              </a:rPr>
              <a:t>https://www.nsf.gov/pubs/policydocs/pappg19_1/pappg_2.jsp#IIC2gviii</a:t>
            </a:r>
            <a:endParaRPr sz="1360">
              <a:latin typeface="Arial"/>
              <a:ea typeface="Arial"/>
              <a:cs typeface="Arial"/>
              <a:sym typeface="Arial"/>
            </a:endParaRPr>
          </a:p>
          <a:p>
            <a:pPr marL="742950" lvl="1" indent="-199390" algn="l" rtl="0">
              <a:lnSpc>
                <a:spcPct val="80000"/>
              </a:lnSpc>
              <a:spcBef>
                <a:spcPts val="272"/>
              </a:spcBef>
              <a:spcAft>
                <a:spcPts val="0"/>
              </a:spcAft>
              <a:buClr>
                <a:srgbClr val="4B2E83"/>
              </a:buClr>
              <a:buSzPts val="1360"/>
              <a:buNone/>
            </a:pPr>
            <a:endParaRPr sz="1360">
              <a:latin typeface="Arial"/>
              <a:ea typeface="Arial"/>
              <a:cs typeface="Arial"/>
              <a:sym typeface="Arial"/>
            </a:endParaRPr>
          </a:p>
          <a:p>
            <a:pPr marL="342900" lvl="0" indent="-342900" algn="l" rtl="0">
              <a:lnSpc>
                <a:spcPct val="80000"/>
              </a:lnSpc>
              <a:spcBef>
                <a:spcPts val="408"/>
              </a:spcBef>
              <a:spcAft>
                <a:spcPts val="0"/>
              </a:spcAft>
              <a:buClr>
                <a:srgbClr val="4B2E83"/>
              </a:buClr>
              <a:buSzPts val="2040"/>
              <a:buFont typeface="Merriweather Sans"/>
              <a:buChar char="&gt;"/>
            </a:pPr>
            <a:r>
              <a:rPr lang="en" sz="2040">
                <a:latin typeface="Arial"/>
                <a:ea typeface="Arial"/>
                <a:cs typeface="Arial"/>
                <a:sym typeface="Arial"/>
              </a:rPr>
              <a:t>Research Terms &amp; Conditions – Prior Approval Matrix</a:t>
            </a:r>
            <a:endParaRPr/>
          </a:p>
          <a:p>
            <a:pPr marL="742950" lvl="1" indent="-285750" algn="l" rtl="0">
              <a:lnSpc>
                <a:spcPct val="80000"/>
              </a:lnSpc>
              <a:spcBef>
                <a:spcPts val="340"/>
              </a:spcBef>
              <a:spcAft>
                <a:spcPts val="0"/>
              </a:spcAft>
              <a:buClr>
                <a:srgbClr val="4B2E83"/>
              </a:buClr>
              <a:buSzPts val="1700"/>
              <a:buChar char="–"/>
            </a:pPr>
            <a:r>
              <a:rPr lang="en" sz="1700" u="sng">
                <a:solidFill>
                  <a:schemeClr val="hlink"/>
                </a:solidFill>
                <a:latin typeface="Arial"/>
                <a:ea typeface="Arial"/>
                <a:cs typeface="Arial"/>
                <a:sym typeface="Arial"/>
                <a:hlinkClick r:id="rId5"/>
              </a:rPr>
              <a:t>https://www.nsf.gov/bfa/dias/policy/fedrtc/appendix_a.pdf</a:t>
            </a:r>
            <a:endParaRPr sz="1700">
              <a:latin typeface="Arial"/>
              <a:ea typeface="Arial"/>
              <a:cs typeface="Arial"/>
              <a:sym typeface="Arial"/>
            </a:endParaRPr>
          </a:p>
          <a:p>
            <a:pPr marL="742950" lvl="1" indent="-177800" algn="l" rtl="0">
              <a:lnSpc>
                <a:spcPct val="80000"/>
              </a:lnSpc>
              <a:spcBef>
                <a:spcPts val="340"/>
              </a:spcBef>
              <a:spcAft>
                <a:spcPts val="0"/>
              </a:spcAft>
              <a:buClr>
                <a:srgbClr val="4B2E83"/>
              </a:buClr>
              <a:buSzPts val="1700"/>
              <a:buNone/>
            </a:pPr>
            <a:endParaRPr sz="1300">
              <a:latin typeface="Arial"/>
              <a:ea typeface="Arial"/>
              <a:cs typeface="Arial"/>
              <a:sym typeface="Arial"/>
            </a:endParaRPr>
          </a:p>
          <a:p>
            <a:pPr marL="342900" lvl="0" indent="-342900" algn="l" rtl="0">
              <a:lnSpc>
                <a:spcPct val="80000"/>
              </a:lnSpc>
              <a:spcBef>
                <a:spcPts val="408"/>
              </a:spcBef>
              <a:spcAft>
                <a:spcPts val="0"/>
              </a:spcAft>
              <a:buClr>
                <a:srgbClr val="4B2E83"/>
              </a:buClr>
              <a:buSzPts val="2040"/>
              <a:buFont typeface="Merriweather Sans"/>
              <a:buChar char="&gt;"/>
            </a:pPr>
            <a:r>
              <a:rPr lang="en" sz="2040">
                <a:latin typeface="Arial"/>
                <a:ea typeface="Arial"/>
                <a:cs typeface="Arial"/>
                <a:sym typeface="Arial"/>
              </a:rPr>
              <a:t>Uniform Guidance </a:t>
            </a:r>
            <a:endParaRPr/>
          </a:p>
          <a:p>
            <a:pPr marL="742950" lvl="1" indent="-285750" algn="l" rtl="0">
              <a:lnSpc>
                <a:spcPct val="80000"/>
              </a:lnSpc>
              <a:spcBef>
                <a:spcPts val="340"/>
              </a:spcBef>
              <a:spcAft>
                <a:spcPts val="0"/>
              </a:spcAft>
              <a:buClr>
                <a:srgbClr val="4B2E83"/>
              </a:buClr>
              <a:buSzPts val="1700"/>
              <a:buChar char="–"/>
            </a:pPr>
            <a:r>
              <a:rPr lang="en" sz="1700" u="sng">
                <a:solidFill>
                  <a:schemeClr val="hlink"/>
                </a:solidFill>
                <a:latin typeface="Arial"/>
                <a:ea typeface="Arial"/>
                <a:cs typeface="Arial"/>
                <a:sym typeface="Arial"/>
                <a:hlinkClick r:id="rId6"/>
              </a:rPr>
              <a:t>2 CFR 200.75</a:t>
            </a:r>
            <a:r>
              <a:rPr lang="en" sz="1700">
                <a:latin typeface="Arial"/>
                <a:ea typeface="Arial"/>
                <a:cs typeface="Arial"/>
                <a:sym typeface="Arial"/>
              </a:rPr>
              <a:t> (Participant Support Costs)</a:t>
            </a:r>
            <a:endParaRPr/>
          </a:p>
          <a:p>
            <a:pPr marL="742950" lvl="1" indent="-285750" algn="l" rtl="0">
              <a:lnSpc>
                <a:spcPct val="80000"/>
              </a:lnSpc>
              <a:spcBef>
                <a:spcPts val="340"/>
              </a:spcBef>
              <a:spcAft>
                <a:spcPts val="0"/>
              </a:spcAft>
              <a:buClr>
                <a:srgbClr val="4B2E83"/>
              </a:buClr>
              <a:buSzPts val="1700"/>
              <a:buChar char="–"/>
            </a:pPr>
            <a:r>
              <a:rPr lang="en" sz="1700" u="sng">
                <a:solidFill>
                  <a:schemeClr val="hlink"/>
                </a:solidFill>
                <a:latin typeface="Arial"/>
                <a:ea typeface="Arial"/>
                <a:cs typeface="Arial"/>
                <a:sym typeface="Arial"/>
                <a:hlinkClick r:id="rId7"/>
              </a:rPr>
              <a:t>2 CFR 200.456</a:t>
            </a:r>
            <a:r>
              <a:rPr lang="en" sz="1700">
                <a:latin typeface="Arial"/>
                <a:ea typeface="Arial"/>
                <a:cs typeface="Arial"/>
                <a:sym typeface="Arial"/>
              </a:rPr>
              <a:t> (Use of Participant Support Costs)</a:t>
            </a:r>
            <a:endParaRPr/>
          </a:p>
          <a:p>
            <a:pPr marL="742950" lvl="1" indent="-177800" algn="l" rtl="0">
              <a:lnSpc>
                <a:spcPct val="80000"/>
              </a:lnSpc>
              <a:spcBef>
                <a:spcPts val="340"/>
              </a:spcBef>
              <a:spcAft>
                <a:spcPts val="0"/>
              </a:spcAft>
              <a:buClr>
                <a:srgbClr val="4B2E83"/>
              </a:buClr>
              <a:buSzPts val="1700"/>
              <a:buNone/>
            </a:pPr>
            <a:endParaRPr sz="1300">
              <a:latin typeface="Arial"/>
              <a:ea typeface="Arial"/>
              <a:cs typeface="Arial"/>
              <a:sym typeface="Arial"/>
            </a:endParaRPr>
          </a:p>
          <a:p>
            <a:pPr marL="342900" lvl="0" indent="-342900" algn="l" rtl="0">
              <a:lnSpc>
                <a:spcPct val="80000"/>
              </a:lnSpc>
              <a:spcBef>
                <a:spcPts val="408"/>
              </a:spcBef>
              <a:spcAft>
                <a:spcPts val="0"/>
              </a:spcAft>
              <a:buClr>
                <a:srgbClr val="4B2E83"/>
              </a:buClr>
              <a:buSzPts val="2040"/>
              <a:buFont typeface="Merriweather Sans"/>
              <a:buChar char="&gt;"/>
            </a:pPr>
            <a:r>
              <a:rPr lang="en" sz="2040">
                <a:latin typeface="Arial"/>
                <a:ea typeface="Arial"/>
                <a:cs typeface="Arial"/>
                <a:sym typeface="Arial"/>
              </a:rPr>
              <a:t>Stipends – UW Policy</a:t>
            </a:r>
            <a:endParaRPr/>
          </a:p>
          <a:p>
            <a:pPr marL="742950" lvl="1" indent="-285750" algn="l" rtl="0">
              <a:lnSpc>
                <a:spcPct val="80000"/>
              </a:lnSpc>
              <a:spcBef>
                <a:spcPts val="340"/>
              </a:spcBef>
              <a:spcAft>
                <a:spcPts val="0"/>
              </a:spcAft>
              <a:buClr>
                <a:srgbClr val="4B2E83"/>
              </a:buClr>
              <a:buSzPts val="1700"/>
              <a:buChar char="–"/>
            </a:pPr>
            <a:r>
              <a:rPr lang="en" sz="1700" u="sng">
                <a:solidFill>
                  <a:schemeClr val="hlink"/>
                </a:solidFill>
                <a:latin typeface="Arial"/>
                <a:ea typeface="Arial"/>
                <a:cs typeface="Arial"/>
                <a:sym typeface="Arial"/>
                <a:hlinkClick r:id="rId8"/>
              </a:rPr>
              <a:t>https://finance.uw.edu/tax/departments/fed-taxes/stipend-payments</a:t>
            </a:r>
            <a:endParaRPr sz="1700">
              <a:latin typeface="Arial"/>
              <a:ea typeface="Arial"/>
              <a:cs typeface="Arial"/>
              <a:sym typeface="Arial"/>
            </a:endParaRPr>
          </a:p>
        </p:txBody>
      </p:sp>
      <p:sp>
        <p:nvSpPr>
          <p:cNvPr id="691" name="Google Shape;691;p9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QUESTIONS?</a:t>
            </a:r>
            <a:endParaRPr>
              <a:latin typeface="Arial"/>
              <a:ea typeface="Arial"/>
              <a:cs typeface="Arial"/>
              <a:sym typeface="Arial"/>
            </a:endParaRPr>
          </a:p>
        </p:txBody>
      </p:sp>
      <p:sp>
        <p:nvSpPr>
          <p:cNvPr id="697" name="Google Shape;697;p9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B2E83"/>
              </a:buClr>
              <a:buSzPts val="2400"/>
              <a:buFont typeface="Merriweather Sans"/>
              <a:buChar char="&gt;"/>
            </a:pPr>
            <a:r>
              <a:rPr lang="en">
                <a:latin typeface="Arial"/>
                <a:ea typeface="Arial"/>
                <a:cs typeface="Arial"/>
                <a:sym typeface="Arial"/>
              </a:rPr>
              <a:t>Post Award Fiscal Compliance</a:t>
            </a:r>
            <a:endParaRPr/>
          </a:p>
          <a:p>
            <a:pPr marL="742950" lvl="1" indent="-285750" algn="l" rtl="0">
              <a:lnSpc>
                <a:spcPct val="90000"/>
              </a:lnSpc>
              <a:spcBef>
                <a:spcPts val="400"/>
              </a:spcBef>
              <a:spcAft>
                <a:spcPts val="0"/>
              </a:spcAft>
              <a:buClr>
                <a:srgbClr val="4B2E83"/>
              </a:buClr>
              <a:buSzPts val="2000"/>
              <a:buChar char="–"/>
            </a:pPr>
            <a:r>
              <a:rPr lang="en">
                <a:latin typeface="Arial"/>
                <a:ea typeface="Arial"/>
                <a:cs typeface="Arial"/>
                <a:sym typeface="Arial"/>
              </a:rPr>
              <a:t>Web: </a:t>
            </a:r>
            <a:r>
              <a:rPr lang="en" u="sng">
                <a:solidFill>
                  <a:schemeClr val="hlink"/>
                </a:solidFill>
                <a:latin typeface="Arial"/>
                <a:ea typeface="Arial"/>
                <a:cs typeface="Arial"/>
                <a:sym typeface="Arial"/>
                <a:hlinkClick r:id="rId3"/>
              </a:rPr>
              <a:t>https://finance.uw.edu/pafc/</a:t>
            </a:r>
            <a:endParaRPr>
              <a:latin typeface="Arial"/>
              <a:ea typeface="Arial"/>
              <a:cs typeface="Arial"/>
              <a:sym typeface="Arial"/>
            </a:endParaRPr>
          </a:p>
          <a:p>
            <a:pPr marL="742950" lvl="1" indent="-285750" algn="l" rtl="0">
              <a:lnSpc>
                <a:spcPct val="90000"/>
              </a:lnSpc>
              <a:spcBef>
                <a:spcPts val="400"/>
              </a:spcBef>
              <a:spcAft>
                <a:spcPts val="0"/>
              </a:spcAft>
              <a:buClr>
                <a:srgbClr val="4B2E83"/>
              </a:buClr>
              <a:buSzPts val="2000"/>
              <a:buChar char="–"/>
            </a:pPr>
            <a:r>
              <a:rPr lang="en">
                <a:latin typeface="Arial"/>
                <a:ea typeface="Arial"/>
                <a:cs typeface="Arial"/>
                <a:sym typeface="Arial"/>
              </a:rPr>
              <a:t>Email: gcafco@uw.edu</a:t>
            </a:r>
            <a:endParaRPr/>
          </a:p>
          <a:p>
            <a:pPr marL="742950" lvl="1" indent="-158750" algn="l" rtl="0">
              <a:lnSpc>
                <a:spcPct val="90000"/>
              </a:lnSpc>
              <a:spcBef>
                <a:spcPts val="400"/>
              </a:spcBef>
              <a:spcAft>
                <a:spcPts val="0"/>
              </a:spcAft>
              <a:buClr>
                <a:srgbClr val="4B2E83"/>
              </a:buClr>
              <a:buSzPts val="2000"/>
              <a:buNone/>
            </a:pPr>
            <a:endParaRPr>
              <a:latin typeface="Arial"/>
              <a:ea typeface="Arial"/>
              <a:cs typeface="Arial"/>
              <a:sym typeface="Arial"/>
            </a:endParaRPr>
          </a:p>
          <a:p>
            <a:pPr marL="342900" lvl="0" indent="-342900" algn="l" rtl="0">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Andra Sawyer (on </a:t>
            </a:r>
            <a:r>
              <a:rPr lang="en">
                <a:solidFill>
                  <a:srgbClr val="FF0000"/>
                </a:solidFill>
                <a:latin typeface="Arial"/>
                <a:ea typeface="Arial"/>
                <a:cs typeface="Arial"/>
                <a:sym typeface="Arial"/>
              </a:rPr>
              <a:t>vacation</a:t>
            </a:r>
            <a:r>
              <a:rPr lang="en">
                <a:latin typeface="Arial"/>
                <a:ea typeface="Arial"/>
                <a:cs typeface="Arial"/>
                <a:sym typeface="Arial"/>
              </a:rPr>
              <a:t>)</a:t>
            </a:r>
            <a:endParaRPr/>
          </a:p>
          <a:p>
            <a:pPr marL="742950" lvl="1" indent="-285750" algn="l" rtl="0">
              <a:lnSpc>
                <a:spcPct val="9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andra2@uw.edu</a:t>
            </a:r>
            <a:endParaRPr>
              <a:latin typeface="Arial"/>
              <a:ea typeface="Arial"/>
              <a:cs typeface="Arial"/>
              <a:sym typeface="Arial"/>
            </a:endParaRPr>
          </a:p>
          <a:p>
            <a:pPr marL="742950" lvl="1" indent="-285750" algn="l" rtl="0">
              <a:lnSpc>
                <a:spcPct val="90000"/>
              </a:lnSpc>
              <a:spcBef>
                <a:spcPts val="400"/>
              </a:spcBef>
              <a:spcAft>
                <a:spcPts val="0"/>
              </a:spcAft>
              <a:buClr>
                <a:srgbClr val="4B2E83"/>
              </a:buClr>
              <a:buSzPts val="2000"/>
              <a:buChar char="–"/>
            </a:pPr>
            <a:r>
              <a:rPr lang="en">
                <a:latin typeface="Arial"/>
                <a:ea typeface="Arial"/>
                <a:cs typeface="Arial"/>
                <a:sym typeface="Arial"/>
              </a:rPr>
              <a:t>206-685-8902</a:t>
            </a:r>
            <a:endParaRPr/>
          </a:p>
          <a:p>
            <a:pPr marL="742950" lvl="1" indent="-158750" algn="l" rtl="0">
              <a:lnSpc>
                <a:spcPct val="90000"/>
              </a:lnSpc>
              <a:spcBef>
                <a:spcPts val="400"/>
              </a:spcBef>
              <a:spcAft>
                <a:spcPts val="0"/>
              </a:spcAft>
              <a:buClr>
                <a:srgbClr val="4B2E83"/>
              </a:buClr>
              <a:buSzPts val="2000"/>
              <a:buNone/>
            </a:pPr>
            <a:endParaRPr>
              <a:latin typeface="Arial"/>
              <a:ea typeface="Arial"/>
              <a:cs typeface="Arial"/>
              <a:sym typeface="Arial"/>
            </a:endParaRPr>
          </a:p>
          <a:p>
            <a:pPr marL="342900" lvl="0" indent="-342900" algn="l" rtl="0">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Matt Gardner (</a:t>
            </a:r>
            <a:r>
              <a:rPr lang="en">
                <a:solidFill>
                  <a:srgbClr val="FF0000"/>
                </a:solidFill>
                <a:latin typeface="Arial"/>
                <a:ea typeface="Arial"/>
                <a:cs typeface="Arial"/>
                <a:sym typeface="Arial"/>
              </a:rPr>
              <a:t>not</a:t>
            </a:r>
            <a:r>
              <a:rPr lang="en">
                <a:latin typeface="Arial"/>
                <a:ea typeface="Arial"/>
                <a:cs typeface="Arial"/>
                <a:sym typeface="Arial"/>
              </a:rPr>
              <a:t> on vacation)</a:t>
            </a:r>
            <a:endParaRPr/>
          </a:p>
          <a:p>
            <a:pPr marL="742950" lvl="1" indent="-285750" algn="l" rtl="0">
              <a:lnSpc>
                <a:spcPct val="9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mgard4@uw.edu</a:t>
            </a:r>
            <a:endParaRPr>
              <a:latin typeface="Arial"/>
              <a:ea typeface="Arial"/>
              <a:cs typeface="Arial"/>
              <a:sym typeface="Arial"/>
            </a:endParaRPr>
          </a:p>
          <a:p>
            <a:pPr marL="742950" lvl="1" indent="-285750" algn="l" rtl="0">
              <a:lnSpc>
                <a:spcPct val="90000"/>
              </a:lnSpc>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158750" algn="l" rtl="0">
              <a:lnSpc>
                <a:spcPct val="90000"/>
              </a:lnSpc>
              <a:spcBef>
                <a:spcPts val="400"/>
              </a:spcBef>
              <a:spcAft>
                <a:spcPts val="0"/>
              </a:spcAft>
              <a:buClr>
                <a:srgbClr val="4B2E83"/>
              </a:buClr>
              <a:buSzPts val="2000"/>
              <a:buNone/>
            </a:pPr>
            <a:endParaRPr>
              <a:latin typeface="Arial"/>
              <a:ea typeface="Arial"/>
              <a:cs typeface="Arial"/>
              <a:sym typeface="Arial"/>
            </a:endParaRPr>
          </a:p>
        </p:txBody>
      </p:sp>
      <p:sp>
        <p:nvSpPr>
          <p:cNvPr id="698" name="Google Shape;698;p9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92"/>
          <p:cNvSpPr txBox="1">
            <a:spLocks noGrp="1"/>
          </p:cNvSpPr>
          <p:nvPr>
            <p:ph type="body" idx="1"/>
          </p:nvPr>
        </p:nvSpPr>
        <p:spPr>
          <a:xfrm>
            <a:off x="692029" y="2323436"/>
            <a:ext cx="6972300" cy="15930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accent3"/>
              </a:buClr>
              <a:buSzPts val="3875"/>
              <a:buNone/>
            </a:pPr>
            <a:r>
              <a:rPr lang="en" sz="3875">
                <a:latin typeface="Arial"/>
                <a:ea typeface="Arial"/>
                <a:cs typeface="Arial"/>
                <a:sym typeface="Arial"/>
              </a:rPr>
              <a:t>Faculty Grants Management Online Refresher</a:t>
            </a:r>
            <a:endParaRPr/>
          </a:p>
        </p:txBody>
      </p:sp>
      <p:sp>
        <p:nvSpPr>
          <p:cNvPr id="705" name="Google Shape;705;p92"/>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May, 2019</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Laurie Stephan</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Office of Research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Google Shape;711;p93"/>
          <p:cNvPicPr preferRelativeResize="0"/>
          <p:nvPr/>
        </p:nvPicPr>
        <p:blipFill rotWithShape="1">
          <a:blip r:embed="rId3">
            <a:alphaModFix/>
          </a:blip>
          <a:srcRect b="21605"/>
          <a:stretch/>
        </p:blipFill>
        <p:spPr>
          <a:xfrm>
            <a:off x="127112" y="664951"/>
            <a:ext cx="8848725" cy="5241871"/>
          </a:xfrm>
          <a:prstGeom prst="rect">
            <a:avLst/>
          </a:prstGeom>
          <a:noFill/>
          <a:ln>
            <a:noFill/>
          </a:ln>
        </p:spPr>
      </p:pic>
      <p:sp>
        <p:nvSpPr>
          <p:cNvPr id="712" name="Google Shape;712;p93"/>
          <p:cNvSpPr txBox="1">
            <a:spLocks noGrp="1"/>
          </p:cNvSpPr>
          <p:nvPr>
            <p:ph type="body" idx="1"/>
          </p:nvPr>
        </p:nvSpPr>
        <p:spPr>
          <a:xfrm>
            <a:off x="205234" y="-395743"/>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New Approach</a:t>
            </a:r>
            <a:endParaRPr>
              <a:latin typeface="Arial"/>
              <a:ea typeface="Arial"/>
              <a:cs typeface="Arial"/>
              <a:sym typeface="Arial"/>
            </a:endParaRPr>
          </a:p>
        </p:txBody>
      </p:sp>
      <p:sp>
        <p:nvSpPr>
          <p:cNvPr id="713" name="Google Shape;713;p93"/>
          <p:cNvSpPr txBox="1">
            <a:spLocks noGrp="1"/>
          </p:cNvSpPr>
          <p:nvPr>
            <p:ph type="body" idx="2"/>
          </p:nvPr>
        </p:nvSpPr>
        <p:spPr>
          <a:xfrm>
            <a:off x="537890" y="3689066"/>
            <a:ext cx="8196300" cy="1690800"/>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rgbClr val="595959"/>
              </a:buClr>
              <a:buSzPts val="2000"/>
              <a:buFont typeface="Courier New"/>
              <a:buChar char="o"/>
            </a:pPr>
            <a:r>
              <a:rPr lang="en">
                <a:solidFill>
                  <a:srgbClr val="595959"/>
                </a:solidFill>
                <a:latin typeface="Arial"/>
                <a:ea typeface="Arial"/>
                <a:cs typeface="Arial"/>
                <a:sym typeface="Arial"/>
              </a:rPr>
              <a:t>Short modules</a:t>
            </a:r>
            <a:endParaRPr/>
          </a:p>
          <a:p>
            <a:pPr marL="742950" lvl="1" indent="-285750" algn="l" rtl="0">
              <a:spcBef>
                <a:spcPts val="400"/>
              </a:spcBef>
              <a:spcAft>
                <a:spcPts val="0"/>
              </a:spcAft>
              <a:buClr>
                <a:srgbClr val="595959"/>
              </a:buClr>
              <a:buSzPts val="2000"/>
              <a:buFont typeface="Courier New"/>
              <a:buChar char="o"/>
            </a:pPr>
            <a:r>
              <a:rPr lang="en">
                <a:solidFill>
                  <a:srgbClr val="595959"/>
                </a:solidFill>
                <a:latin typeface="Arial"/>
                <a:ea typeface="Arial"/>
                <a:cs typeface="Arial"/>
                <a:sym typeface="Arial"/>
              </a:rPr>
              <a:t>Required Core topics </a:t>
            </a:r>
            <a:endParaRPr/>
          </a:p>
          <a:p>
            <a:pPr marL="742950" lvl="1" indent="-285750" algn="l" rtl="0">
              <a:spcBef>
                <a:spcPts val="400"/>
              </a:spcBef>
              <a:spcAft>
                <a:spcPts val="0"/>
              </a:spcAft>
              <a:buClr>
                <a:srgbClr val="595959"/>
              </a:buClr>
              <a:buSzPts val="2000"/>
              <a:buFont typeface="Courier New"/>
              <a:buChar char="o"/>
            </a:pPr>
            <a:r>
              <a:rPr lang="en">
                <a:solidFill>
                  <a:srgbClr val="595959"/>
                </a:solidFill>
                <a:latin typeface="Arial"/>
                <a:ea typeface="Arial"/>
                <a:cs typeface="Arial"/>
                <a:sym typeface="Arial"/>
              </a:rPr>
              <a:t>What’s New –current relevant updates</a:t>
            </a:r>
            <a:endParaRPr/>
          </a:p>
          <a:p>
            <a:pPr marL="742950" lvl="1" indent="-285750" algn="l" rtl="0">
              <a:spcBef>
                <a:spcPts val="400"/>
              </a:spcBef>
              <a:spcAft>
                <a:spcPts val="0"/>
              </a:spcAft>
              <a:buClr>
                <a:srgbClr val="595959"/>
              </a:buClr>
              <a:buSzPts val="2000"/>
              <a:buFont typeface="Courier New"/>
              <a:buChar char="o"/>
            </a:pPr>
            <a:r>
              <a:rPr lang="en">
                <a:solidFill>
                  <a:srgbClr val="595959"/>
                </a:solidFill>
                <a:latin typeface="Arial"/>
                <a:ea typeface="Arial"/>
                <a:cs typeface="Arial"/>
                <a:sym typeface="Arial"/>
              </a:rPr>
              <a:t>Customized content (electives)</a:t>
            </a:r>
            <a:endParaRPr/>
          </a:p>
        </p:txBody>
      </p:sp>
      <p:pic>
        <p:nvPicPr>
          <p:cNvPr id="714" name="Google Shape;714;p93" descr="Bar_RtAngle_7502_RGB.png"/>
          <p:cNvPicPr preferRelativeResize="0"/>
          <p:nvPr/>
        </p:nvPicPr>
        <p:blipFill rotWithShape="1">
          <a:blip r:embed="rId4">
            <a:alphaModFix/>
          </a:blip>
          <a:srcRect/>
          <a:stretch/>
        </p:blipFill>
        <p:spPr>
          <a:xfrm>
            <a:off x="289707" y="631426"/>
            <a:ext cx="1358183" cy="67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713">
                                            <p:txEl>
                                              <p:pRg st="0" end="0"/>
                                            </p:txEl>
                                          </p:spTgt>
                                        </p:tgtEl>
                                        <p:attrNameLst>
                                          <p:attrName>style.visibility</p:attrName>
                                        </p:attrNameLst>
                                      </p:cBhvr>
                                      <p:to>
                                        <p:strVal val="visible"/>
                                      </p:to>
                                    </p:set>
                                    <p:animEffect transition="in" filter="fade">
                                      <p:cBhvr>
                                        <p:cTn id="7" dur="1000"/>
                                        <p:tgtEl>
                                          <p:spTgt spid="7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713">
                                            <p:txEl>
                                              <p:pRg st="1" end="1"/>
                                            </p:txEl>
                                          </p:spTgt>
                                        </p:tgtEl>
                                        <p:attrNameLst>
                                          <p:attrName>style.visibility</p:attrName>
                                        </p:attrNameLst>
                                      </p:cBhvr>
                                      <p:to>
                                        <p:strVal val="visible"/>
                                      </p:to>
                                    </p:set>
                                    <p:animEffect transition="in" filter="fade">
                                      <p:cBhvr>
                                        <p:cTn id="12" dur="1000"/>
                                        <p:tgtEl>
                                          <p:spTgt spid="7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713">
                                            <p:txEl>
                                              <p:pRg st="2" end="2"/>
                                            </p:txEl>
                                          </p:spTgt>
                                        </p:tgtEl>
                                        <p:attrNameLst>
                                          <p:attrName>style.visibility</p:attrName>
                                        </p:attrNameLst>
                                      </p:cBhvr>
                                      <p:to>
                                        <p:strVal val="visible"/>
                                      </p:to>
                                    </p:set>
                                    <p:animEffect transition="in" filter="fade">
                                      <p:cBhvr>
                                        <p:cTn id="17" dur="1000"/>
                                        <p:tgtEl>
                                          <p:spTgt spid="7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713">
                                            <p:txEl>
                                              <p:pRg st="3" end="3"/>
                                            </p:txEl>
                                          </p:spTgt>
                                        </p:tgtEl>
                                        <p:attrNameLst>
                                          <p:attrName>style.visibility</p:attrName>
                                        </p:attrNameLst>
                                      </p:cBhvr>
                                      <p:to>
                                        <p:strVal val="visible"/>
                                      </p:to>
                                    </p:set>
                                    <p:animEffect transition="in" filter="fade">
                                      <p:cBhvr>
                                        <p:cTn id="22" dur="1000"/>
                                        <p:tgtEl>
                                          <p:spTgt spid="7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94"/>
          <p:cNvSpPr txBox="1">
            <a:spLocks noGrp="1"/>
          </p:cNvSpPr>
          <p:nvPr>
            <p:ph type="body" idx="1"/>
          </p:nvPr>
        </p:nvSpPr>
        <p:spPr>
          <a:xfrm>
            <a:off x="227582" y="-48893"/>
            <a:ext cx="8856300" cy="606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FGM Online Refresher Modules</a:t>
            </a:r>
            <a:endParaRPr>
              <a:latin typeface="Arial"/>
              <a:ea typeface="Arial"/>
              <a:cs typeface="Arial"/>
              <a:sym typeface="Arial"/>
            </a:endParaRPr>
          </a:p>
        </p:txBody>
      </p:sp>
      <p:sp>
        <p:nvSpPr>
          <p:cNvPr id="721" name="Google Shape;721;p94"/>
          <p:cNvSpPr txBox="1">
            <a:spLocks noGrp="1"/>
          </p:cNvSpPr>
          <p:nvPr>
            <p:ph type="body" idx="2"/>
          </p:nvPr>
        </p:nvSpPr>
        <p:spPr>
          <a:xfrm>
            <a:off x="659305" y="607051"/>
            <a:ext cx="8197200" cy="577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Research Infrastructure</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MyResearch Lifecycle</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MyResearch Portal</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Financial Processes</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Proposal and Grant Status Tools</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Shared Research Facilities &amp; Resources</a:t>
            </a:r>
            <a:endParaRPr/>
          </a:p>
          <a:p>
            <a:pPr marL="0" lvl="0" indent="0" algn="l" rtl="0">
              <a:spcBef>
                <a:spcPts val="480"/>
              </a:spcBef>
              <a:spcAft>
                <a:spcPts val="0"/>
              </a:spcAft>
              <a:buClr>
                <a:srgbClr val="4B2E83"/>
              </a:buClr>
              <a:buSzPts val="2400"/>
              <a:buNone/>
            </a:pPr>
            <a:r>
              <a:rPr lang="en">
                <a:latin typeface="Arial"/>
                <a:ea typeface="Arial"/>
                <a:cs typeface="Arial"/>
                <a:sym typeface="Arial"/>
              </a:rPr>
              <a:t>Compliance Updates</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Open Access</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Conflict of Interest</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Sexual Harassment</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Foreign Influence</a:t>
            </a:r>
            <a:endParaRPr/>
          </a:p>
          <a:p>
            <a:pPr marL="0" lvl="0" indent="0" algn="l" rtl="0">
              <a:spcBef>
                <a:spcPts val="480"/>
              </a:spcBef>
              <a:spcAft>
                <a:spcPts val="0"/>
              </a:spcAft>
              <a:buClr>
                <a:srgbClr val="4B2E83"/>
              </a:buClr>
              <a:buSzPts val="2400"/>
              <a:buNone/>
            </a:pPr>
            <a:r>
              <a:rPr lang="en">
                <a:latin typeface="Arial"/>
                <a:ea typeface="Arial"/>
                <a:cs typeface="Arial"/>
                <a:sym typeface="Arial"/>
              </a:rPr>
              <a:t>Electives</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Lab Safety</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Human Subjects Updates (Common Rule)</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Working with Animals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What’s New</a:t>
            </a:r>
            <a:endParaRPr/>
          </a:p>
        </p:txBody>
      </p:sp>
      <p:pic>
        <p:nvPicPr>
          <p:cNvPr id="722" name="Google Shape;722;p94" descr="Bar_RtAngle_7502_RGB.png"/>
          <p:cNvPicPr preferRelativeResize="0"/>
          <p:nvPr/>
        </p:nvPicPr>
        <p:blipFill rotWithShape="1">
          <a:blip r:embed="rId3">
            <a:alphaModFix/>
          </a:blip>
          <a:srcRect/>
          <a:stretch/>
        </p:blipFill>
        <p:spPr>
          <a:xfrm>
            <a:off x="332281" y="555064"/>
            <a:ext cx="1358183" cy="67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28" name="Google Shape;728;p95"/>
          <p:cNvPicPr preferRelativeResize="0">
            <a:picLocks noGrp="1"/>
          </p:cNvPicPr>
          <p:nvPr>
            <p:ph type="chart" idx="2"/>
          </p:nvPr>
        </p:nvPicPr>
        <p:blipFill rotWithShape="1">
          <a:blip r:embed="rId3">
            <a:alphaModFix/>
          </a:blip>
          <a:srcRect/>
          <a:stretch/>
        </p:blipFill>
        <p:spPr>
          <a:xfrm>
            <a:off x="0" y="673920"/>
            <a:ext cx="9144000" cy="5634600"/>
          </a:xfrm>
          <a:prstGeom prst="rect">
            <a:avLst/>
          </a:prstGeom>
          <a:noFill/>
          <a:ln>
            <a:noFill/>
          </a:ln>
        </p:spPr>
      </p:pic>
      <p:sp>
        <p:nvSpPr>
          <p:cNvPr id="729" name="Google Shape;729;p95"/>
          <p:cNvSpPr txBox="1">
            <a:spLocks noGrp="1"/>
          </p:cNvSpPr>
          <p:nvPr>
            <p:ph type="body" idx="1"/>
          </p:nvPr>
        </p:nvSpPr>
        <p:spPr>
          <a:xfrm>
            <a:off x="69117" y="-21017"/>
            <a:ext cx="8184600" cy="60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Encode Sans"/>
                <a:ea typeface="Encode Sans"/>
                <a:cs typeface="Encode Sans"/>
                <a:sym typeface="Encode Sans"/>
              </a:rPr>
              <a:t>Research Infrastructure Topics</a:t>
            </a:r>
            <a:endParaRPr>
              <a:latin typeface="Encode Sans"/>
              <a:ea typeface="Encode Sans"/>
              <a:cs typeface="Encode Sans"/>
              <a:sym typeface="Encode Sans"/>
            </a:endParaRPr>
          </a:p>
        </p:txBody>
      </p:sp>
      <p:pic>
        <p:nvPicPr>
          <p:cNvPr id="730" name="Google Shape;730;p95" descr="Bar_RtAngle_7502_RGB.png"/>
          <p:cNvPicPr preferRelativeResize="0"/>
          <p:nvPr/>
        </p:nvPicPr>
        <p:blipFill rotWithShape="1">
          <a:blip r:embed="rId4">
            <a:alphaModFix/>
          </a:blip>
          <a:srcRect/>
          <a:stretch/>
        </p:blipFill>
        <p:spPr>
          <a:xfrm>
            <a:off x="149733" y="594484"/>
            <a:ext cx="1358183" cy="67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6" name="Google Shape;736;p96"/>
          <p:cNvPicPr preferRelativeResize="0">
            <a:picLocks noGrp="1"/>
          </p:cNvPicPr>
          <p:nvPr>
            <p:ph type="chart" idx="2"/>
          </p:nvPr>
        </p:nvPicPr>
        <p:blipFill rotWithShape="1">
          <a:blip r:embed="rId3">
            <a:alphaModFix/>
          </a:blip>
          <a:srcRect/>
          <a:stretch/>
        </p:blipFill>
        <p:spPr>
          <a:xfrm>
            <a:off x="0" y="673920"/>
            <a:ext cx="9144000" cy="5634600"/>
          </a:xfrm>
          <a:prstGeom prst="rect">
            <a:avLst/>
          </a:prstGeom>
          <a:noFill/>
          <a:ln>
            <a:noFill/>
          </a:ln>
        </p:spPr>
      </p:pic>
      <p:sp>
        <p:nvSpPr>
          <p:cNvPr id="737" name="Google Shape;737;p96"/>
          <p:cNvSpPr txBox="1">
            <a:spLocks noGrp="1"/>
          </p:cNvSpPr>
          <p:nvPr>
            <p:ph type="body" idx="1"/>
          </p:nvPr>
        </p:nvSpPr>
        <p:spPr>
          <a:xfrm>
            <a:off x="106438" y="-21017"/>
            <a:ext cx="8184600" cy="60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Encode Sans"/>
                <a:ea typeface="Encode Sans"/>
                <a:cs typeface="Encode Sans"/>
                <a:sym typeface="Encode Sans"/>
              </a:rPr>
              <a:t>Compliance Updates</a:t>
            </a:r>
            <a:endParaRPr>
              <a:latin typeface="Encode Sans"/>
              <a:ea typeface="Encode Sans"/>
              <a:cs typeface="Encode Sans"/>
              <a:sym typeface="Encode Sans"/>
            </a:endParaRPr>
          </a:p>
        </p:txBody>
      </p:sp>
      <p:pic>
        <p:nvPicPr>
          <p:cNvPr id="738" name="Google Shape;738;p96" descr="Bar_RtAngle_7502_RGB.png"/>
          <p:cNvPicPr preferRelativeResize="0"/>
          <p:nvPr/>
        </p:nvPicPr>
        <p:blipFill rotWithShape="1">
          <a:blip r:embed="rId4">
            <a:alphaModFix/>
          </a:blip>
          <a:srcRect/>
          <a:stretch/>
        </p:blipFill>
        <p:spPr>
          <a:xfrm>
            <a:off x="224381" y="594484"/>
            <a:ext cx="1358183" cy="67050"/>
          </a:xfrm>
          <a:prstGeom prst="rect">
            <a:avLst/>
          </a:prstGeom>
          <a:noFill/>
          <a:ln>
            <a:noFill/>
          </a:ln>
        </p:spPr>
      </p:pic>
      <p:pic>
        <p:nvPicPr>
          <p:cNvPr id="739" name="Google Shape;739;p96"/>
          <p:cNvPicPr preferRelativeResize="0"/>
          <p:nvPr/>
        </p:nvPicPr>
        <p:blipFill rotWithShape="1">
          <a:blip r:embed="rId5">
            <a:alphaModFix/>
          </a:blip>
          <a:srcRect b="16520"/>
          <a:stretch/>
        </p:blipFill>
        <p:spPr>
          <a:xfrm>
            <a:off x="20799" y="708796"/>
            <a:ext cx="9123201" cy="56916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70"/>
          <p:cNvSpPr/>
          <p:nvPr/>
        </p:nvSpPr>
        <p:spPr>
          <a:xfrm>
            <a:off x="5337313" y="5685183"/>
            <a:ext cx="3806700" cy="11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70"/>
          <p:cNvSpPr txBox="1">
            <a:spLocks noGrp="1"/>
          </p:cNvSpPr>
          <p:nvPr>
            <p:ph type="body" idx="1"/>
          </p:nvPr>
        </p:nvSpPr>
        <p:spPr>
          <a:xfrm>
            <a:off x="501635" y="371513"/>
            <a:ext cx="8184600" cy="44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006F"/>
              </a:buClr>
              <a:buSzPts val="2200"/>
              <a:buNone/>
            </a:pPr>
            <a:r>
              <a:rPr lang="en" cap="none">
                <a:latin typeface="Encode Sans"/>
                <a:ea typeface="Encode Sans"/>
                <a:cs typeface="Encode Sans"/>
                <a:sym typeface="Encode Sans"/>
              </a:rPr>
              <a:t>BUILDING TOWARDS FINANCIAL TRANSFORMATION</a:t>
            </a:r>
            <a:endParaRPr>
              <a:latin typeface="Encode Sans"/>
              <a:ea typeface="Encode Sans"/>
              <a:cs typeface="Encode Sans"/>
              <a:sym typeface="Encode Sans"/>
            </a:endParaRPr>
          </a:p>
        </p:txBody>
      </p:sp>
      <p:sp>
        <p:nvSpPr>
          <p:cNvPr id="362" name="Google Shape;362;p70"/>
          <p:cNvSpPr txBox="1"/>
          <p:nvPr/>
        </p:nvSpPr>
        <p:spPr>
          <a:xfrm>
            <a:off x="481014" y="1015992"/>
            <a:ext cx="8439300" cy="42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75757"/>
              </a:buClr>
              <a:buSzPts val="1800"/>
              <a:buFont typeface="Open Sans"/>
              <a:buNone/>
            </a:pPr>
            <a:r>
              <a:rPr lang="en" sz="1800" b="0">
                <a:solidFill>
                  <a:srgbClr val="575757"/>
                </a:solidFill>
                <a:latin typeface="Open Sans"/>
                <a:ea typeface="Open Sans"/>
                <a:cs typeface="Open Sans"/>
                <a:sym typeface="Open Sans"/>
              </a:rPr>
              <a:t>Since the Roadmap for Administrative Systems Modernization in 2008, UW has been on a path towards Financial Transformation, which each stepping stone building on the last</a:t>
            </a:r>
            <a:endParaRPr/>
          </a:p>
        </p:txBody>
      </p:sp>
      <p:sp>
        <p:nvSpPr>
          <p:cNvPr id="363" name="Google Shape;363;p70"/>
          <p:cNvSpPr/>
          <p:nvPr/>
        </p:nvSpPr>
        <p:spPr>
          <a:xfrm>
            <a:off x="632236" y="4822210"/>
            <a:ext cx="1426500" cy="902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5">
              <a:solidFill>
                <a:schemeClr val="lt1"/>
              </a:solidFill>
              <a:latin typeface="Calibri"/>
              <a:ea typeface="Calibri"/>
              <a:cs typeface="Calibri"/>
              <a:sym typeface="Calibri"/>
            </a:endParaRPr>
          </a:p>
        </p:txBody>
      </p:sp>
      <p:sp>
        <p:nvSpPr>
          <p:cNvPr id="364" name="Google Shape;364;p70"/>
          <p:cNvSpPr/>
          <p:nvPr/>
        </p:nvSpPr>
        <p:spPr>
          <a:xfrm>
            <a:off x="2058758" y="4252914"/>
            <a:ext cx="1428900" cy="1470600"/>
          </a:xfrm>
          <a:prstGeom prst="rect">
            <a:avLst/>
          </a:prstGeom>
          <a:solidFill>
            <a:srgbClr val="D6CD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5">
              <a:solidFill>
                <a:schemeClr val="lt1"/>
              </a:solidFill>
              <a:latin typeface="Calibri"/>
              <a:ea typeface="Calibri"/>
              <a:cs typeface="Calibri"/>
              <a:sym typeface="Calibri"/>
            </a:endParaRPr>
          </a:p>
        </p:txBody>
      </p:sp>
      <p:sp>
        <p:nvSpPr>
          <p:cNvPr id="365" name="Google Shape;365;p70"/>
          <p:cNvSpPr/>
          <p:nvPr/>
        </p:nvSpPr>
        <p:spPr>
          <a:xfrm>
            <a:off x="3488325" y="3681560"/>
            <a:ext cx="1430400" cy="2042100"/>
          </a:xfrm>
          <a:prstGeom prst="rect">
            <a:avLst/>
          </a:prstGeom>
          <a:solidFill>
            <a:srgbClr val="B09B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5">
              <a:solidFill>
                <a:schemeClr val="lt1"/>
              </a:solidFill>
              <a:latin typeface="Calibri"/>
              <a:ea typeface="Calibri"/>
              <a:cs typeface="Calibri"/>
              <a:sym typeface="Calibri"/>
            </a:endParaRPr>
          </a:p>
        </p:txBody>
      </p:sp>
      <p:sp>
        <p:nvSpPr>
          <p:cNvPr id="366" name="Google Shape;366;p70"/>
          <p:cNvSpPr/>
          <p:nvPr/>
        </p:nvSpPr>
        <p:spPr>
          <a:xfrm>
            <a:off x="4917760" y="3126999"/>
            <a:ext cx="1430400" cy="25977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5">
              <a:solidFill>
                <a:schemeClr val="lt1"/>
              </a:solidFill>
              <a:latin typeface="Calibri"/>
              <a:ea typeface="Calibri"/>
              <a:cs typeface="Calibri"/>
              <a:sym typeface="Calibri"/>
            </a:endParaRPr>
          </a:p>
        </p:txBody>
      </p:sp>
      <p:sp>
        <p:nvSpPr>
          <p:cNvPr id="367" name="Google Shape;367;p70"/>
          <p:cNvSpPr/>
          <p:nvPr/>
        </p:nvSpPr>
        <p:spPr>
          <a:xfrm>
            <a:off x="6324316" y="2548205"/>
            <a:ext cx="2073900" cy="3176100"/>
          </a:xfrm>
          <a:prstGeom prst="rect">
            <a:avLst/>
          </a:prstGeom>
          <a:solidFill>
            <a:srgbClr val="8A69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25">
              <a:solidFill>
                <a:schemeClr val="lt1"/>
              </a:solidFill>
              <a:latin typeface="Calibri"/>
              <a:ea typeface="Calibri"/>
              <a:cs typeface="Calibri"/>
              <a:sym typeface="Calibri"/>
            </a:endParaRPr>
          </a:p>
        </p:txBody>
      </p:sp>
      <p:sp>
        <p:nvSpPr>
          <p:cNvPr id="368" name="Google Shape;368;p70"/>
          <p:cNvSpPr/>
          <p:nvPr/>
        </p:nvSpPr>
        <p:spPr>
          <a:xfrm>
            <a:off x="645888" y="4839499"/>
            <a:ext cx="1454700" cy="657900"/>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 sz="1125" b="1">
                <a:solidFill>
                  <a:schemeClr val="dk1"/>
                </a:solidFill>
                <a:latin typeface="Open Sans"/>
                <a:ea typeface="Open Sans"/>
                <a:cs typeface="Open Sans"/>
                <a:sym typeface="Open Sans"/>
              </a:rPr>
              <a:t>Roadmap for Administrative System Modernization</a:t>
            </a:r>
            <a:endParaRPr/>
          </a:p>
        </p:txBody>
      </p:sp>
      <p:sp>
        <p:nvSpPr>
          <p:cNvPr id="369" name="Google Shape;369;p70"/>
          <p:cNvSpPr/>
          <p:nvPr/>
        </p:nvSpPr>
        <p:spPr>
          <a:xfrm>
            <a:off x="2058005" y="4286438"/>
            <a:ext cx="1454700" cy="328800"/>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 sz="1125" b="1">
                <a:solidFill>
                  <a:schemeClr val="dk1"/>
                </a:solidFill>
                <a:latin typeface="Open Sans"/>
                <a:ea typeface="Open Sans"/>
                <a:cs typeface="Open Sans"/>
                <a:sym typeface="Open Sans"/>
              </a:rPr>
              <a:t>Finance Systems Needs Assessment</a:t>
            </a:r>
            <a:endParaRPr/>
          </a:p>
        </p:txBody>
      </p:sp>
      <p:sp>
        <p:nvSpPr>
          <p:cNvPr id="370" name="Google Shape;370;p70"/>
          <p:cNvSpPr/>
          <p:nvPr/>
        </p:nvSpPr>
        <p:spPr>
          <a:xfrm>
            <a:off x="3478459" y="3729723"/>
            <a:ext cx="1454700" cy="493500"/>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 sz="1125" b="1">
                <a:solidFill>
                  <a:schemeClr val="dk1"/>
                </a:solidFill>
                <a:latin typeface="Open Sans"/>
                <a:ea typeface="Open Sans"/>
                <a:cs typeface="Open Sans"/>
                <a:sym typeface="Open Sans"/>
              </a:rPr>
              <a:t>Finance Systems Strategy and Readiness</a:t>
            </a:r>
            <a:endParaRPr/>
          </a:p>
        </p:txBody>
      </p:sp>
      <p:sp>
        <p:nvSpPr>
          <p:cNvPr id="371" name="Google Shape;371;p70"/>
          <p:cNvSpPr/>
          <p:nvPr/>
        </p:nvSpPr>
        <p:spPr>
          <a:xfrm>
            <a:off x="4890766" y="3165618"/>
            <a:ext cx="1454700" cy="493500"/>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 sz="1125" b="1">
                <a:solidFill>
                  <a:schemeClr val="accent3"/>
                </a:solidFill>
                <a:latin typeface="Open Sans"/>
                <a:ea typeface="Open Sans"/>
                <a:cs typeface="Open Sans"/>
                <a:sym typeface="Open Sans"/>
              </a:rPr>
              <a:t>Finance Transformation Readiness </a:t>
            </a:r>
            <a:endParaRPr/>
          </a:p>
        </p:txBody>
      </p:sp>
      <p:sp>
        <p:nvSpPr>
          <p:cNvPr id="372" name="Google Shape;372;p70"/>
          <p:cNvSpPr/>
          <p:nvPr/>
        </p:nvSpPr>
        <p:spPr>
          <a:xfrm>
            <a:off x="6324317" y="2610507"/>
            <a:ext cx="2073900" cy="493500"/>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 sz="1125" b="1">
                <a:solidFill>
                  <a:schemeClr val="accent3"/>
                </a:solidFill>
                <a:latin typeface="Open Sans"/>
                <a:ea typeface="Open Sans"/>
                <a:cs typeface="Open Sans"/>
                <a:sym typeface="Open Sans"/>
              </a:rPr>
              <a:t>Finance Transformation Design, </a:t>
            </a:r>
            <a:br>
              <a:rPr lang="en" sz="1125" b="1">
                <a:solidFill>
                  <a:schemeClr val="accent3"/>
                </a:solidFill>
                <a:latin typeface="Open Sans"/>
                <a:ea typeface="Open Sans"/>
                <a:cs typeface="Open Sans"/>
                <a:sym typeface="Open Sans"/>
              </a:rPr>
            </a:br>
            <a:r>
              <a:rPr lang="en" sz="1125" b="1">
                <a:solidFill>
                  <a:schemeClr val="accent3"/>
                </a:solidFill>
                <a:latin typeface="Open Sans"/>
                <a:ea typeface="Open Sans"/>
                <a:cs typeface="Open Sans"/>
                <a:sym typeface="Open Sans"/>
              </a:rPr>
              <a:t>Implementation &amp; </a:t>
            </a:r>
            <a:endParaRPr sz="1125" b="1">
              <a:solidFill>
                <a:schemeClr val="accent3"/>
              </a:solidFill>
              <a:latin typeface="Open Sans"/>
              <a:ea typeface="Open Sans"/>
              <a:cs typeface="Open Sans"/>
              <a:sym typeface="Open Sans"/>
            </a:endParaRPr>
          </a:p>
          <a:p>
            <a:pPr marL="0" marR="0" lvl="0" indent="0" algn="ctr" rtl="0">
              <a:lnSpc>
                <a:spcPct val="95000"/>
              </a:lnSpc>
              <a:spcBef>
                <a:spcPts val="0"/>
              </a:spcBef>
              <a:spcAft>
                <a:spcPts val="0"/>
              </a:spcAft>
              <a:buNone/>
            </a:pPr>
            <a:r>
              <a:rPr lang="en" sz="1125" b="1">
                <a:solidFill>
                  <a:schemeClr val="accent3"/>
                </a:solidFill>
                <a:latin typeface="Open Sans"/>
                <a:ea typeface="Open Sans"/>
                <a:cs typeface="Open Sans"/>
                <a:sym typeface="Open Sans"/>
              </a:rPr>
              <a:t>“Go Live”</a:t>
            </a:r>
            <a:endParaRPr/>
          </a:p>
        </p:txBody>
      </p:sp>
      <p:sp>
        <p:nvSpPr>
          <p:cNvPr id="373" name="Google Shape;373;p70"/>
          <p:cNvSpPr txBox="1"/>
          <p:nvPr/>
        </p:nvSpPr>
        <p:spPr>
          <a:xfrm>
            <a:off x="1024625" y="4446708"/>
            <a:ext cx="678000" cy="28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66" b="1">
                <a:solidFill>
                  <a:schemeClr val="dk1"/>
                </a:solidFill>
                <a:latin typeface="Open Sans"/>
                <a:ea typeface="Open Sans"/>
                <a:cs typeface="Open Sans"/>
                <a:sym typeface="Open Sans"/>
              </a:rPr>
              <a:t>2008</a:t>
            </a:r>
            <a:endParaRPr/>
          </a:p>
        </p:txBody>
      </p:sp>
      <p:sp>
        <p:nvSpPr>
          <p:cNvPr id="374" name="Google Shape;374;p70"/>
          <p:cNvSpPr txBox="1"/>
          <p:nvPr/>
        </p:nvSpPr>
        <p:spPr>
          <a:xfrm>
            <a:off x="2247603" y="3873909"/>
            <a:ext cx="1091700" cy="28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66" b="1">
                <a:solidFill>
                  <a:schemeClr val="dk1"/>
                </a:solidFill>
                <a:latin typeface="Open Sans"/>
                <a:ea typeface="Open Sans"/>
                <a:cs typeface="Open Sans"/>
                <a:sym typeface="Open Sans"/>
              </a:rPr>
              <a:t>2010-2013</a:t>
            </a:r>
            <a:endParaRPr/>
          </a:p>
        </p:txBody>
      </p:sp>
      <p:sp>
        <p:nvSpPr>
          <p:cNvPr id="375" name="Google Shape;375;p70"/>
          <p:cNvSpPr txBox="1"/>
          <p:nvPr/>
        </p:nvSpPr>
        <p:spPr>
          <a:xfrm>
            <a:off x="5157849" y="2757867"/>
            <a:ext cx="902400" cy="28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66" b="1">
                <a:solidFill>
                  <a:srgbClr val="00B050"/>
                </a:solidFill>
                <a:latin typeface="Open Sans"/>
                <a:ea typeface="Open Sans"/>
                <a:cs typeface="Open Sans"/>
                <a:sym typeface="Open Sans"/>
              </a:rPr>
              <a:t>Present</a:t>
            </a:r>
            <a:endParaRPr/>
          </a:p>
        </p:txBody>
      </p:sp>
      <p:sp>
        <p:nvSpPr>
          <p:cNvPr id="376" name="Google Shape;376;p70"/>
          <p:cNvSpPr txBox="1"/>
          <p:nvPr/>
        </p:nvSpPr>
        <p:spPr>
          <a:xfrm>
            <a:off x="3635502" y="3295679"/>
            <a:ext cx="1091700" cy="28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66" b="1">
                <a:solidFill>
                  <a:schemeClr val="dk1"/>
                </a:solidFill>
                <a:latin typeface="Open Sans"/>
                <a:ea typeface="Open Sans"/>
                <a:cs typeface="Open Sans"/>
                <a:sym typeface="Open Sans"/>
              </a:rPr>
              <a:t>2014-2017</a:t>
            </a:r>
            <a:endParaRPr/>
          </a:p>
        </p:txBody>
      </p:sp>
      <p:sp>
        <p:nvSpPr>
          <p:cNvPr id="377" name="Google Shape;377;p70"/>
          <p:cNvSpPr/>
          <p:nvPr/>
        </p:nvSpPr>
        <p:spPr>
          <a:xfrm>
            <a:off x="2187474" y="4789536"/>
            <a:ext cx="1202400" cy="726600"/>
          </a:xfrm>
          <a:prstGeom prst="rect">
            <a:avLst/>
          </a:prstGeom>
          <a:noFill/>
          <a:ln>
            <a:noFill/>
          </a:ln>
        </p:spPr>
        <p:txBody>
          <a:bodyPr spcFirstLastPara="1" wrap="square" lIns="0" tIns="0" rIns="0" bIns="0" anchor="t" anchorCtr="0">
            <a:noAutofit/>
          </a:bodyPr>
          <a:lstStyle/>
          <a:p>
            <a:pPr marL="120553" marR="0" lvl="0" indent="-120553" algn="l" rtl="0">
              <a:spcBef>
                <a:spcPts val="0"/>
              </a:spcBef>
              <a:spcAft>
                <a:spcPts val="0"/>
              </a:spcAft>
              <a:buClr>
                <a:schemeClr val="dk1"/>
              </a:buClr>
              <a:buSzPts val="843"/>
              <a:buFont typeface="Noto Sans Symbols"/>
              <a:buChar char="▪"/>
            </a:pPr>
            <a:r>
              <a:rPr lang="en" sz="843" b="1">
                <a:solidFill>
                  <a:schemeClr val="dk1"/>
                </a:solidFill>
                <a:latin typeface="Open Sans"/>
                <a:ea typeface="Open Sans"/>
                <a:cs typeface="Open Sans"/>
                <a:sym typeface="Open Sans"/>
              </a:rPr>
              <a:t>ARIBA Extension</a:t>
            </a:r>
            <a:endParaRPr/>
          </a:p>
          <a:p>
            <a:pPr marL="120553" marR="0" lvl="0" indent="-120553" algn="l" rtl="0">
              <a:spcBef>
                <a:spcPts val="281"/>
              </a:spcBef>
              <a:spcAft>
                <a:spcPts val="0"/>
              </a:spcAft>
              <a:buClr>
                <a:schemeClr val="dk1"/>
              </a:buClr>
              <a:buSzPts val="843"/>
              <a:buFont typeface="Noto Sans Symbols"/>
              <a:buChar char="▪"/>
            </a:pPr>
            <a:r>
              <a:rPr lang="en" sz="843" b="1">
                <a:solidFill>
                  <a:schemeClr val="dk1"/>
                </a:solidFill>
                <a:latin typeface="Open Sans"/>
                <a:ea typeface="Open Sans"/>
                <a:cs typeface="Open Sans"/>
                <a:sym typeface="Open Sans"/>
              </a:rPr>
              <a:t>HRP Modernization</a:t>
            </a:r>
            <a:endParaRPr/>
          </a:p>
          <a:p>
            <a:pPr marL="120553" marR="0" lvl="0" indent="-120553" algn="l" rtl="0">
              <a:spcBef>
                <a:spcPts val="281"/>
              </a:spcBef>
              <a:spcAft>
                <a:spcPts val="0"/>
              </a:spcAft>
              <a:buClr>
                <a:schemeClr val="dk1"/>
              </a:buClr>
              <a:buSzPts val="843"/>
              <a:buFont typeface="Noto Sans Symbols"/>
              <a:buChar char="▪"/>
            </a:pPr>
            <a:r>
              <a:rPr lang="en" sz="843" b="1">
                <a:solidFill>
                  <a:schemeClr val="dk1"/>
                </a:solidFill>
                <a:latin typeface="Open Sans"/>
                <a:ea typeface="Open Sans"/>
                <a:cs typeface="Open Sans"/>
                <a:sym typeface="Open Sans"/>
              </a:rPr>
              <a:t>Initial Hackett Benchmarking (Procurement) </a:t>
            </a:r>
            <a:endParaRPr/>
          </a:p>
        </p:txBody>
      </p:sp>
      <p:sp>
        <p:nvSpPr>
          <p:cNvPr id="378" name="Google Shape;378;p70"/>
          <p:cNvSpPr/>
          <p:nvPr/>
        </p:nvSpPr>
        <p:spPr>
          <a:xfrm>
            <a:off x="3617043" y="4317227"/>
            <a:ext cx="1202400" cy="1381800"/>
          </a:xfrm>
          <a:prstGeom prst="rect">
            <a:avLst/>
          </a:prstGeom>
          <a:noFill/>
          <a:ln>
            <a:noFill/>
          </a:ln>
        </p:spPr>
        <p:txBody>
          <a:bodyPr spcFirstLastPara="1" wrap="square" lIns="0" tIns="0" rIns="0" bIns="0" anchor="t" anchorCtr="0">
            <a:noAutofit/>
          </a:bodyPr>
          <a:lstStyle/>
          <a:p>
            <a:pPr marL="120553" marR="0" lvl="0" indent="-120553" algn="l" rtl="0">
              <a:spcBef>
                <a:spcPts val="0"/>
              </a:spcBef>
              <a:spcAft>
                <a:spcPts val="0"/>
              </a:spcAft>
              <a:buClr>
                <a:schemeClr val="dk1"/>
              </a:buClr>
              <a:buSzPts val="773"/>
              <a:buFont typeface="Noto Sans Symbols"/>
              <a:buChar char="▪"/>
            </a:pPr>
            <a:r>
              <a:rPr lang="en" sz="773" b="1">
                <a:solidFill>
                  <a:schemeClr val="dk1"/>
                </a:solidFill>
                <a:latin typeface="Open Sans"/>
                <a:ea typeface="Open Sans"/>
                <a:cs typeface="Open Sans"/>
                <a:sym typeface="Open Sans"/>
              </a:rPr>
              <a:t>Visioning Workshop</a:t>
            </a:r>
            <a:endParaRPr/>
          </a:p>
          <a:p>
            <a:pPr marL="120553" marR="0" lvl="0" indent="-120553" algn="l" rtl="0">
              <a:spcBef>
                <a:spcPts val="281"/>
              </a:spcBef>
              <a:spcAft>
                <a:spcPts val="0"/>
              </a:spcAft>
              <a:buClr>
                <a:schemeClr val="dk1"/>
              </a:buClr>
              <a:buSzPts val="773"/>
              <a:buFont typeface="Noto Sans Symbols"/>
              <a:buChar char="▪"/>
            </a:pPr>
            <a:r>
              <a:rPr lang="en" sz="773" b="1">
                <a:solidFill>
                  <a:schemeClr val="dk1"/>
                </a:solidFill>
                <a:latin typeface="Open Sans"/>
                <a:ea typeface="Open Sans"/>
                <a:cs typeface="Open Sans"/>
                <a:sym typeface="Open Sans"/>
              </a:rPr>
              <a:t>ERP Sourcing Strategy – Maturity Model Workshops </a:t>
            </a:r>
            <a:endParaRPr/>
          </a:p>
          <a:p>
            <a:pPr marL="120553" marR="0" lvl="0" indent="-120553" algn="l" rtl="0">
              <a:spcBef>
                <a:spcPts val="281"/>
              </a:spcBef>
              <a:spcAft>
                <a:spcPts val="0"/>
              </a:spcAft>
              <a:buClr>
                <a:schemeClr val="dk1"/>
              </a:buClr>
              <a:buSzPts val="773"/>
              <a:buFont typeface="Noto Sans Symbols"/>
              <a:buChar char="▪"/>
            </a:pPr>
            <a:r>
              <a:rPr lang="en" sz="773" b="1">
                <a:solidFill>
                  <a:schemeClr val="dk1"/>
                </a:solidFill>
                <a:latin typeface="Open Sans"/>
                <a:ea typeface="Open Sans"/>
                <a:cs typeface="Open Sans"/>
                <a:sym typeface="Open Sans"/>
              </a:rPr>
              <a:t>Gartner Assessment </a:t>
            </a:r>
            <a:endParaRPr/>
          </a:p>
          <a:p>
            <a:pPr marL="120553" marR="0" lvl="0" indent="-120553" algn="l" rtl="0">
              <a:spcBef>
                <a:spcPts val="281"/>
              </a:spcBef>
              <a:spcAft>
                <a:spcPts val="0"/>
              </a:spcAft>
              <a:buClr>
                <a:schemeClr val="dk1"/>
              </a:buClr>
              <a:buSzPts val="773"/>
              <a:buFont typeface="Noto Sans Symbols"/>
              <a:buChar char="▪"/>
            </a:pPr>
            <a:r>
              <a:rPr lang="en" sz="773" b="1">
                <a:solidFill>
                  <a:schemeClr val="dk1"/>
                </a:solidFill>
                <a:latin typeface="Open Sans"/>
                <a:ea typeface="Open Sans"/>
                <a:cs typeface="Open Sans"/>
                <a:sym typeface="Open Sans"/>
              </a:rPr>
              <a:t>HCM Workday </a:t>
            </a:r>
            <a:br>
              <a:rPr lang="en" sz="773" b="1">
                <a:solidFill>
                  <a:schemeClr val="dk1"/>
                </a:solidFill>
                <a:latin typeface="Open Sans"/>
                <a:ea typeface="Open Sans"/>
                <a:cs typeface="Open Sans"/>
                <a:sym typeface="Open Sans"/>
              </a:rPr>
            </a:br>
            <a:r>
              <a:rPr lang="en" sz="773" b="1">
                <a:solidFill>
                  <a:schemeClr val="dk1"/>
                </a:solidFill>
                <a:latin typeface="Open Sans"/>
                <a:ea typeface="Open Sans"/>
                <a:cs typeface="Open Sans"/>
                <a:sym typeface="Open Sans"/>
              </a:rPr>
              <a:t>Go-Live</a:t>
            </a:r>
            <a:endParaRPr/>
          </a:p>
          <a:p>
            <a:pPr marL="120553" marR="0" lvl="0" indent="-120553" algn="l" rtl="0">
              <a:spcBef>
                <a:spcPts val="281"/>
              </a:spcBef>
              <a:spcAft>
                <a:spcPts val="0"/>
              </a:spcAft>
              <a:buClr>
                <a:schemeClr val="dk1"/>
              </a:buClr>
              <a:buSzPts val="773"/>
              <a:buFont typeface="Noto Sans Symbols"/>
              <a:buChar char="▪"/>
            </a:pPr>
            <a:r>
              <a:rPr lang="en" sz="773" b="1">
                <a:solidFill>
                  <a:schemeClr val="dk1"/>
                </a:solidFill>
                <a:latin typeface="Open Sans"/>
                <a:ea typeface="Open Sans"/>
                <a:cs typeface="Open Sans"/>
                <a:sym typeface="Open Sans"/>
              </a:rPr>
              <a:t>Workday Selected for Finance</a:t>
            </a:r>
            <a:endParaRPr/>
          </a:p>
          <a:p>
            <a:pPr marL="120553" marR="0" lvl="0" indent="-120553" algn="l" rtl="0">
              <a:spcBef>
                <a:spcPts val="281"/>
              </a:spcBef>
              <a:spcAft>
                <a:spcPts val="0"/>
              </a:spcAft>
              <a:buClr>
                <a:schemeClr val="dk1"/>
              </a:buClr>
              <a:buSzPts val="773"/>
              <a:buFont typeface="Noto Sans Symbols"/>
              <a:buChar char="▪"/>
            </a:pPr>
            <a:r>
              <a:rPr lang="en" sz="773" b="1">
                <a:solidFill>
                  <a:schemeClr val="dk1"/>
                </a:solidFill>
                <a:latin typeface="Open Sans"/>
                <a:ea typeface="Open Sans"/>
                <a:cs typeface="Open Sans"/>
                <a:sym typeface="Open Sans"/>
              </a:rPr>
              <a:t>Deloitte TCO</a:t>
            </a:r>
            <a:endParaRPr/>
          </a:p>
        </p:txBody>
      </p:sp>
      <p:sp>
        <p:nvSpPr>
          <p:cNvPr id="379" name="Google Shape;379;p70"/>
          <p:cNvSpPr/>
          <p:nvPr/>
        </p:nvSpPr>
        <p:spPr>
          <a:xfrm>
            <a:off x="5041085" y="3808989"/>
            <a:ext cx="1202400" cy="1323000"/>
          </a:xfrm>
          <a:prstGeom prst="rect">
            <a:avLst/>
          </a:prstGeom>
          <a:noFill/>
          <a:ln>
            <a:noFill/>
          </a:ln>
        </p:spPr>
        <p:txBody>
          <a:bodyPr spcFirstLastPara="1" wrap="square" lIns="0" tIns="0" rIns="0" bIns="0" anchor="t" anchorCtr="0">
            <a:noAutofit/>
          </a:bodyPr>
          <a:lstStyle/>
          <a:p>
            <a:pPr marL="120553" marR="0" lvl="0" indent="-120553" algn="l" rtl="0">
              <a:spcBef>
                <a:spcPts val="0"/>
              </a:spcBef>
              <a:spcAft>
                <a:spcPts val="0"/>
              </a:spcAft>
              <a:buClr>
                <a:schemeClr val="accent3"/>
              </a:buClr>
              <a:buSzPts val="843"/>
              <a:buFont typeface="Noto Sans Symbols"/>
              <a:buChar char="▪"/>
            </a:pPr>
            <a:r>
              <a:rPr lang="en" sz="843" b="1">
                <a:solidFill>
                  <a:schemeClr val="accent3"/>
                </a:solidFill>
                <a:latin typeface="Open Sans"/>
                <a:ea typeface="Open Sans"/>
                <a:cs typeface="Open Sans"/>
                <a:sym typeface="Open Sans"/>
              </a:rPr>
              <a:t>Benchmarking and Data Gathering </a:t>
            </a:r>
            <a:endParaRPr/>
          </a:p>
          <a:p>
            <a:pPr marL="120553" marR="0" lvl="0" indent="-120553" algn="l" rtl="0">
              <a:spcBef>
                <a:spcPts val="281"/>
              </a:spcBef>
              <a:spcAft>
                <a:spcPts val="0"/>
              </a:spcAft>
              <a:buClr>
                <a:schemeClr val="accent3"/>
              </a:buClr>
              <a:buSzPts val="843"/>
              <a:buFont typeface="Noto Sans Symbols"/>
              <a:buChar char="▪"/>
            </a:pPr>
            <a:r>
              <a:rPr lang="en" sz="843" b="1">
                <a:solidFill>
                  <a:schemeClr val="accent3"/>
                </a:solidFill>
                <a:latin typeface="Open Sans"/>
                <a:ea typeface="Open Sans"/>
                <a:cs typeface="Open Sans"/>
                <a:sym typeface="Open Sans"/>
              </a:rPr>
              <a:t>Operating Model Design</a:t>
            </a:r>
            <a:endParaRPr/>
          </a:p>
          <a:p>
            <a:pPr marL="120553" marR="0" lvl="0" indent="-120553" algn="l" rtl="0">
              <a:spcBef>
                <a:spcPts val="281"/>
              </a:spcBef>
              <a:spcAft>
                <a:spcPts val="0"/>
              </a:spcAft>
              <a:buClr>
                <a:schemeClr val="accent3"/>
              </a:buClr>
              <a:buSzPts val="843"/>
              <a:buFont typeface="Noto Sans Symbols"/>
              <a:buChar char="▪"/>
            </a:pPr>
            <a:r>
              <a:rPr lang="en" sz="843" b="1">
                <a:solidFill>
                  <a:schemeClr val="accent3"/>
                </a:solidFill>
                <a:latin typeface="Open Sans"/>
                <a:ea typeface="Open Sans"/>
                <a:cs typeface="Open Sans"/>
                <a:sym typeface="Open Sans"/>
              </a:rPr>
              <a:t>Foundation Data Model and Prototyping</a:t>
            </a:r>
            <a:endParaRPr/>
          </a:p>
          <a:p>
            <a:pPr marL="120553" marR="0" lvl="0" indent="-120553" algn="l" rtl="0">
              <a:spcBef>
                <a:spcPts val="281"/>
              </a:spcBef>
              <a:spcAft>
                <a:spcPts val="0"/>
              </a:spcAft>
              <a:buClr>
                <a:schemeClr val="accent3"/>
              </a:buClr>
              <a:buSzPts val="843"/>
              <a:buFont typeface="Noto Sans Symbols"/>
              <a:buChar char="▪"/>
            </a:pPr>
            <a:r>
              <a:rPr lang="en" sz="843" b="1">
                <a:solidFill>
                  <a:schemeClr val="accent3"/>
                </a:solidFill>
                <a:latin typeface="Open Sans"/>
                <a:ea typeface="Open Sans"/>
                <a:cs typeface="Open Sans"/>
                <a:sym typeface="Open Sans"/>
              </a:rPr>
              <a:t>IT System design</a:t>
            </a:r>
            <a:endParaRPr/>
          </a:p>
          <a:p>
            <a:pPr marL="120553" marR="0" lvl="0" indent="-66959" algn="l" rtl="0">
              <a:spcBef>
                <a:spcPts val="281"/>
              </a:spcBef>
              <a:spcAft>
                <a:spcPts val="0"/>
              </a:spcAft>
              <a:buClr>
                <a:schemeClr val="dk1"/>
              </a:buClr>
              <a:buSzPts val="844"/>
              <a:buFont typeface="Noto Sans Symbols"/>
              <a:buNone/>
            </a:pPr>
            <a:endParaRPr sz="843" b="1">
              <a:solidFill>
                <a:schemeClr val="accent3"/>
              </a:solidFill>
              <a:latin typeface="Open Sans"/>
              <a:ea typeface="Open Sans"/>
              <a:cs typeface="Open Sans"/>
              <a:sym typeface="Open Sans"/>
            </a:endParaRPr>
          </a:p>
        </p:txBody>
      </p:sp>
      <p:sp>
        <p:nvSpPr>
          <p:cNvPr id="380" name="Google Shape;380;p70"/>
          <p:cNvSpPr/>
          <p:nvPr/>
        </p:nvSpPr>
        <p:spPr>
          <a:xfrm>
            <a:off x="6476046" y="3508459"/>
            <a:ext cx="1800900" cy="1736700"/>
          </a:xfrm>
          <a:prstGeom prst="rect">
            <a:avLst/>
          </a:prstGeom>
          <a:noFill/>
          <a:ln>
            <a:noFill/>
          </a:ln>
        </p:spPr>
        <p:txBody>
          <a:bodyPr spcFirstLastPara="1" wrap="square" lIns="0" tIns="0" rIns="0" bIns="0" anchor="t" anchorCtr="0">
            <a:noAutofit/>
          </a:bodyPr>
          <a:lstStyle/>
          <a:p>
            <a:pPr marL="113013" marR="0" lvl="0" indent="-113013" algn="l" rtl="0">
              <a:spcBef>
                <a:spcPts val="0"/>
              </a:spcBef>
              <a:spcAft>
                <a:spcPts val="0"/>
              </a:spcAft>
              <a:buClr>
                <a:srgbClr val="FFFFFF"/>
              </a:buClr>
              <a:buSzPts val="843"/>
              <a:buFont typeface="Noto Sans Symbols"/>
              <a:buChar char="▪"/>
            </a:pPr>
            <a:r>
              <a:rPr lang="en" sz="843" b="1">
                <a:solidFill>
                  <a:srgbClr val="FFFFFF"/>
                </a:solidFill>
                <a:latin typeface="Open Sans"/>
                <a:ea typeface="Open Sans"/>
                <a:cs typeface="Open Sans"/>
                <a:sym typeface="Open Sans"/>
              </a:rPr>
              <a:t>Regents approval of scope, schedule and budget</a:t>
            </a:r>
            <a:endParaRPr/>
          </a:p>
          <a:p>
            <a:pPr marL="113013" marR="0" lvl="0" indent="-113013" algn="l" rtl="0">
              <a:spcBef>
                <a:spcPts val="264"/>
              </a:spcBef>
              <a:spcAft>
                <a:spcPts val="0"/>
              </a:spcAft>
              <a:buClr>
                <a:srgbClr val="FFFFFF"/>
              </a:buClr>
              <a:buSzPts val="843"/>
              <a:buFont typeface="Noto Sans Symbols"/>
              <a:buChar char="▪"/>
            </a:pPr>
            <a:r>
              <a:rPr lang="en" sz="843" b="1">
                <a:solidFill>
                  <a:srgbClr val="FFFFFF"/>
                </a:solidFill>
                <a:latin typeface="Open Sans"/>
                <a:ea typeface="Open Sans"/>
                <a:cs typeface="Open Sans"/>
                <a:sym typeface="Open Sans"/>
              </a:rPr>
              <a:t>System Configuration</a:t>
            </a:r>
            <a:endParaRPr/>
          </a:p>
          <a:p>
            <a:pPr marL="113013" marR="0" lvl="0" indent="-113013" algn="l" rtl="0">
              <a:spcBef>
                <a:spcPts val="264"/>
              </a:spcBef>
              <a:spcAft>
                <a:spcPts val="0"/>
              </a:spcAft>
              <a:buClr>
                <a:srgbClr val="FFFFFF"/>
              </a:buClr>
              <a:buSzPts val="843"/>
              <a:buFont typeface="Noto Sans Symbols"/>
              <a:buChar char="▪"/>
            </a:pPr>
            <a:r>
              <a:rPr lang="en" sz="843" b="1">
                <a:solidFill>
                  <a:srgbClr val="FFFFFF"/>
                </a:solidFill>
                <a:latin typeface="Open Sans"/>
                <a:ea typeface="Open Sans"/>
                <a:cs typeface="Open Sans"/>
                <a:sym typeface="Open Sans"/>
              </a:rPr>
              <a:t>Data Conversion</a:t>
            </a:r>
            <a:endParaRPr/>
          </a:p>
          <a:p>
            <a:pPr marL="113013" marR="0" lvl="0" indent="-113013" algn="l" rtl="0">
              <a:spcBef>
                <a:spcPts val="264"/>
              </a:spcBef>
              <a:spcAft>
                <a:spcPts val="0"/>
              </a:spcAft>
              <a:buClr>
                <a:srgbClr val="FFFFFF"/>
              </a:buClr>
              <a:buSzPts val="843"/>
              <a:buFont typeface="Noto Sans Symbols"/>
              <a:buChar char="▪"/>
            </a:pPr>
            <a:r>
              <a:rPr lang="en" sz="843" b="1">
                <a:solidFill>
                  <a:srgbClr val="FFFFFF"/>
                </a:solidFill>
                <a:latin typeface="Open Sans"/>
                <a:ea typeface="Open Sans"/>
                <a:cs typeface="Open Sans"/>
                <a:sym typeface="Open Sans"/>
              </a:rPr>
              <a:t>Integration and Reports Development</a:t>
            </a:r>
            <a:endParaRPr/>
          </a:p>
          <a:p>
            <a:pPr marL="113013" marR="0" lvl="0" indent="-113013" algn="l" rtl="0">
              <a:spcBef>
                <a:spcPts val="264"/>
              </a:spcBef>
              <a:spcAft>
                <a:spcPts val="0"/>
              </a:spcAft>
              <a:buClr>
                <a:srgbClr val="FFFFFF"/>
              </a:buClr>
              <a:buSzPts val="843"/>
              <a:buFont typeface="Noto Sans Symbols"/>
              <a:buChar char="▪"/>
            </a:pPr>
            <a:r>
              <a:rPr lang="en" sz="843" b="1">
                <a:solidFill>
                  <a:srgbClr val="FFFFFF"/>
                </a:solidFill>
                <a:latin typeface="Open Sans"/>
                <a:ea typeface="Open Sans"/>
                <a:cs typeface="Open Sans"/>
                <a:sym typeface="Open Sans"/>
              </a:rPr>
              <a:t>Business Processes and Roles</a:t>
            </a:r>
            <a:endParaRPr/>
          </a:p>
          <a:p>
            <a:pPr marL="113013" marR="0" lvl="0" indent="-113013" algn="l" rtl="0">
              <a:spcBef>
                <a:spcPts val="264"/>
              </a:spcBef>
              <a:spcAft>
                <a:spcPts val="0"/>
              </a:spcAft>
              <a:buClr>
                <a:srgbClr val="FFFFFF"/>
              </a:buClr>
              <a:buSzPts val="843"/>
              <a:buFont typeface="Noto Sans Symbols"/>
              <a:buChar char="▪"/>
            </a:pPr>
            <a:r>
              <a:rPr lang="en" sz="843" b="1">
                <a:solidFill>
                  <a:srgbClr val="FFFFFF"/>
                </a:solidFill>
                <a:latin typeface="Open Sans"/>
                <a:ea typeface="Open Sans"/>
                <a:cs typeface="Open Sans"/>
                <a:sym typeface="Open Sans"/>
              </a:rPr>
              <a:t>Operating Model deployed </a:t>
            </a:r>
            <a:endParaRPr/>
          </a:p>
          <a:p>
            <a:pPr marL="113013" marR="0" lvl="0" indent="-113013" algn="l" rtl="0">
              <a:spcBef>
                <a:spcPts val="264"/>
              </a:spcBef>
              <a:spcAft>
                <a:spcPts val="0"/>
              </a:spcAft>
              <a:buClr>
                <a:srgbClr val="FFFFFF"/>
              </a:buClr>
              <a:buSzPts val="843"/>
              <a:buFont typeface="Noto Sans Symbols"/>
              <a:buChar char="▪"/>
            </a:pPr>
            <a:r>
              <a:rPr lang="en" sz="843" b="1">
                <a:solidFill>
                  <a:srgbClr val="FFFFFF"/>
                </a:solidFill>
                <a:latin typeface="Open Sans"/>
                <a:ea typeface="Open Sans"/>
                <a:cs typeface="Open Sans"/>
                <a:sym typeface="Open Sans"/>
              </a:rPr>
              <a:t>Unit Readiness confirmed </a:t>
            </a:r>
            <a:endParaRPr/>
          </a:p>
          <a:p>
            <a:pPr marL="113013" marR="0" lvl="0" indent="-113013" algn="l" rtl="0">
              <a:spcBef>
                <a:spcPts val="264"/>
              </a:spcBef>
              <a:spcAft>
                <a:spcPts val="0"/>
              </a:spcAft>
              <a:buClr>
                <a:srgbClr val="FFFFFF"/>
              </a:buClr>
              <a:buSzPts val="843"/>
              <a:buFont typeface="Noto Sans Symbols"/>
              <a:buChar char="▪"/>
            </a:pPr>
            <a:r>
              <a:rPr lang="en" sz="843" b="1">
                <a:solidFill>
                  <a:srgbClr val="FFFFFF"/>
                </a:solidFill>
                <a:latin typeface="Open Sans"/>
                <a:ea typeface="Open Sans"/>
                <a:cs typeface="Open Sans"/>
                <a:sym typeface="Open Sans"/>
              </a:rPr>
              <a:t>IT support model </a:t>
            </a:r>
            <a:endParaRPr/>
          </a:p>
          <a:p>
            <a:pPr marL="113013" marR="0" lvl="0" indent="-113013" algn="l" rtl="0">
              <a:spcBef>
                <a:spcPts val="264"/>
              </a:spcBef>
              <a:spcAft>
                <a:spcPts val="0"/>
              </a:spcAft>
              <a:buClr>
                <a:srgbClr val="FFFFFF"/>
              </a:buClr>
              <a:buSzPts val="843"/>
              <a:buFont typeface="Noto Sans Symbols"/>
              <a:buChar char="▪"/>
            </a:pPr>
            <a:r>
              <a:rPr lang="en" sz="843" b="1">
                <a:solidFill>
                  <a:srgbClr val="FFFFFF"/>
                </a:solidFill>
                <a:latin typeface="Open Sans"/>
                <a:ea typeface="Open Sans"/>
                <a:cs typeface="Open Sans"/>
                <a:sym typeface="Open Sans"/>
              </a:rPr>
              <a:t>Training &amp; Testing</a:t>
            </a:r>
            <a:endParaRPr/>
          </a:p>
        </p:txBody>
      </p:sp>
      <p:sp>
        <p:nvSpPr>
          <p:cNvPr id="381" name="Google Shape;381;p70"/>
          <p:cNvSpPr/>
          <p:nvPr/>
        </p:nvSpPr>
        <p:spPr>
          <a:xfrm rot="4407504">
            <a:off x="835080" y="3988418"/>
            <a:ext cx="382391" cy="402205"/>
          </a:xfrm>
          <a:custGeom>
            <a:avLst/>
            <a:gdLst/>
            <a:ahLst/>
            <a:cxnLst/>
            <a:rect l="l" t="t" r="r" b="b"/>
            <a:pathLst>
              <a:path w="280" h="288" extrusionOk="0">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solidFill>
            <a:srgbClr val="BFBFBF"/>
          </a:solidFill>
          <a:ln>
            <a:noFill/>
          </a:ln>
        </p:spPr>
        <p:txBody>
          <a:bodyPr spcFirstLastPara="1" wrap="square" lIns="48200" tIns="24100" rIns="48200" bIns="24100" anchor="t" anchorCtr="0">
            <a:noAutofit/>
          </a:bodyPr>
          <a:lstStyle/>
          <a:p>
            <a:pPr marL="0" marR="0" lvl="0" indent="0" algn="l" rtl="0">
              <a:spcBef>
                <a:spcPts val="0"/>
              </a:spcBef>
              <a:spcAft>
                <a:spcPts val="0"/>
              </a:spcAft>
              <a:buNone/>
            </a:pPr>
            <a:endParaRPr sz="843">
              <a:solidFill>
                <a:srgbClr val="000000"/>
              </a:solidFill>
              <a:latin typeface="Open Sans"/>
              <a:ea typeface="Open Sans"/>
              <a:cs typeface="Open Sans"/>
              <a:sym typeface="Open Sans"/>
            </a:endParaRPr>
          </a:p>
        </p:txBody>
      </p:sp>
      <p:sp>
        <p:nvSpPr>
          <p:cNvPr id="382" name="Google Shape;382;p70"/>
          <p:cNvSpPr/>
          <p:nvPr/>
        </p:nvSpPr>
        <p:spPr>
          <a:xfrm rot="5943162">
            <a:off x="1401611" y="3768680"/>
            <a:ext cx="382391" cy="402205"/>
          </a:xfrm>
          <a:custGeom>
            <a:avLst/>
            <a:gdLst/>
            <a:ahLst/>
            <a:cxnLst/>
            <a:rect l="l" t="t" r="r" b="b"/>
            <a:pathLst>
              <a:path w="280" h="288" extrusionOk="0">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solidFill>
            <a:srgbClr val="BFBFBF"/>
          </a:solidFill>
          <a:ln>
            <a:noFill/>
          </a:ln>
        </p:spPr>
        <p:txBody>
          <a:bodyPr spcFirstLastPara="1" wrap="square" lIns="48200" tIns="24100" rIns="48200" bIns="24100" anchor="t" anchorCtr="0">
            <a:noAutofit/>
          </a:bodyPr>
          <a:lstStyle/>
          <a:p>
            <a:pPr marL="0" marR="0" lvl="0" indent="0" algn="l" rtl="0">
              <a:spcBef>
                <a:spcPts val="0"/>
              </a:spcBef>
              <a:spcAft>
                <a:spcPts val="0"/>
              </a:spcAft>
              <a:buNone/>
            </a:pPr>
            <a:endParaRPr sz="843">
              <a:solidFill>
                <a:srgbClr val="000000"/>
              </a:solidFill>
              <a:latin typeface="Open Sans"/>
              <a:ea typeface="Open Sans"/>
              <a:cs typeface="Open Sans"/>
              <a:sym typeface="Open Sans"/>
            </a:endParaRPr>
          </a:p>
        </p:txBody>
      </p:sp>
      <p:sp>
        <p:nvSpPr>
          <p:cNvPr id="383" name="Google Shape;383;p70"/>
          <p:cNvSpPr/>
          <p:nvPr/>
        </p:nvSpPr>
        <p:spPr>
          <a:xfrm rot="3683272">
            <a:off x="1862343" y="3475697"/>
            <a:ext cx="382391" cy="402205"/>
          </a:xfrm>
          <a:custGeom>
            <a:avLst/>
            <a:gdLst/>
            <a:ahLst/>
            <a:cxnLst/>
            <a:rect l="l" t="t" r="r" b="b"/>
            <a:pathLst>
              <a:path w="280" h="288" extrusionOk="0">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solidFill>
            <a:srgbClr val="BFBFBF"/>
          </a:solidFill>
          <a:ln>
            <a:noFill/>
          </a:ln>
        </p:spPr>
        <p:txBody>
          <a:bodyPr spcFirstLastPara="1" wrap="square" lIns="48200" tIns="24100" rIns="48200" bIns="24100" anchor="t" anchorCtr="0">
            <a:noAutofit/>
          </a:bodyPr>
          <a:lstStyle/>
          <a:p>
            <a:pPr marL="0" marR="0" lvl="0" indent="0" algn="l" rtl="0">
              <a:spcBef>
                <a:spcPts val="0"/>
              </a:spcBef>
              <a:spcAft>
                <a:spcPts val="0"/>
              </a:spcAft>
              <a:buNone/>
            </a:pPr>
            <a:endParaRPr sz="843">
              <a:solidFill>
                <a:srgbClr val="000000"/>
              </a:solidFill>
              <a:latin typeface="Open Sans"/>
              <a:ea typeface="Open Sans"/>
              <a:cs typeface="Open Sans"/>
              <a:sym typeface="Open Sans"/>
            </a:endParaRPr>
          </a:p>
        </p:txBody>
      </p:sp>
      <p:sp>
        <p:nvSpPr>
          <p:cNvPr id="384" name="Google Shape;384;p70"/>
          <p:cNvSpPr/>
          <p:nvPr/>
        </p:nvSpPr>
        <p:spPr>
          <a:xfrm rot="5879921">
            <a:off x="2404458" y="3353620"/>
            <a:ext cx="382391" cy="402205"/>
          </a:xfrm>
          <a:custGeom>
            <a:avLst/>
            <a:gdLst/>
            <a:ahLst/>
            <a:cxnLst/>
            <a:rect l="l" t="t" r="r" b="b"/>
            <a:pathLst>
              <a:path w="280" h="288" extrusionOk="0">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solidFill>
            <a:srgbClr val="BFBFBF"/>
          </a:solidFill>
          <a:ln>
            <a:noFill/>
          </a:ln>
        </p:spPr>
        <p:txBody>
          <a:bodyPr spcFirstLastPara="1" wrap="square" lIns="48200" tIns="24100" rIns="48200" bIns="24100" anchor="t" anchorCtr="0">
            <a:noAutofit/>
          </a:bodyPr>
          <a:lstStyle/>
          <a:p>
            <a:pPr marL="0" marR="0" lvl="0" indent="0" algn="l" rtl="0">
              <a:spcBef>
                <a:spcPts val="0"/>
              </a:spcBef>
              <a:spcAft>
                <a:spcPts val="0"/>
              </a:spcAft>
              <a:buNone/>
            </a:pPr>
            <a:endParaRPr sz="843">
              <a:solidFill>
                <a:srgbClr val="000000"/>
              </a:solidFill>
              <a:latin typeface="Open Sans"/>
              <a:ea typeface="Open Sans"/>
              <a:cs typeface="Open Sans"/>
              <a:sym typeface="Open Sans"/>
            </a:endParaRPr>
          </a:p>
        </p:txBody>
      </p:sp>
      <p:sp>
        <p:nvSpPr>
          <p:cNvPr id="385" name="Google Shape;385;p70"/>
          <p:cNvSpPr/>
          <p:nvPr/>
        </p:nvSpPr>
        <p:spPr>
          <a:xfrm rot="4407504">
            <a:off x="4494696" y="2686267"/>
            <a:ext cx="382391" cy="402205"/>
          </a:xfrm>
          <a:custGeom>
            <a:avLst/>
            <a:gdLst/>
            <a:ahLst/>
            <a:cxnLst/>
            <a:rect l="l" t="t" r="r" b="b"/>
            <a:pathLst>
              <a:path w="280" h="288" extrusionOk="0">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solidFill>
            <a:srgbClr val="BFBFBF"/>
          </a:solidFill>
          <a:ln>
            <a:noFill/>
          </a:ln>
        </p:spPr>
        <p:txBody>
          <a:bodyPr spcFirstLastPara="1" wrap="square" lIns="48200" tIns="24100" rIns="48200" bIns="24100" anchor="t" anchorCtr="0">
            <a:noAutofit/>
          </a:bodyPr>
          <a:lstStyle/>
          <a:p>
            <a:pPr marL="0" marR="0" lvl="0" indent="0" algn="l" rtl="0">
              <a:spcBef>
                <a:spcPts val="0"/>
              </a:spcBef>
              <a:spcAft>
                <a:spcPts val="0"/>
              </a:spcAft>
              <a:buNone/>
            </a:pPr>
            <a:endParaRPr sz="843">
              <a:solidFill>
                <a:srgbClr val="000000"/>
              </a:solidFill>
              <a:latin typeface="Open Sans"/>
              <a:ea typeface="Open Sans"/>
              <a:cs typeface="Open Sans"/>
              <a:sym typeface="Open Sans"/>
            </a:endParaRPr>
          </a:p>
        </p:txBody>
      </p:sp>
      <p:sp>
        <p:nvSpPr>
          <p:cNvPr id="386" name="Google Shape;386;p70"/>
          <p:cNvSpPr/>
          <p:nvPr/>
        </p:nvSpPr>
        <p:spPr>
          <a:xfrm rot="5400000">
            <a:off x="3438747" y="2920414"/>
            <a:ext cx="382391" cy="402205"/>
          </a:xfrm>
          <a:custGeom>
            <a:avLst/>
            <a:gdLst/>
            <a:ahLst/>
            <a:cxnLst/>
            <a:rect l="l" t="t" r="r" b="b"/>
            <a:pathLst>
              <a:path w="280" h="288" extrusionOk="0">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solidFill>
            <a:srgbClr val="BFBFBF"/>
          </a:solidFill>
          <a:ln>
            <a:noFill/>
          </a:ln>
        </p:spPr>
        <p:txBody>
          <a:bodyPr spcFirstLastPara="1" wrap="square" lIns="48200" tIns="24100" rIns="48200" bIns="24100" anchor="t" anchorCtr="0">
            <a:noAutofit/>
          </a:bodyPr>
          <a:lstStyle/>
          <a:p>
            <a:pPr marL="0" marR="0" lvl="0" indent="0" algn="l" rtl="0">
              <a:spcBef>
                <a:spcPts val="0"/>
              </a:spcBef>
              <a:spcAft>
                <a:spcPts val="0"/>
              </a:spcAft>
              <a:buNone/>
            </a:pPr>
            <a:endParaRPr sz="843">
              <a:solidFill>
                <a:srgbClr val="000000"/>
              </a:solidFill>
              <a:latin typeface="Open Sans"/>
              <a:ea typeface="Open Sans"/>
              <a:cs typeface="Open Sans"/>
              <a:sym typeface="Open Sans"/>
            </a:endParaRPr>
          </a:p>
        </p:txBody>
      </p:sp>
      <p:sp>
        <p:nvSpPr>
          <p:cNvPr id="387" name="Google Shape;387;p70"/>
          <p:cNvSpPr/>
          <p:nvPr/>
        </p:nvSpPr>
        <p:spPr>
          <a:xfrm rot="4407504">
            <a:off x="2922159" y="3166436"/>
            <a:ext cx="382391" cy="402205"/>
          </a:xfrm>
          <a:custGeom>
            <a:avLst/>
            <a:gdLst/>
            <a:ahLst/>
            <a:cxnLst/>
            <a:rect l="l" t="t" r="r" b="b"/>
            <a:pathLst>
              <a:path w="280" h="288" extrusionOk="0">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solidFill>
            <a:srgbClr val="BFBFBF"/>
          </a:solidFill>
          <a:ln>
            <a:noFill/>
          </a:ln>
        </p:spPr>
        <p:txBody>
          <a:bodyPr spcFirstLastPara="1" wrap="square" lIns="48200" tIns="24100" rIns="48200" bIns="24100" anchor="t" anchorCtr="0">
            <a:noAutofit/>
          </a:bodyPr>
          <a:lstStyle/>
          <a:p>
            <a:pPr marL="0" marR="0" lvl="0" indent="0" algn="l" rtl="0">
              <a:spcBef>
                <a:spcPts val="0"/>
              </a:spcBef>
              <a:spcAft>
                <a:spcPts val="0"/>
              </a:spcAft>
              <a:buNone/>
            </a:pPr>
            <a:endParaRPr sz="843">
              <a:solidFill>
                <a:srgbClr val="000000"/>
              </a:solidFill>
              <a:latin typeface="Open Sans"/>
              <a:ea typeface="Open Sans"/>
              <a:cs typeface="Open Sans"/>
              <a:sym typeface="Open Sans"/>
            </a:endParaRPr>
          </a:p>
        </p:txBody>
      </p:sp>
      <p:sp>
        <p:nvSpPr>
          <p:cNvPr id="388" name="Google Shape;388;p70"/>
          <p:cNvSpPr/>
          <p:nvPr/>
        </p:nvSpPr>
        <p:spPr>
          <a:xfrm rot="3683272">
            <a:off x="3958938" y="2833171"/>
            <a:ext cx="382391" cy="402205"/>
          </a:xfrm>
          <a:custGeom>
            <a:avLst/>
            <a:gdLst/>
            <a:ahLst/>
            <a:cxnLst/>
            <a:rect l="l" t="t" r="r" b="b"/>
            <a:pathLst>
              <a:path w="280" h="288" extrusionOk="0">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solidFill>
            <a:srgbClr val="BFBFBF"/>
          </a:solidFill>
          <a:ln>
            <a:noFill/>
          </a:ln>
        </p:spPr>
        <p:txBody>
          <a:bodyPr spcFirstLastPara="1" wrap="square" lIns="48200" tIns="24100" rIns="48200" bIns="24100" anchor="t" anchorCtr="0">
            <a:noAutofit/>
          </a:bodyPr>
          <a:lstStyle/>
          <a:p>
            <a:pPr marL="0" marR="0" lvl="0" indent="0" algn="l" rtl="0">
              <a:spcBef>
                <a:spcPts val="0"/>
              </a:spcBef>
              <a:spcAft>
                <a:spcPts val="0"/>
              </a:spcAft>
              <a:buNone/>
            </a:pPr>
            <a:endParaRPr sz="843">
              <a:solidFill>
                <a:srgbClr val="000000"/>
              </a:solidFill>
              <a:latin typeface="Open Sans"/>
              <a:ea typeface="Open Sans"/>
              <a:cs typeface="Open Sans"/>
              <a:sym typeface="Open Sans"/>
            </a:endParaRPr>
          </a:p>
        </p:txBody>
      </p:sp>
      <p:pic>
        <p:nvPicPr>
          <p:cNvPr id="389" name="Google Shape;389;p70"/>
          <p:cNvPicPr preferRelativeResize="0"/>
          <p:nvPr/>
        </p:nvPicPr>
        <p:blipFill rotWithShape="1">
          <a:blip r:embed="rId3">
            <a:alphaModFix/>
          </a:blip>
          <a:srcRect b="23459"/>
          <a:stretch/>
        </p:blipFill>
        <p:spPr>
          <a:xfrm>
            <a:off x="6060179" y="6224319"/>
            <a:ext cx="2859986" cy="5243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97"/>
          <p:cNvSpPr txBox="1">
            <a:spLocks noGrp="1"/>
          </p:cNvSpPr>
          <p:nvPr>
            <p:ph type="body" idx="1"/>
          </p:nvPr>
        </p:nvSpPr>
        <p:spPr>
          <a:xfrm>
            <a:off x="143767" y="-21017"/>
            <a:ext cx="8184600" cy="60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Encode Sans"/>
                <a:ea typeface="Encode Sans"/>
                <a:cs typeface="Encode Sans"/>
                <a:sym typeface="Encode Sans"/>
              </a:rPr>
              <a:t>Electives</a:t>
            </a:r>
            <a:endParaRPr>
              <a:latin typeface="Encode Sans"/>
              <a:ea typeface="Encode Sans"/>
              <a:cs typeface="Encode Sans"/>
              <a:sym typeface="Encode Sans"/>
            </a:endParaRPr>
          </a:p>
        </p:txBody>
      </p:sp>
      <p:pic>
        <p:nvPicPr>
          <p:cNvPr id="746" name="Google Shape;746;p97" descr="Bar_RtAngle_7502_RGB.png"/>
          <p:cNvPicPr preferRelativeResize="0"/>
          <p:nvPr/>
        </p:nvPicPr>
        <p:blipFill rotWithShape="1">
          <a:blip r:embed="rId3">
            <a:alphaModFix/>
          </a:blip>
          <a:srcRect/>
          <a:stretch/>
        </p:blipFill>
        <p:spPr>
          <a:xfrm>
            <a:off x="252376" y="594484"/>
            <a:ext cx="1358183" cy="67050"/>
          </a:xfrm>
          <a:prstGeom prst="rect">
            <a:avLst/>
          </a:prstGeom>
          <a:noFill/>
          <a:ln>
            <a:noFill/>
          </a:ln>
        </p:spPr>
      </p:pic>
      <p:pic>
        <p:nvPicPr>
          <p:cNvPr id="747" name="Google Shape;747;p97"/>
          <p:cNvPicPr preferRelativeResize="0"/>
          <p:nvPr/>
        </p:nvPicPr>
        <p:blipFill rotWithShape="1">
          <a:blip r:embed="rId4">
            <a:alphaModFix/>
          </a:blip>
          <a:srcRect b="16520"/>
          <a:stretch/>
        </p:blipFill>
        <p:spPr>
          <a:xfrm>
            <a:off x="104775" y="753357"/>
            <a:ext cx="8934450" cy="5573872"/>
          </a:xfrm>
          <a:prstGeom prst="rect">
            <a:avLst/>
          </a:prstGeom>
          <a:noFill/>
          <a:ln>
            <a:noFill/>
          </a:ln>
        </p:spPr>
      </p:pic>
      <p:pic>
        <p:nvPicPr>
          <p:cNvPr id="748" name="Google Shape;748;p97"/>
          <p:cNvPicPr preferRelativeResize="0"/>
          <p:nvPr/>
        </p:nvPicPr>
        <p:blipFill rotWithShape="1">
          <a:blip r:embed="rId5">
            <a:alphaModFix/>
          </a:blip>
          <a:srcRect b="10354"/>
          <a:stretch/>
        </p:blipFill>
        <p:spPr>
          <a:xfrm>
            <a:off x="104775" y="664633"/>
            <a:ext cx="8877300" cy="574668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98"/>
          <p:cNvSpPr txBox="1">
            <a:spLocks noGrp="1"/>
          </p:cNvSpPr>
          <p:nvPr>
            <p:ph type="body" idx="1"/>
          </p:nvPr>
        </p:nvSpPr>
        <p:spPr>
          <a:xfrm>
            <a:off x="479669" y="-21017"/>
            <a:ext cx="8184600" cy="60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Encode Sans"/>
                <a:ea typeface="Encode Sans"/>
                <a:cs typeface="Encode Sans"/>
                <a:sym typeface="Encode Sans"/>
              </a:rPr>
              <a:t>Preview</a:t>
            </a:r>
            <a:endParaRPr>
              <a:latin typeface="Encode Sans"/>
              <a:ea typeface="Encode Sans"/>
              <a:cs typeface="Encode Sans"/>
              <a:sym typeface="Encode Sans"/>
            </a:endParaRPr>
          </a:p>
        </p:txBody>
      </p:sp>
      <p:pic>
        <p:nvPicPr>
          <p:cNvPr id="755" name="Google Shape;755;p98" descr="Bar_RtAngle_7502_RGB.png"/>
          <p:cNvPicPr preferRelativeResize="0"/>
          <p:nvPr/>
        </p:nvPicPr>
        <p:blipFill rotWithShape="1">
          <a:blip r:embed="rId3">
            <a:alphaModFix/>
          </a:blip>
          <a:srcRect/>
          <a:stretch/>
        </p:blipFill>
        <p:spPr>
          <a:xfrm>
            <a:off x="597610" y="594484"/>
            <a:ext cx="1358183" cy="67050"/>
          </a:xfrm>
          <a:prstGeom prst="rect">
            <a:avLst/>
          </a:prstGeom>
          <a:noFill/>
          <a:ln>
            <a:noFill/>
          </a:ln>
        </p:spPr>
      </p:pic>
      <p:pic>
        <p:nvPicPr>
          <p:cNvPr id="756" name="Google Shape;756;p98">
            <a:hlinkClick r:id="rId4"/>
          </p:cNvPr>
          <p:cNvPicPr preferRelativeResize="0"/>
          <p:nvPr/>
        </p:nvPicPr>
        <p:blipFill rotWithShape="1">
          <a:blip r:embed="rId5">
            <a:alphaModFix/>
          </a:blip>
          <a:srcRect/>
          <a:stretch/>
        </p:blipFill>
        <p:spPr>
          <a:xfrm>
            <a:off x="1274420" y="783994"/>
            <a:ext cx="6602413" cy="554111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9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3000"/>
              <a:buNone/>
            </a:pPr>
            <a:r>
              <a:rPr lang="en">
                <a:latin typeface="Encode Sans"/>
                <a:ea typeface="Encode Sans"/>
                <a:cs typeface="Encode Sans"/>
                <a:sym typeface="Encode Sans"/>
              </a:rPr>
              <a:t>Feedback Results</a:t>
            </a:r>
            <a:endParaRPr>
              <a:latin typeface="Encode Sans"/>
              <a:ea typeface="Encode Sans"/>
              <a:cs typeface="Encode Sans"/>
              <a:sym typeface="Encode Sans"/>
            </a:endParaRPr>
          </a:p>
        </p:txBody>
      </p:sp>
      <p:sp>
        <p:nvSpPr>
          <p:cNvPr id="763" name="Google Shape;763;p99"/>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2400"/>
              <a:buNone/>
            </a:pPr>
            <a:r>
              <a:rPr lang="en"/>
              <a:t>54 completers/30 feedback surveys</a:t>
            </a:r>
            <a:endParaRPr/>
          </a:p>
          <a:p>
            <a:pPr marL="742950" lvl="1" indent="-285750" algn="l" rtl="0">
              <a:spcBef>
                <a:spcPts val="400"/>
              </a:spcBef>
              <a:spcAft>
                <a:spcPts val="0"/>
              </a:spcAft>
              <a:buClr>
                <a:srgbClr val="FFFFFF"/>
              </a:buClr>
              <a:buSzPts val="2000"/>
              <a:buChar char="–"/>
            </a:pPr>
            <a:r>
              <a:rPr lang="en" b="0"/>
              <a:t>90% agree it contains valuable content</a:t>
            </a:r>
            <a:endParaRPr/>
          </a:p>
          <a:p>
            <a:pPr marL="742950" lvl="1" indent="-285750" algn="l" rtl="0">
              <a:spcBef>
                <a:spcPts val="400"/>
              </a:spcBef>
              <a:spcAft>
                <a:spcPts val="0"/>
              </a:spcAft>
              <a:buClr>
                <a:srgbClr val="FFFFFF"/>
              </a:buClr>
              <a:buSzPts val="2000"/>
              <a:buChar char="–"/>
            </a:pPr>
            <a:r>
              <a:rPr lang="en" b="0"/>
              <a:t>96% agree it’s easy to use</a:t>
            </a:r>
            <a:endParaRPr/>
          </a:p>
          <a:p>
            <a:pPr marL="742950" lvl="1" indent="-285750" algn="l" rtl="0">
              <a:spcBef>
                <a:spcPts val="400"/>
              </a:spcBef>
              <a:spcAft>
                <a:spcPts val="0"/>
              </a:spcAft>
              <a:buClr>
                <a:srgbClr val="FFFFFF"/>
              </a:buClr>
              <a:buSzPts val="2000"/>
              <a:buChar char="–"/>
            </a:pPr>
            <a:r>
              <a:rPr lang="en" b="0"/>
              <a:t>83% agree it’s about the right length,10% neither agree/nor disagree with that statement </a:t>
            </a:r>
            <a:endParaRPr b="0"/>
          </a:p>
          <a:p>
            <a:pPr marL="742950" lvl="1" indent="-285750" algn="l" rtl="0">
              <a:spcBef>
                <a:spcPts val="400"/>
              </a:spcBef>
              <a:spcAft>
                <a:spcPts val="0"/>
              </a:spcAft>
              <a:buClr>
                <a:srgbClr val="FFFFFF"/>
              </a:buClr>
              <a:buSzPts val="2000"/>
              <a:buChar char="–"/>
            </a:pPr>
            <a:r>
              <a:rPr lang="en" b="0"/>
              <a:t>71% agree the training provides resources they will use later, 18% neither agree nor disagree with that statement</a:t>
            </a:r>
            <a:endParaRPr/>
          </a:p>
        </p:txBody>
      </p:sp>
      <p:sp>
        <p:nvSpPr>
          <p:cNvPr id="764" name="Google Shape;764;p99"/>
          <p:cNvSpPr txBox="1"/>
          <p:nvPr/>
        </p:nvSpPr>
        <p:spPr>
          <a:xfrm>
            <a:off x="929899" y="4899763"/>
            <a:ext cx="794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sng" strike="noStrike" cap="none">
                <a:solidFill>
                  <a:schemeClr val="hlink"/>
                </a:solidFill>
                <a:latin typeface="Calibri"/>
                <a:ea typeface="Calibri"/>
                <a:cs typeface="Calibri"/>
                <a:sym typeface="Calibri"/>
                <a:hlinkClick r:id="rId3"/>
              </a:rPr>
              <a:t>http://www.washington.edu/research/learning/online/index.php/lessons/uw-faculty-grants-management-refresher/</a:t>
            </a: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00"/>
          <p:cNvSpPr/>
          <p:nvPr/>
        </p:nvSpPr>
        <p:spPr>
          <a:xfrm>
            <a:off x="0" y="0"/>
            <a:ext cx="9153600" cy="1083600"/>
          </a:xfrm>
          <a:prstGeom prst="rect">
            <a:avLst/>
          </a:prstGeom>
          <a:solidFill>
            <a:srgbClr val="2058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1" name="Google Shape;771;p100"/>
          <p:cNvSpPr txBox="1"/>
          <p:nvPr/>
        </p:nvSpPr>
        <p:spPr>
          <a:xfrm>
            <a:off x="548963" y="345013"/>
            <a:ext cx="5471100" cy="6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000" b="1" i="0" u="none" strike="noStrike" cap="none">
                <a:solidFill>
                  <a:schemeClr val="lt1"/>
                </a:solidFill>
                <a:latin typeface="Encode Sans"/>
                <a:ea typeface="Encode Sans"/>
                <a:cs typeface="Encode Sans"/>
                <a:sym typeface="Encode Sans"/>
              </a:rPr>
              <a:t>UPCOMING COURSES IN </a:t>
            </a:r>
            <a:endParaRPr/>
          </a:p>
          <a:p>
            <a:pPr marL="0" marR="0" lvl="0" indent="0" algn="l" rtl="0">
              <a:spcBef>
                <a:spcPts val="0"/>
              </a:spcBef>
              <a:spcAft>
                <a:spcPts val="0"/>
              </a:spcAft>
              <a:buNone/>
            </a:pPr>
            <a:r>
              <a:rPr lang="en" sz="2000" b="1">
                <a:solidFill>
                  <a:schemeClr val="lt1"/>
                </a:solidFill>
                <a:latin typeface="Encode Sans"/>
                <a:ea typeface="Encode Sans"/>
                <a:cs typeface="Encode Sans"/>
                <a:sym typeface="Encode Sans"/>
              </a:rPr>
              <a:t>RESEARCH ADMINISTRATION</a:t>
            </a:r>
            <a:endParaRPr sz="2000" b="1">
              <a:solidFill>
                <a:schemeClr val="lt1"/>
              </a:solidFill>
              <a:latin typeface="Encode Sans"/>
              <a:ea typeface="Encode Sans"/>
              <a:cs typeface="Encode Sans"/>
              <a:sym typeface="Encode Sans"/>
            </a:endParaRPr>
          </a:p>
        </p:txBody>
      </p:sp>
      <p:grpSp>
        <p:nvGrpSpPr>
          <p:cNvPr id="772" name="Google Shape;772;p100"/>
          <p:cNvGrpSpPr/>
          <p:nvPr/>
        </p:nvGrpSpPr>
        <p:grpSpPr>
          <a:xfrm>
            <a:off x="1137225" y="2882443"/>
            <a:ext cx="6454140" cy="307800"/>
            <a:chOff x="0" y="1401986"/>
            <a:chExt cx="5334000" cy="307800"/>
          </a:xfrm>
        </p:grpSpPr>
        <p:sp>
          <p:nvSpPr>
            <p:cNvPr id="773" name="Google Shape;773;p100"/>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u="none">
                <a:solidFill>
                  <a:srgbClr val="595959"/>
                </a:solidFill>
                <a:latin typeface="Calibri"/>
                <a:ea typeface="Calibri"/>
                <a:cs typeface="Calibri"/>
                <a:sym typeface="Calibri"/>
              </a:endParaRPr>
            </a:p>
          </p:txBody>
        </p:sp>
        <p:sp>
          <p:nvSpPr>
            <p:cNvPr id="774" name="Google Shape;774;p100"/>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5F497A"/>
                </a:solidFill>
                <a:latin typeface="Calibri"/>
                <a:ea typeface="Calibri"/>
                <a:cs typeface="Calibri"/>
                <a:sym typeface="Calibri"/>
              </a:endParaRPr>
            </a:p>
          </p:txBody>
        </p:sp>
      </p:grpSp>
      <p:sp>
        <p:nvSpPr>
          <p:cNvPr id="775" name="Google Shape;775;p100"/>
          <p:cNvSpPr txBox="1"/>
          <p:nvPr/>
        </p:nvSpPr>
        <p:spPr>
          <a:xfrm>
            <a:off x="4724400" y="4992469"/>
            <a:ext cx="4593900" cy="6462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 sz="1200" b="1">
                <a:solidFill>
                  <a:srgbClr val="3F3F3F"/>
                </a:solidFill>
                <a:latin typeface="Calibri"/>
                <a:ea typeface="Calibri"/>
                <a:cs typeface="Calibri"/>
                <a:sym typeface="Calibri"/>
              </a:rPr>
              <a:t>Currently scheduled courses and registration: </a:t>
            </a:r>
            <a:r>
              <a:rPr lang="en" sz="1200" u="sng">
                <a:solidFill>
                  <a:schemeClr val="hlink"/>
                </a:solidFill>
                <a:latin typeface="Calibri"/>
                <a:ea typeface="Calibri"/>
                <a:cs typeface="Calibri"/>
                <a:sym typeface="Calibri"/>
                <a:hlinkClick r:id="rId3"/>
              </a:rPr>
              <a:t>https://uwresearch.gosignmeup.com/public/course/browse</a:t>
            </a:r>
            <a:r>
              <a:rPr lang="en" sz="1200">
                <a:solidFill>
                  <a:srgbClr val="595959"/>
                </a:solidFill>
                <a:latin typeface="Calibri"/>
                <a:ea typeface="Calibri"/>
                <a:cs typeface="Calibri"/>
                <a:sym typeface="Calibri"/>
              </a:rPr>
              <a:t>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776" name="Google Shape;776;p100"/>
          <p:cNvGrpSpPr/>
          <p:nvPr/>
        </p:nvGrpSpPr>
        <p:grpSpPr>
          <a:xfrm>
            <a:off x="1386952" y="3339643"/>
            <a:ext cx="6454140" cy="307800"/>
            <a:chOff x="0" y="1401986"/>
            <a:chExt cx="5334000" cy="307800"/>
          </a:xfrm>
        </p:grpSpPr>
        <p:sp>
          <p:nvSpPr>
            <p:cNvPr id="777" name="Google Shape;777;p100"/>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u="none">
                <a:solidFill>
                  <a:srgbClr val="595959"/>
                </a:solidFill>
                <a:latin typeface="Calibri"/>
                <a:ea typeface="Calibri"/>
                <a:cs typeface="Calibri"/>
                <a:sym typeface="Calibri"/>
              </a:endParaRPr>
            </a:p>
          </p:txBody>
        </p:sp>
        <p:sp>
          <p:nvSpPr>
            <p:cNvPr id="778" name="Google Shape;778;p100"/>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5F497A"/>
                </a:solidFill>
                <a:latin typeface="Calibri"/>
                <a:ea typeface="Calibri"/>
                <a:cs typeface="Calibri"/>
                <a:sym typeface="Calibri"/>
              </a:endParaRPr>
            </a:p>
          </p:txBody>
        </p:sp>
      </p:grpSp>
      <p:graphicFrame>
        <p:nvGraphicFramePr>
          <p:cNvPr id="779" name="Google Shape;779;p100"/>
          <p:cNvGraphicFramePr/>
          <p:nvPr/>
        </p:nvGraphicFramePr>
        <p:xfrm>
          <a:off x="302073" y="1447800"/>
          <a:ext cx="3000000" cy="3000000"/>
        </p:xfrm>
        <a:graphic>
          <a:graphicData uri="http://schemas.openxmlformats.org/drawingml/2006/table">
            <a:tbl>
              <a:tblPr>
                <a:gradFill>
                  <a:gsLst>
                    <a:gs pos="0">
                      <a:srgbClr val="9BE9FF"/>
                    </a:gs>
                    <a:gs pos="35000">
                      <a:srgbClr val="B8F1FF"/>
                    </a:gs>
                    <a:gs pos="100000">
                      <a:srgbClr val="E2FBFF"/>
                    </a:gs>
                  </a:gsLst>
                  <a:lin ang="16200038" scaled="0"/>
                </a:gradFill>
                <a:tableStyleId>{06321461-7A81-4411-ADDB-4B90971589B4}</a:tableStyleId>
              </a:tblPr>
              <a:tblGrid>
                <a:gridCol w="1181250">
                  <a:extLst>
                    <a:ext uri="{9D8B030D-6E8A-4147-A177-3AD203B41FA5}">
                      <a16:colId xmlns:a16="http://schemas.microsoft.com/office/drawing/2014/main" val="20000"/>
                    </a:ext>
                  </a:extLst>
                </a:gridCol>
                <a:gridCol w="7338350">
                  <a:extLst>
                    <a:ext uri="{9D8B030D-6E8A-4147-A177-3AD203B41FA5}">
                      <a16:colId xmlns:a16="http://schemas.microsoft.com/office/drawing/2014/main" val="20001"/>
                    </a:ext>
                  </a:extLst>
                </a:gridCol>
              </a:tblGrid>
              <a:tr h="401950">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May 21</a:t>
                      </a:r>
                      <a:endParaRPr sz="1800" b="1" u="none" strike="noStrike" cap="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Research Administration Data Cube</a:t>
                      </a:r>
                      <a:endParaRPr sz="18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401950">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May 23</a:t>
                      </a:r>
                      <a:endParaRPr sz="1800" b="1" u="none" strike="noStrike" cap="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Electronic Faculty Effort Certification (eFECS) for FEC Coordinators</a:t>
                      </a:r>
                      <a:endParaRPr sz="18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401950">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May 23</a:t>
                      </a:r>
                      <a:endParaRPr sz="1800" b="1" u="none" strike="noStrike" cap="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Understanding Cost Share at the UW: When is it Really Cost Share?</a:t>
                      </a:r>
                      <a:endParaRPr sz="1800" b="1" u="none" strike="noStrike" cap="none">
                        <a:solidFill>
                          <a:srgbClr val="E36C0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401950">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May 30</a:t>
                      </a:r>
                      <a:endParaRPr sz="1800" b="1" u="none" strike="noStrike" cap="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Tools and Calculators for Monitoring Effort and Adjusting FECs</a:t>
                      </a:r>
                      <a:endParaRPr sz="18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401950">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June 4</a:t>
                      </a:r>
                      <a:endParaRPr sz="1800" b="1" u="none" strike="noStrike" cap="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Managing Cost Share at the UW</a:t>
                      </a:r>
                      <a:endParaRPr sz="18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401950">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June 11</a:t>
                      </a:r>
                      <a:endParaRPr sz="1800" b="1" u="none" strike="noStrike" cap="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Managing NRSA Training Grant Budgets at the UW</a:t>
                      </a:r>
                      <a:endParaRPr sz="18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401950">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June 13</a:t>
                      </a:r>
                      <a:endParaRPr sz="1800" b="1" u="none" strike="noStrike" cap="none">
                        <a:solidFill>
                          <a:srgbClr val="494429"/>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Salary Limitations – Salary Cap</a:t>
                      </a:r>
                      <a:endParaRPr sz="18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401950">
                <a:tc>
                  <a:txBody>
                    <a:bodyPr/>
                    <a:lstStyle/>
                    <a:p>
                      <a:pPr marL="0" marR="0" lvl="0" indent="0" algn="l" rtl="0">
                        <a:lnSpc>
                          <a:spcPct val="100000"/>
                        </a:lnSpc>
                        <a:spcBef>
                          <a:spcPts val="0"/>
                        </a:spcBef>
                        <a:spcAft>
                          <a:spcPts val="0"/>
                        </a:spcAft>
                        <a:buClr>
                          <a:srgbClr val="494429"/>
                        </a:buClr>
                        <a:buSzPts val="1800"/>
                        <a:buFont typeface="Calibri"/>
                        <a:buNone/>
                      </a:pPr>
                      <a:r>
                        <a:rPr lang="en" sz="1800" b="0" u="none" strike="noStrike" cap="none">
                          <a:solidFill>
                            <a:srgbClr val="000000"/>
                          </a:solidFill>
                          <a:latin typeface="Calibri"/>
                          <a:ea typeface="Calibri"/>
                          <a:cs typeface="Calibri"/>
                          <a:sym typeface="Calibri"/>
                        </a:rPr>
                        <a:t>June 25</a:t>
                      </a:r>
                      <a:endParaRPr>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494429"/>
                        </a:buClr>
                        <a:buSzPts val="1800"/>
                        <a:buFont typeface="Calibri"/>
                        <a:buNone/>
                      </a:pPr>
                      <a:r>
                        <a:rPr lang="en" sz="1800" b="0" u="none" strike="noStrike" cap="none">
                          <a:solidFill>
                            <a:srgbClr val="000000"/>
                          </a:solidFill>
                          <a:latin typeface="Calibri"/>
                          <a:ea typeface="Calibri"/>
                          <a:cs typeface="Calibri"/>
                          <a:sym typeface="Calibri"/>
                        </a:rPr>
                        <a:t>Subawards in SAGE</a:t>
                      </a:r>
                      <a:endParaRPr>
                        <a:solidFill>
                          <a:srgbClr val="000000"/>
                        </a:solidFill>
                      </a:endParaRPr>
                    </a:p>
                  </a:txBody>
                  <a:tcPr marL="91450" marR="91450" marT="45725" marB="45725"/>
                </a:tc>
                <a:extLst>
                  <a:ext uri="{0D108BD9-81ED-4DB2-BD59-A6C34878D82A}">
                    <a16:rowId xmlns:a16="http://schemas.microsoft.com/office/drawing/2014/main" val="10007"/>
                  </a:ext>
                </a:extLst>
              </a:tr>
            </a:tbl>
          </a:graphicData>
        </a:graphic>
      </p:graphicFrame>
      <p:pic>
        <p:nvPicPr>
          <p:cNvPr id="780" name="Google Shape;780;p100" descr="C:\Users\hient2\Desktop\Untitled-1.png"/>
          <p:cNvPicPr preferRelativeResize="0"/>
          <p:nvPr/>
        </p:nvPicPr>
        <p:blipFill rotWithShape="1">
          <a:blip r:embed="rId4">
            <a:alphaModFix/>
          </a:blip>
          <a:srcRect/>
          <a:stretch/>
        </p:blipFill>
        <p:spPr>
          <a:xfrm>
            <a:off x="6553200" y="152400"/>
            <a:ext cx="2768928" cy="1006186"/>
          </a:xfrm>
          <a:prstGeom prst="rect">
            <a:avLst/>
          </a:prstGeom>
          <a:noFill/>
          <a:ln>
            <a:noFill/>
          </a:ln>
        </p:spPr>
      </p:pic>
      <p:sp>
        <p:nvSpPr>
          <p:cNvPr id="781" name="Google Shape;781;p100"/>
          <p:cNvSpPr txBox="1"/>
          <p:nvPr/>
        </p:nvSpPr>
        <p:spPr>
          <a:xfrm>
            <a:off x="304800" y="4948535"/>
            <a:ext cx="4648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rgbClr val="3F3F3F"/>
                </a:solidFill>
                <a:latin typeface="Calibri"/>
                <a:ea typeface="Calibri"/>
                <a:cs typeface="Calibri"/>
                <a:sym typeface="Calibri"/>
              </a:rPr>
              <a:t>CORE homepage:</a:t>
            </a:r>
            <a:endParaRPr/>
          </a:p>
          <a:p>
            <a:pPr marL="0" marR="0" lvl="0" indent="0" algn="l" rtl="0">
              <a:spcBef>
                <a:spcPts val="0"/>
              </a:spcBef>
              <a:spcAft>
                <a:spcPts val="0"/>
              </a:spcAft>
              <a:buNone/>
            </a:pPr>
            <a:r>
              <a:rPr lang="en" sz="1200" u="sng">
                <a:solidFill>
                  <a:schemeClr val="hlink"/>
                </a:solidFill>
                <a:latin typeface="Calibri"/>
                <a:ea typeface="Calibri"/>
                <a:cs typeface="Calibri"/>
                <a:sym typeface="Calibri"/>
                <a:hlinkClick r:id="rId5"/>
              </a:rPr>
              <a:t>https://www.washington.edu/research/training/core//</a:t>
            </a:r>
            <a:endParaRPr sz="1200" u="sng">
              <a:solidFill>
                <a:schemeClr val="lt1"/>
              </a:solidFill>
              <a:latin typeface="Calibri"/>
              <a:ea typeface="Calibri"/>
              <a:cs typeface="Calibri"/>
              <a:sym typeface="Calibri"/>
            </a:endParaRPr>
          </a:p>
        </p:txBody>
      </p:sp>
      <p:pic>
        <p:nvPicPr>
          <p:cNvPr id="782" name="Google Shape;782;p100"/>
          <p:cNvPicPr preferRelativeResize="0"/>
          <p:nvPr/>
        </p:nvPicPr>
        <p:blipFill rotWithShape="1">
          <a:blip r:embed="rId6">
            <a:alphaModFix/>
          </a:blip>
          <a:srcRect/>
          <a:stretch/>
        </p:blipFill>
        <p:spPr>
          <a:xfrm>
            <a:off x="-28205" y="5943600"/>
            <a:ext cx="1358020" cy="914400"/>
          </a:xfrm>
          <a:prstGeom prst="rect">
            <a:avLst/>
          </a:prstGeom>
          <a:noFill/>
          <a:ln>
            <a:noFill/>
          </a:ln>
        </p:spPr>
      </p:pic>
      <p:pic>
        <p:nvPicPr>
          <p:cNvPr id="783" name="Google Shape;783;p100"/>
          <p:cNvPicPr preferRelativeResize="0"/>
          <p:nvPr/>
        </p:nvPicPr>
        <p:blipFill rotWithShape="1">
          <a:blip r:embed="rId7">
            <a:alphaModFix/>
          </a:blip>
          <a:srcRect l="-1050" t="27749" b="36420"/>
          <a:stretch/>
        </p:blipFill>
        <p:spPr>
          <a:xfrm>
            <a:off x="-99776" y="5481859"/>
            <a:ext cx="9235441" cy="137614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01"/>
          <p:cNvSpPr/>
          <p:nvPr/>
        </p:nvSpPr>
        <p:spPr>
          <a:xfrm>
            <a:off x="0" y="0"/>
            <a:ext cx="9153600" cy="1083600"/>
          </a:xfrm>
          <a:prstGeom prst="rect">
            <a:avLst/>
          </a:prstGeom>
          <a:solidFill>
            <a:srgbClr val="2058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0" name="Google Shape;790;p101"/>
          <p:cNvSpPr txBox="1"/>
          <p:nvPr/>
        </p:nvSpPr>
        <p:spPr>
          <a:xfrm>
            <a:off x="548963" y="345013"/>
            <a:ext cx="5471100" cy="6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000" b="1">
                <a:solidFill>
                  <a:srgbClr val="E36C09"/>
                </a:solidFill>
                <a:latin typeface="Encode Sans"/>
                <a:ea typeface="Encode Sans"/>
                <a:cs typeface="Encode Sans"/>
                <a:sym typeface="Encode Sans"/>
              </a:rPr>
              <a:t>ONLINE</a:t>
            </a:r>
            <a:r>
              <a:rPr lang="en" sz="2000" b="1">
                <a:solidFill>
                  <a:schemeClr val="lt1"/>
                </a:solidFill>
                <a:latin typeface="Encode Sans"/>
                <a:ea typeface="Encode Sans"/>
                <a:cs typeface="Encode Sans"/>
                <a:sym typeface="Encode Sans"/>
              </a:rPr>
              <a:t> COURSES IN </a:t>
            </a:r>
            <a:endParaRPr/>
          </a:p>
          <a:p>
            <a:pPr marL="0" marR="0" lvl="0" indent="0" algn="l" rtl="0">
              <a:spcBef>
                <a:spcPts val="0"/>
              </a:spcBef>
              <a:spcAft>
                <a:spcPts val="0"/>
              </a:spcAft>
              <a:buNone/>
            </a:pPr>
            <a:r>
              <a:rPr lang="en" sz="2000" b="1">
                <a:solidFill>
                  <a:schemeClr val="lt1"/>
                </a:solidFill>
                <a:latin typeface="Encode Sans"/>
                <a:ea typeface="Encode Sans"/>
                <a:cs typeface="Encode Sans"/>
                <a:sym typeface="Encode Sans"/>
              </a:rPr>
              <a:t>RESEARCH ADMINISTRATION</a:t>
            </a:r>
            <a:endParaRPr sz="2000" b="1">
              <a:solidFill>
                <a:schemeClr val="lt1"/>
              </a:solidFill>
              <a:latin typeface="Encode Sans"/>
              <a:ea typeface="Encode Sans"/>
              <a:cs typeface="Encode Sans"/>
              <a:sym typeface="Encode Sans"/>
            </a:endParaRPr>
          </a:p>
        </p:txBody>
      </p:sp>
      <p:grpSp>
        <p:nvGrpSpPr>
          <p:cNvPr id="791" name="Google Shape;791;p101"/>
          <p:cNvGrpSpPr/>
          <p:nvPr/>
        </p:nvGrpSpPr>
        <p:grpSpPr>
          <a:xfrm>
            <a:off x="1137225" y="2882443"/>
            <a:ext cx="6454140" cy="307800"/>
            <a:chOff x="0" y="1401986"/>
            <a:chExt cx="5334000" cy="307800"/>
          </a:xfrm>
        </p:grpSpPr>
        <p:sp>
          <p:nvSpPr>
            <p:cNvPr id="792" name="Google Shape;792;p101"/>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a:solidFill>
                  <a:srgbClr val="595959"/>
                </a:solidFill>
                <a:latin typeface="Calibri"/>
                <a:ea typeface="Calibri"/>
                <a:cs typeface="Calibri"/>
                <a:sym typeface="Calibri"/>
              </a:endParaRPr>
            </a:p>
          </p:txBody>
        </p:sp>
        <p:sp>
          <p:nvSpPr>
            <p:cNvPr id="793" name="Google Shape;793;p101"/>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5F497A"/>
                </a:solidFill>
                <a:latin typeface="Calibri"/>
                <a:ea typeface="Calibri"/>
                <a:cs typeface="Calibri"/>
                <a:sym typeface="Calibri"/>
              </a:endParaRPr>
            </a:p>
          </p:txBody>
        </p:sp>
      </p:grpSp>
      <p:sp>
        <p:nvSpPr>
          <p:cNvPr id="794" name="Google Shape;794;p101"/>
          <p:cNvSpPr txBox="1"/>
          <p:nvPr/>
        </p:nvSpPr>
        <p:spPr>
          <a:xfrm>
            <a:off x="4724400" y="4692134"/>
            <a:ext cx="4593900" cy="7386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 sz="1400" b="1">
                <a:solidFill>
                  <a:srgbClr val="3F3F3F"/>
                </a:solidFill>
                <a:latin typeface="Calibri"/>
                <a:ea typeface="Calibri"/>
                <a:cs typeface="Calibri"/>
                <a:sym typeface="Calibri"/>
              </a:rPr>
              <a:t>Currently scheduled courses and registration: </a:t>
            </a:r>
            <a:r>
              <a:rPr lang="en" sz="1400" u="sng">
                <a:solidFill>
                  <a:schemeClr val="hlink"/>
                </a:solidFill>
                <a:latin typeface="Calibri"/>
                <a:ea typeface="Calibri"/>
                <a:cs typeface="Calibri"/>
                <a:sym typeface="Calibri"/>
                <a:hlinkClick r:id="rId3"/>
              </a:rPr>
              <a:t>https://uwresearch.gosignmeup.com/public/course/browse</a:t>
            </a:r>
            <a:r>
              <a:rPr lang="en" sz="1400">
                <a:solidFill>
                  <a:srgbClr val="595959"/>
                </a:solidFill>
                <a:latin typeface="Calibri"/>
                <a:ea typeface="Calibri"/>
                <a:cs typeface="Calibri"/>
                <a:sym typeface="Calibri"/>
              </a:rPr>
              <a:t> </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95" name="Google Shape;795;p101"/>
          <p:cNvGrpSpPr/>
          <p:nvPr/>
        </p:nvGrpSpPr>
        <p:grpSpPr>
          <a:xfrm>
            <a:off x="1386952" y="3339643"/>
            <a:ext cx="6454140" cy="307800"/>
            <a:chOff x="0" y="1401986"/>
            <a:chExt cx="5334000" cy="307800"/>
          </a:xfrm>
        </p:grpSpPr>
        <p:sp>
          <p:nvSpPr>
            <p:cNvPr id="796" name="Google Shape;796;p101"/>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a:solidFill>
                  <a:srgbClr val="595959"/>
                </a:solidFill>
                <a:latin typeface="Calibri"/>
                <a:ea typeface="Calibri"/>
                <a:cs typeface="Calibri"/>
                <a:sym typeface="Calibri"/>
              </a:endParaRPr>
            </a:p>
          </p:txBody>
        </p:sp>
        <p:sp>
          <p:nvSpPr>
            <p:cNvPr id="797" name="Google Shape;797;p101"/>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5F497A"/>
                </a:solidFill>
                <a:latin typeface="Calibri"/>
                <a:ea typeface="Calibri"/>
                <a:cs typeface="Calibri"/>
                <a:sym typeface="Calibri"/>
              </a:endParaRPr>
            </a:p>
          </p:txBody>
        </p:sp>
      </p:grpSp>
      <p:graphicFrame>
        <p:nvGraphicFramePr>
          <p:cNvPr id="798" name="Google Shape;798;p101"/>
          <p:cNvGraphicFramePr/>
          <p:nvPr/>
        </p:nvGraphicFramePr>
        <p:xfrm>
          <a:off x="1043648" y="1752600"/>
          <a:ext cx="3000000" cy="3000000"/>
        </p:xfrm>
        <a:graphic>
          <a:graphicData uri="http://schemas.openxmlformats.org/drawingml/2006/table">
            <a:tbl>
              <a:tblPr>
                <a:gradFill>
                  <a:gsLst>
                    <a:gs pos="0">
                      <a:srgbClr val="FFBB82"/>
                    </a:gs>
                    <a:gs pos="35000">
                      <a:srgbClr val="FFCFA8"/>
                    </a:gs>
                    <a:gs pos="100000">
                      <a:srgbClr val="FFEBD9"/>
                    </a:gs>
                  </a:gsLst>
                  <a:lin ang="16200038" scaled="0"/>
                </a:gradFill>
                <a:tableStyleId>{A6D6B6BA-4E7E-4662-9FE6-04EB94E2F6F5}</a:tableStyleId>
              </a:tblPr>
              <a:tblGrid>
                <a:gridCol w="7338350">
                  <a:extLst>
                    <a:ext uri="{9D8B030D-6E8A-4147-A177-3AD203B41FA5}">
                      <a16:colId xmlns:a16="http://schemas.microsoft.com/office/drawing/2014/main" val="20000"/>
                    </a:ext>
                  </a:extLst>
                </a:gridCol>
              </a:tblGrid>
              <a:tr h="285300">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Direct Billing of F&amp;A Type Costs</a:t>
                      </a:r>
                      <a:endParaRPr sz="20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285300">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Timing of Expenditures and Benefit to Award</a:t>
                      </a:r>
                      <a:endParaRPr sz="20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404125">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Internal Controls: Basic Concepts</a:t>
                      </a:r>
                      <a:endParaRPr sz="20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85300">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Introduction to Sponsored Project Budgets</a:t>
                      </a: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85300">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Post Award Food Purchases and Compliance</a:t>
                      </a:r>
                      <a:endParaRPr sz="20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85300">
                <a:tc>
                  <a:txBody>
                    <a:bodyPr/>
                    <a:lstStyle/>
                    <a:p>
                      <a:pPr marL="0" marR="0" lvl="0" indent="0" algn="l" rtl="0">
                        <a:lnSpc>
                          <a:spcPct val="100000"/>
                        </a:lnSpc>
                        <a:spcBef>
                          <a:spcPts val="0"/>
                        </a:spcBef>
                        <a:spcAft>
                          <a:spcPts val="0"/>
                        </a:spcAft>
                        <a:buClr>
                          <a:schemeClr val="dk1"/>
                        </a:buClr>
                        <a:buSzPts val="2000"/>
                        <a:buFont typeface="Calibri"/>
                        <a:buNone/>
                      </a:pPr>
                      <a:r>
                        <a:rPr lang="en" sz="2000" u="none" strike="noStrike" cap="none"/>
                        <a:t>Salary and Cost Transfers</a:t>
                      </a:r>
                      <a:endParaRPr sz="2000" b="1" u="none" strike="noStrike" cap="none">
                        <a:solidFill>
                          <a:srgbClr val="494429"/>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pic>
        <p:nvPicPr>
          <p:cNvPr id="799" name="Google Shape;799;p101" descr="C:\Users\hient2\Desktop\Untitled-1.png"/>
          <p:cNvPicPr preferRelativeResize="0"/>
          <p:nvPr/>
        </p:nvPicPr>
        <p:blipFill rotWithShape="1">
          <a:blip r:embed="rId4">
            <a:alphaModFix/>
          </a:blip>
          <a:srcRect/>
          <a:stretch/>
        </p:blipFill>
        <p:spPr>
          <a:xfrm>
            <a:off x="6553200" y="152400"/>
            <a:ext cx="2768928" cy="1006186"/>
          </a:xfrm>
          <a:prstGeom prst="rect">
            <a:avLst/>
          </a:prstGeom>
          <a:noFill/>
          <a:ln>
            <a:noFill/>
          </a:ln>
        </p:spPr>
      </p:pic>
      <p:sp>
        <p:nvSpPr>
          <p:cNvPr id="800" name="Google Shape;800;p101"/>
          <p:cNvSpPr txBox="1"/>
          <p:nvPr/>
        </p:nvSpPr>
        <p:spPr>
          <a:xfrm>
            <a:off x="0" y="4648200"/>
            <a:ext cx="46482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b="1">
                <a:solidFill>
                  <a:srgbClr val="3F3F3F"/>
                </a:solidFill>
                <a:latin typeface="Calibri"/>
                <a:ea typeface="Calibri"/>
                <a:cs typeface="Calibri"/>
                <a:sym typeface="Calibri"/>
              </a:rPr>
              <a:t>CORE homepage:</a:t>
            </a:r>
            <a:endParaRPr/>
          </a:p>
          <a:p>
            <a:pPr marL="0" marR="0" lvl="0" indent="0" algn="l" rtl="0">
              <a:spcBef>
                <a:spcPts val="0"/>
              </a:spcBef>
              <a:spcAft>
                <a:spcPts val="0"/>
              </a:spcAft>
              <a:buNone/>
            </a:pPr>
            <a:r>
              <a:rPr lang="en" sz="1400" u="sng">
                <a:solidFill>
                  <a:schemeClr val="hlink"/>
                </a:solidFill>
                <a:latin typeface="Calibri"/>
                <a:ea typeface="Calibri"/>
                <a:cs typeface="Calibri"/>
                <a:sym typeface="Calibri"/>
                <a:hlinkClick r:id="rId5"/>
              </a:rPr>
              <a:t>https://www.washington.edu/research/training/core//</a:t>
            </a:r>
            <a:endParaRPr sz="1400" u="sng">
              <a:solidFill>
                <a:schemeClr val="lt1"/>
              </a:solidFill>
              <a:latin typeface="Calibri"/>
              <a:ea typeface="Calibri"/>
              <a:cs typeface="Calibri"/>
              <a:sym typeface="Calibri"/>
            </a:endParaRPr>
          </a:p>
        </p:txBody>
      </p:sp>
      <p:pic>
        <p:nvPicPr>
          <p:cNvPr id="801" name="Google Shape;801;p101"/>
          <p:cNvPicPr preferRelativeResize="0"/>
          <p:nvPr/>
        </p:nvPicPr>
        <p:blipFill rotWithShape="1">
          <a:blip r:embed="rId6">
            <a:alphaModFix/>
          </a:blip>
          <a:srcRect/>
          <a:stretch/>
        </p:blipFill>
        <p:spPr>
          <a:xfrm>
            <a:off x="-28205" y="5943600"/>
            <a:ext cx="1358020" cy="914400"/>
          </a:xfrm>
          <a:prstGeom prst="rect">
            <a:avLst/>
          </a:prstGeom>
          <a:noFill/>
          <a:ln>
            <a:noFill/>
          </a:ln>
        </p:spPr>
      </p:pic>
      <p:pic>
        <p:nvPicPr>
          <p:cNvPr id="802" name="Google Shape;802;p101"/>
          <p:cNvPicPr preferRelativeResize="0"/>
          <p:nvPr/>
        </p:nvPicPr>
        <p:blipFill rotWithShape="1">
          <a:blip r:embed="rId7">
            <a:alphaModFix/>
          </a:blip>
          <a:srcRect l="-1050" t="27749" b="36420"/>
          <a:stretch/>
        </p:blipFill>
        <p:spPr>
          <a:xfrm>
            <a:off x="-99776" y="5481859"/>
            <a:ext cx="9235441" cy="13761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1"/>
          <p:cNvSpPr txBox="1">
            <a:spLocks noGrp="1"/>
          </p:cNvSpPr>
          <p:nvPr>
            <p:ph type="body" idx="1"/>
          </p:nvPr>
        </p:nvSpPr>
        <p:spPr>
          <a:xfrm>
            <a:off x="501634" y="343417"/>
            <a:ext cx="8642400" cy="33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006F"/>
              </a:buClr>
              <a:buSzPts val="2400"/>
              <a:buNone/>
            </a:pPr>
            <a:r>
              <a:rPr lang="en" sz="2400">
                <a:latin typeface="Encode Sans"/>
                <a:ea typeface="Encode Sans"/>
                <a:cs typeface="Encode Sans"/>
                <a:sym typeface="Encode Sans"/>
              </a:rPr>
              <a:t>TRANSFORMATION MATURITY</a:t>
            </a:r>
            <a:endParaRPr>
              <a:latin typeface="Encode Sans"/>
              <a:ea typeface="Encode Sans"/>
              <a:cs typeface="Encode Sans"/>
              <a:sym typeface="Encode Sans"/>
            </a:endParaRPr>
          </a:p>
        </p:txBody>
      </p:sp>
      <p:sp>
        <p:nvSpPr>
          <p:cNvPr id="396" name="Google Shape;396;p71"/>
          <p:cNvSpPr/>
          <p:nvPr/>
        </p:nvSpPr>
        <p:spPr>
          <a:xfrm>
            <a:off x="5897886" y="5298622"/>
            <a:ext cx="3154800" cy="646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97" name="Google Shape;397;p71"/>
          <p:cNvSpPr txBox="1"/>
          <p:nvPr/>
        </p:nvSpPr>
        <p:spPr>
          <a:xfrm>
            <a:off x="6636321" y="2351355"/>
            <a:ext cx="2114100" cy="689700"/>
          </a:xfrm>
          <a:prstGeom prst="rect">
            <a:avLst/>
          </a:prstGeom>
          <a:noFill/>
          <a:ln>
            <a:noFill/>
          </a:ln>
        </p:spPr>
        <p:txBody>
          <a:bodyPr spcFirstLastPara="1" wrap="square" lIns="0" tIns="10000" rIns="0" bIns="0" anchor="t" anchorCtr="0">
            <a:noAutofit/>
          </a:bodyPr>
          <a:lstStyle/>
          <a:p>
            <a:pPr marL="9525" marR="0" lvl="0" indent="0" algn="l" rtl="0">
              <a:spcBef>
                <a:spcPts val="0"/>
              </a:spcBef>
              <a:spcAft>
                <a:spcPts val="0"/>
              </a:spcAft>
              <a:buNone/>
            </a:pPr>
            <a:r>
              <a:rPr lang="en" sz="1000" b="1">
                <a:solidFill>
                  <a:srgbClr val="7E7E7E"/>
                </a:solidFill>
                <a:latin typeface="Open Sans"/>
                <a:ea typeface="Open Sans"/>
                <a:cs typeface="Open Sans"/>
                <a:sym typeface="Open Sans"/>
              </a:rPr>
              <a:t>1. ERP System Replacement</a:t>
            </a:r>
            <a:endParaRPr sz="1000">
              <a:solidFill>
                <a:srgbClr val="4B2E83"/>
              </a:solidFill>
              <a:latin typeface="Open Sans"/>
              <a:ea typeface="Open Sans"/>
              <a:cs typeface="Open Sans"/>
              <a:sym typeface="Open Sans"/>
            </a:endParaRPr>
          </a:p>
          <a:p>
            <a:pPr marL="9525" marR="3810" lvl="0" indent="0" algn="l" rtl="0">
              <a:spcBef>
                <a:spcPts val="450"/>
              </a:spcBef>
              <a:spcAft>
                <a:spcPts val="0"/>
              </a:spcAft>
              <a:buNone/>
            </a:pPr>
            <a:r>
              <a:rPr lang="en" sz="750">
                <a:solidFill>
                  <a:srgbClr val="4B2E83"/>
                </a:solidFill>
                <a:latin typeface="Open Sans"/>
                <a:ea typeface="Open Sans"/>
                <a:cs typeface="Open Sans"/>
                <a:sym typeface="Open Sans"/>
              </a:rPr>
              <a:t>Low degree of transformation. Lift and shift existing technology. Limited redesign of existing processes. Operating model remains intact.</a:t>
            </a:r>
            <a:endParaRPr/>
          </a:p>
        </p:txBody>
      </p:sp>
      <p:sp>
        <p:nvSpPr>
          <p:cNvPr id="398" name="Google Shape;398;p71"/>
          <p:cNvSpPr txBox="1"/>
          <p:nvPr/>
        </p:nvSpPr>
        <p:spPr>
          <a:xfrm>
            <a:off x="6636321" y="3134571"/>
            <a:ext cx="2245800" cy="689700"/>
          </a:xfrm>
          <a:prstGeom prst="rect">
            <a:avLst/>
          </a:prstGeom>
          <a:noFill/>
          <a:ln>
            <a:noFill/>
          </a:ln>
        </p:spPr>
        <p:txBody>
          <a:bodyPr spcFirstLastPara="1" wrap="square" lIns="0" tIns="10000" rIns="0" bIns="0" anchor="t" anchorCtr="0">
            <a:noAutofit/>
          </a:bodyPr>
          <a:lstStyle/>
          <a:p>
            <a:pPr marL="9525" marR="0" lvl="0" indent="0" algn="l" rtl="0">
              <a:spcBef>
                <a:spcPts val="0"/>
              </a:spcBef>
              <a:spcAft>
                <a:spcPts val="0"/>
              </a:spcAft>
              <a:buNone/>
            </a:pPr>
            <a:r>
              <a:rPr lang="en" sz="1000" b="1">
                <a:solidFill>
                  <a:srgbClr val="B19CDC"/>
                </a:solidFill>
                <a:latin typeface="Open Sans"/>
                <a:ea typeface="Open Sans"/>
                <a:cs typeface="Open Sans"/>
                <a:sym typeface="Open Sans"/>
              </a:rPr>
              <a:t>2. ERP Impacted Process Redesign</a:t>
            </a:r>
            <a:endParaRPr sz="1000">
              <a:solidFill>
                <a:srgbClr val="4B2E83"/>
              </a:solidFill>
              <a:latin typeface="Open Sans"/>
              <a:ea typeface="Open Sans"/>
              <a:cs typeface="Open Sans"/>
              <a:sym typeface="Open Sans"/>
            </a:endParaRPr>
          </a:p>
          <a:p>
            <a:pPr marL="9525" marR="3810" lvl="0" indent="0" algn="l" rtl="0">
              <a:spcBef>
                <a:spcPts val="450"/>
              </a:spcBef>
              <a:spcAft>
                <a:spcPts val="0"/>
              </a:spcAft>
              <a:buNone/>
            </a:pPr>
            <a:r>
              <a:rPr lang="en" sz="750">
                <a:solidFill>
                  <a:srgbClr val="4B2E83"/>
                </a:solidFill>
                <a:latin typeface="Open Sans"/>
                <a:ea typeface="Open Sans"/>
                <a:cs typeface="Open Sans"/>
                <a:sym typeface="Open Sans"/>
              </a:rPr>
              <a:t>Medium degree of transformation. Cloud capability leveraged. ERP-impacted processes standardized, with corresponding change to operating model.</a:t>
            </a:r>
            <a:endParaRPr sz="750">
              <a:solidFill>
                <a:srgbClr val="4B2E83"/>
              </a:solidFill>
              <a:latin typeface="Open Sans"/>
              <a:ea typeface="Open Sans"/>
              <a:cs typeface="Open Sans"/>
              <a:sym typeface="Open Sans"/>
            </a:endParaRPr>
          </a:p>
        </p:txBody>
      </p:sp>
      <p:sp>
        <p:nvSpPr>
          <p:cNvPr id="399" name="Google Shape;399;p71"/>
          <p:cNvSpPr txBox="1"/>
          <p:nvPr/>
        </p:nvSpPr>
        <p:spPr>
          <a:xfrm>
            <a:off x="6636321" y="3917787"/>
            <a:ext cx="2114100" cy="689400"/>
          </a:xfrm>
          <a:prstGeom prst="rect">
            <a:avLst/>
          </a:prstGeom>
          <a:noFill/>
          <a:ln>
            <a:noFill/>
          </a:ln>
        </p:spPr>
        <p:txBody>
          <a:bodyPr spcFirstLastPara="1" wrap="square" lIns="0" tIns="9525" rIns="0" bIns="0" anchor="t" anchorCtr="0">
            <a:noAutofit/>
          </a:bodyPr>
          <a:lstStyle/>
          <a:p>
            <a:pPr marL="9525" marR="0" lvl="0" indent="0" algn="l" rtl="0">
              <a:spcBef>
                <a:spcPts val="0"/>
              </a:spcBef>
              <a:spcAft>
                <a:spcPts val="0"/>
              </a:spcAft>
              <a:buNone/>
            </a:pPr>
            <a:r>
              <a:rPr lang="en" sz="1000" b="1">
                <a:solidFill>
                  <a:srgbClr val="8B6BCA"/>
                </a:solidFill>
                <a:latin typeface="Open Sans"/>
                <a:ea typeface="Open Sans"/>
                <a:cs typeface="Open Sans"/>
                <a:sym typeface="Open Sans"/>
              </a:rPr>
              <a:t>3. End-to-End Process Redesign</a:t>
            </a:r>
            <a:endParaRPr sz="1000">
              <a:solidFill>
                <a:srgbClr val="4B2E83"/>
              </a:solidFill>
              <a:latin typeface="Open Sans"/>
              <a:ea typeface="Open Sans"/>
              <a:cs typeface="Open Sans"/>
              <a:sym typeface="Open Sans"/>
            </a:endParaRPr>
          </a:p>
          <a:p>
            <a:pPr marL="9525" marR="3810" lvl="0" indent="0" algn="l" rtl="0">
              <a:spcBef>
                <a:spcPts val="454"/>
              </a:spcBef>
              <a:spcAft>
                <a:spcPts val="0"/>
              </a:spcAft>
              <a:buNone/>
            </a:pPr>
            <a:r>
              <a:rPr lang="en" sz="750">
                <a:solidFill>
                  <a:srgbClr val="4B2E83"/>
                </a:solidFill>
                <a:latin typeface="Open Sans"/>
                <a:ea typeface="Open Sans"/>
                <a:cs typeface="Open Sans"/>
                <a:sym typeface="Open Sans"/>
              </a:rPr>
              <a:t>Medium – High degree of transformation. All Supply Chain and Finance processes standardized. New operating model established with ERP enablement.</a:t>
            </a:r>
            <a:endParaRPr sz="750">
              <a:solidFill>
                <a:srgbClr val="4B2E83"/>
              </a:solidFill>
              <a:latin typeface="Open Sans"/>
              <a:ea typeface="Open Sans"/>
              <a:cs typeface="Open Sans"/>
              <a:sym typeface="Open Sans"/>
            </a:endParaRPr>
          </a:p>
        </p:txBody>
      </p:sp>
      <p:sp>
        <p:nvSpPr>
          <p:cNvPr id="400" name="Google Shape;400;p71"/>
          <p:cNvSpPr txBox="1"/>
          <p:nvPr/>
        </p:nvSpPr>
        <p:spPr>
          <a:xfrm>
            <a:off x="6636322" y="4700522"/>
            <a:ext cx="2114100" cy="843300"/>
          </a:xfrm>
          <a:prstGeom prst="rect">
            <a:avLst/>
          </a:prstGeom>
          <a:noFill/>
          <a:ln>
            <a:noFill/>
          </a:ln>
        </p:spPr>
        <p:txBody>
          <a:bodyPr spcFirstLastPara="1" wrap="square" lIns="0" tIns="9525" rIns="0" bIns="0" anchor="t" anchorCtr="0">
            <a:noAutofit/>
          </a:bodyPr>
          <a:lstStyle/>
          <a:p>
            <a:pPr marL="9525" marR="95726" lvl="0" indent="0" algn="l" rtl="0">
              <a:spcBef>
                <a:spcPts val="0"/>
              </a:spcBef>
              <a:spcAft>
                <a:spcPts val="0"/>
              </a:spcAft>
              <a:buNone/>
            </a:pPr>
            <a:r>
              <a:rPr lang="en" sz="1000" b="1">
                <a:solidFill>
                  <a:srgbClr val="4A2D83"/>
                </a:solidFill>
                <a:latin typeface="Open Sans"/>
                <a:ea typeface="Open Sans"/>
                <a:cs typeface="Open Sans"/>
                <a:sym typeface="Open Sans"/>
              </a:rPr>
              <a:t>4. Automation and Complete Consolidation of Services</a:t>
            </a:r>
            <a:endParaRPr sz="1000">
              <a:solidFill>
                <a:srgbClr val="4B2E83"/>
              </a:solidFill>
              <a:latin typeface="Open Sans"/>
              <a:ea typeface="Open Sans"/>
              <a:cs typeface="Open Sans"/>
              <a:sym typeface="Open Sans"/>
            </a:endParaRPr>
          </a:p>
          <a:p>
            <a:pPr marL="9525" marR="3810" lvl="0" indent="0" algn="l" rtl="0">
              <a:spcBef>
                <a:spcPts val="454"/>
              </a:spcBef>
              <a:spcAft>
                <a:spcPts val="0"/>
              </a:spcAft>
              <a:buNone/>
            </a:pPr>
            <a:r>
              <a:rPr lang="en" sz="750">
                <a:solidFill>
                  <a:srgbClr val="4B2E83"/>
                </a:solidFill>
                <a:latin typeface="Open Sans"/>
                <a:ea typeface="Open Sans"/>
                <a:cs typeface="Open Sans"/>
                <a:sym typeface="Open Sans"/>
              </a:rPr>
              <a:t>High degree of transformation. All Supply Chain and Finance redesigned to leverage a leading operating model for transaction processing. Unified shared service(s), irrespective of ERP.</a:t>
            </a:r>
            <a:endParaRPr sz="750">
              <a:solidFill>
                <a:srgbClr val="4B2E83"/>
              </a:solidFill>
              <a:latin typeface="Open Sans"/>
              <a:ea typeface="Open Sans"/>
              <a:cs typeface="Open Sans"/>
              <a:sym typeface="Open Sans"/>
            </a:endParaRPr>
          </a:p>
        </p:txBody>
      </p:sp>
      <p:sp>
        <p:nvSpPr>
          <p:cNvPr id="401" name="Google Shape;401;p71"/>
          <p:cNvSpPr txBox="1"/>
          <p:nvPr/>
        </p:nvSpPr>
        <p:spPr>
          <a:xfrm>
            <a:off x="6642551" y="2115650"/>
            <a:ext cx="2163300" cy="148500"/>
          </a:xfrm>
          <a:prstGeom prst="rect">
            <a:avLst/>
          </a:prstGeom>
          <a:noFill/>
          <a:ln>
            <a:noFill/>
          </a:ln>
        </p:spPr>
        <p:txBody>
          <a:bodyPr spcFirstLastPara="1" wrap="square" lIns="0" tIns="10000" rIns="0" bIns="0" anchor="t" anchorCtr="0">
            <a:noAutofit/>
          </a:bodyPr>
          <a:lstStyle/>
          <a:p>
            <a:pPr marL="9525" marR="0" lvl="0" indent="0" algn="l" rtl="0">
              <a:spcBef>
                <a:spcPts val="0"/>
              </a:spcBef>
              <a:spcAft>
                <a:spcPts val="0"/>
              </a:spcAft>
              <a:buNone/>
            </a:pPr>
            <a:r>
              <a:rPr lang="en" sz="900" b="1">
                <a:solidFill>
                  <a:srgbClr val="4B2E83"/>
                </a:solidFill>
                <a:latin typeface="Open Sans"/>
                <a:ea typeface="Open Sans"/>
                <a:cs typeface="Open Sans"/>
                <a:sym typeface="Open Sans"/>
              </a:rPr>
              <a:t>Degrees of Transformation Examples</a:t>
            </a:r>
            <a:endParaRPr sz="900">
              <a:solidFill>
                <a:srgbClr val="4B2E83"/>
              </a:solidFill>
              <a:latin typeface="Open Sans"/>
              <a:ea typeface="Open Sans"/>
              <a:cs typeface="Open Sans"/>
              <a:sym typeface="Open Sans"/>
            </a:endParaRPr>
          </a:p>
        </p:txBody>
      </p:sp>
      <p:grpSp>
        <p:nvGrpSpPr>
          <p:cNvPr id="402" name="Google Shape;402;p71"/>
          <p:cNvGrpSpPr/>
          <p:nvPr/>
        </p:nvGrpSpPr>
        <p:grpSpPr>
          <a:xfrm>
            <a:off x="505428" y="1570438"/>
            <a:ext cx="6020988" cy="4701626"/>
            <a:chOff x="673904" y="1692407"/>
            <a:chExt cx="8027984" cy="4401036"/>
          </a:xfrm>
        </p:grpSpPr>
        <p:sp>
          <p:nvSpPr>
            <p:cNvPr id="403" name="Google Shape;403;p71"/>
            <p:cNvSpPr/>
            <p:nvPr/>
          </p:nvSpPr>
          <p:spPr>
            <a:xfrm>
              <a:off x="673904" y="1905534"/>
              <a:ext cx="311139" cy="4186428"/>
            </a:xfrm>
            <a:custGeom>
              <a:avLst/>
              <a:gdLst/>
              <a:ahLst/>
              <a:cxnLst/>
              <a:rect l="l" t="t" r="r" b="b"/>
              <a:pathLst>
                <a:path w="291465" h="4998720" extrusionOk="0">
                  <a:moveTo>
                    <a:pt x="145542" y="0"/>
                  </a:moveTo>
                  <a:lnTo>
                    <a:pt x="0" y="103428"/>
                  </a:lnTo>
                  <a:lnTo>
                    <a:pt x="0" y="4998720"/>
                  </a:lnTo>
                  <a:lnTo>
                    <a:pt x="291084" y="4998720"/>
                  </a:lnTo>
                  <a:lnTo>
                    <a:pt x="291084" y="103428"/>
                  </a:lnTo>
                  <a:lnTo>
                    <a:pt x="145542" y="0"/>
                  </a:lnTo>
                  <a:close/>
                </a:path>
              </a:pathLst>
            </a:custGeom>
            <a:solidFill>
              <a:srgbClr val="1D004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20">
                <a:solidFill>
                  <a:srgbClr val="4B2E83"/>
                </a:solidFill>
                <a:latin typeface="Open Sans"/>
                <a:ea typeface="Open Sans"/>
                <a:cs typeface="Open Sans"/>
                <a:sym typeface="Open Sans"/>
              </a:endParaRPr>
            </a:p>
          </p:txBody>
        </p:sp>
        <p:sp>
          <p:nvSpPr>
            <p:cNvPr id="404" name="Google Shape;404;p71"/>
            <p:cNvSpPr txBox="1"/>
            <p:nvPr/>
          </p:nvSpPr>
          <p:spPr>
            <a:xfrm rot="-5400000">
              <a:off x="-1100461" y="3726396"/>
              <a:ext cx="3857100" cy="215400"/>
            </a:xfrm>
            <a:prstGeom prst="rect">
              <a:avLst/>
            </a:prstGeom>
            <a:noFill/>
            <a:ln>
              <a:noFill/>
            </a:ln>
          </p:spPr>
          <p:txBody>
            <a:bodyPr spcFirstLastPara="1" wrap="square" lIns="0" tIns="16750" rIns="0" bIns="0" anchor="t" anchorCtr="0">
              <a:noAutofit/>
            </a:bodyPr>
            <a:lstStyle/>
            <a:p>
              <a:pPr marL="10160" marR="0" lvl="0" indent="0" algn="ctr" rtl="0">
                <a:spcBef>
                  <a:spcPts val="0"/>
                </a:spcBef>
                <a:spcAft>
                  <a:spcPts val="0"/>
                </a:spcAft>
                <a:buNone/>
              </a:pPr>
              <a:r>
                <a:rPr lang="en" sz="1050" b="1">
                  <a:solidFill>
                    <a:srgbClr val="FFFFFF"/>
                  </a:solidFill>
                  <a:latin typeface="Open Sans"/>
                  <a:ea typeface="Open Sans"/>
                  <a:cs typeface="Open Sans"/>
                  <a:sym typeface="Open Sans"/>
                </a:rPr>
                <a:t>Value to Organization</a:t>
              </a:r>
              <a:endParaRPr sz="1050">
                <a:solidFill>
                  <a:srgbClr val="4B2E83"/>
                </a:solidFill>
                <a:latin typeface="Open Sans"/>
                <a:ea typeface="Open Sans"/>
                <a:cs typeface="Open Sans"/>
                <a:sym typeface="Open Sans"/>
              </a:endParaRPr>
            </a:p>
          </p:txBody>
        </p:sp>
        <p:sp>
          <p:nvSpPr>
            <p:cNvPr id="405" name="Google Shape;405;p71"/>
            <p:cNvSpPr/>
            <p:nvPr/>
          </p:nvSpPr>
          <p:spPr>
            <a:xfrm>
              <a:off x="6462946" y="1845345"/>
              <a:ext cx="1828490" cy="4188884"/>
            </a:xfrm>
            <a:custGeom>
              <a:avLst/>
              <a:gdLst/>
              <a:ahLst/>
              <a:cxnLst/>
              <a:rect l="l" t="t" r="r" b="b"/>
              <a:pathLst>
                <a:path w="1837678" h="4492101" extrusionOk="0">
                  <a:moveTo>
                    <a:pt x="1837678" y="0"/>
                  </a:moveTo>
                  <a:lnTo>
                    <a:pt x="1837678" y="4492101"/>
                  </a:lnTo>
                  <a:lnTo>
                    <a:pt x="0" y="4492101"/>
                  </a:lnTo>
                  <a:lnTo>
                    <a:pt x="0" y="603681"/>
                  </a:lnTo>
                  <a:lnTo>
                    <a:pt x="275208" y="479394"/>
                  </a:lnTo>
                  <a:lnTo>
                    <a:pt x="692459" y="301840"/>
                  </a:lnTo>
                  <a:lnTo>
                    <a:pt x="1100831" y="159798"/>
                  </a:lnTo>
                  <a:lnTo>
                    <a:pt x="1447061" y="79899"/>
                  </a:lnTo>
                  <a:lnTo>
                    <a:pt x="1837678" y="0"/>
                  </a:lnTo>
                  <a:close/>
                </a:path>
              </a:pathLst>
            </a:custGeom>
            <a:solidFill>
              <a:srgbClr val="4B2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06" name="Google Shape;406;p71"/>
            <p:cNvSpPr/>
            <p:nvPr/>
          </p:nvSpPr>
          <p:spPr>
            <a:xfrm>
              <a:off x="4643023" y="2440150"/>
              <a:ext cx="1819923" cy="3594697"/>
            </a:xfrm>
            <a:custGeom>
              <a:avLst/>
              <a:gdLst/>
              <a:ahLst/>
              <a:cxnLst/>
              <a:rect l="l" t="t" r="r" b="b"/>
              <a:pathLst>
                <a:path w="1819923" h="4016421" extrusionOk="0">
                  <a:moveTo>
                    <a:pt x="1819923" y="0"/>
                  </a:moveTo>
                  <a:lnTo>
                    <a:pt x="1819923" y="4016421"/>
                  </a:lnTo>
                  <a:lnTo>
                    <a:pt x="0" y="4016421"/>
                  </a:lnTo>
                  <a:lnTo>
                    <a:pt x="0" y="1113423"/>
                  </a:lnTo>
                  <a:lnTo>
                    <a:pt x="461639" y="815212"/>
                  </a:lnTo>
                  <a:cubicBezTo>
                    <a:pt x="606641" y="702922"/>
                    <a:pt x="751643" y="620414"/>
                    <a:pt x="896645" y="527978"/>
                  </a:cubicBezTo>
                  <a:lnTo>
                    <a:pt x="1269507" y="315965"/>
                  </a:lnTo>
                  <a:cubicBezTo>
                    <a:pt x="1441142" y="187480"/>
                    <a:pt x="1612778" y="128485"/>
                    <a:pt x="1819923" y="0"/>
                  </a:cubicBezTo>
                  <a:close/>
                </a:path>
              </a:pathLst>
            </a:custGeom>
            <a:solidFill>
              <a:srgbClr val="B29C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07" name="Google Shape;407;p71"/>
            <p:cNvSpPr/>
            <p:nvPr/>
          </p:nvSpPr>
          <p:spPr>
            <a:xfrm>
              <a:off x="2814224" y="3427790"/>
              <a:ext cx="1829022" cy="2606877"/>
            </a:xfrm>
            <a:custGeom>
              <a:avLst/>
              <a:gdLst/>
              <a:ahLst/>
              <a:cxnLst/>
              <a:rect l="l" t="t" r="r" b="b"/>
              <a:pathLst>
                <a:path w="1819922" h="3085061" extrusionOk="0">
                  <a:moveTo>
                    <a:pt x="1819922" y="0"/>
                  </a:moveTo>
                  <a:lnTo>
                    <a:pt x="1819922" y="3085061"/>
                  </a:lnTo>
                  <a:lnTo>
                    <a:pt x="0" y="3085061"/>
                  </a:lnTo>
                  <a:lnTo>
                    <a:pt x="0" y="1052074"/>
                  </a:lnTo>
                  <a:lnTo>
                    <a:pt x="435177" y="830813"/>
                  </a:lnTo>
                  <a:lnTo>
                    <a:pt x="852083" y="607916"/>
                  </a:lnTo>
                  <a:lnTo>
                    <a:pt x="1420427" y="274525"/>
                  </a:lnTo>
                  <a:lnTo>
                    <a:pt x="1819922" y="0"/>
                  </a:lnTo>
                  <a:close/>
                </a:path>
              </a:pathLst>
            </a:custGeom>
            <a:solidFill>
              <a:srgbClr val="D4A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08" name="Google Shape;408;p71"/>
            <p:cNvSpPr/>
            <p:nvPr/>
          </p:nvSpPr>
          <p:spPr>
            <a:xfrm>
              <a:off x="985420" y="4286704"/>
              <a:ext cx="1828490" cy="1743131"/>
            </a:xfrm>
            <a:custGeom>
              <a:avLst/>
              <a:gdLst/>
              <a:ahLst/>
              <a:cxnLst/>
              <a:rect l="l" t="t" r="r" b="b"/>
              <a:pathLst>
                <a:path w="1766657" h="2050742" extrusionOk="0">
                  <a:moveTo>
                    <a:pt x="1766657" y="0"/>
                  </a:moveTo>
                  <a:lnTo>
                    <a:pt x="1766657" y="2050742"/>
                  </a:lnTo>
                  <a:lnTo>
                    <a:pt x="0" y="2050742"/>
                  </a:lnTo>
                  <a:lnTo>
                    <a:pt x="0" y="484499"/>
                  </a:lnTo>
                  <a:lnTo>
                    <a:pt x="408373" y="401493"/>
                  </a:lnTo>
                  <a:lnTo>
                    <a:pt x="922976" y="282976"/>
                  </a:lnTo>
                  <a:lnTo>
                    <a:pt x="1367464" y="157135"/>
                  </a:lnTo>
                  <a:lnTo>
                    <a:pt x="1766657" y="0"/>
                  </a:lnTo>
                  <a:close/>
                </a:path>
              </a:pathLst>
            </a:custGeom>
            <a:solidFill>
              <a:srgbClr val="8585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09" name="Google Shape;409;p71"/>
            <p:cNvSpPr/>
            <p:nvPr/>
          </p:nvSpPr>
          <p:spPr>
            <a:xfrm>
              <a:off x="4652467" y="1905534"/>
              <a:ext cx="0" cy="4111685"/>
            </a:xfrm>
            <a:custGeom>
              <a:avLst/>
              <a:gdLst/>
              <a:ahLst/>
              <a:cxnLst/>
              <a:rect l="l" t="t" r="r" b="b"/>
              <a:pathLst>
                <a:path w="120000" h="4316730" extrusionOk="0">
                  <a:moveTo>
                    <a:pt x="0" y="0"/>
                  </a:moveTo>
                  <a:lnTo>
                    <a:pt x="0" y="4316577"/>
                  </a:lnTo>
                </a:path>
              </a:pathLst>
            </a:custGeom>
            <a:noFill/>
            <a:ln w="19800" cap="flat" cmpd="sng">
              <a:solidFill>
                <a:srgbClr val="9E7927"/>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20">
                <a:solidFill>
                  <a:srgbClr val="4B2E83"/>
                </a:solidFill>
                <a:latin typeface="Open Sans"/>
                <a:ea typeface="Open Sans"/>
                <a:cs typeface="Open Sans"/>
                <a:sym typeface="Open Sans"/>
              </a:endParaRPr>
            </a:p>
          </p:txBody>
        </p:sp>
        <p:sp>
          <p:nvSpPr>
            <p:cNvPr id="410" name="Google Shape;410;p71"/>
            <p:cNvSpPr/>
            <p:nvPr/>
          </p:nvSpPr>
          <p:spPr>
            <a:xfrm>
              <a:off x="2820782" y="1905534"/>
              <a:ext cx="0" cy="4111685"/>
            </a:xfrm>
            <a:custGeom>
              <a:avLst/>
              <a:gdLst/>
              <a:ahLst/>
              <a:cxnLst/>
              <a:rect l="l" t="t" r="r" b="b"/>
              <a:pathLst>
                <a:path w="120000" h="4316730" extrusionOk="0">
                  <a:moveTo>
                    <a:pt x="0" y="0"/>
                  </a:moveTo>
                  <a:lnTo>
                    <a:pt x="0" y="4316577"/>
                  </a:lnTo>
                </a:path>
              </a:pathLst>
            </a:custGeom>
            <a:noFill/>
            <a:ln w="19800" cap="flat" cmpd="sng">
              <a:solidFill>
                <a:srgbClr val="9E7927"/>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20">
                <a:solidFill>
                  <a:srgbClr val="4B2E83"/>
                </a:solidFill>
                <a:latin typeface="Open Sans"/>
                <a:ea typeface="Open Sans"/>
                <a:cs typeface="Open Sans"/>
                <a:sym typeface="Open Sans"/>
              </a:endParaRPr>
            </a:p>
          </p:txBody>
        </p:sp>
        <p:sp>
          <p:nvSpPr>
            <p:cNvPr id="411" name="Google Shape;411;p71"/>
            <p:cNvSpPr/>
            <p:nvPr/>
          </p:nvSpPr>
          <p:spPr>
            <a:xfrm>
              <a:off x="984797" y="5762647"/>
              <a:ext cx="7717092" cy="330796"/>
            </a:xfrm>
            <a:custGeom>
              <a:avLst/>
              <a:gdLst/>
              <a:ahLst/>
              <a:cxnLst/>
              <a:rect l="l" t="t" r="r" b="b"/>
              <a:pathLst>
                <a:path w="7280275" h="309879" extrusionOk="0">
                  <a:moveTo>
                    <a:pt x="7163854" y="0"/>
                  </a:moveTo>
                  <a:lnTo>
                    <a:pt x="0" y="0"/>
                  </a:lnTo>
                  <a:lnTo>
                    <a:pt x="0" y="309371"/>
                  </a:lnTo>
                  <a:lnTo>
                    <a:pt x="7163854" y="309371"/>
                  </a:lnTo>
                  <a:lnTo>
                    <a:pt x="7280148" y="154685"/>
                  </a:lnTo>
                  <a:lnTo>
                    <a:pt x="7163854" y="0"/>
                  </a:lnTo>
                  <a:close/>
                </a:path>
              </a:pathLst>
            </a:custGeom>
            <a:solidFill>
              <a:srgbClr val="1D004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20">
                <a:solidFill>
                  <a:srgbClr val="4B2E83"/>
                </a:solidFill>
                <a:latin typeface="Open Sans"/>
                <a:ea typeface="Open Sans"/>
                <a:cs typeface="Open Sans"/>
                <a:sym typeface="Open Sans"/>
              </a:endParaRPr>
            </a:p>
          </p:txBody>
        </p:sp>
        <p:sp>
          <p:nvSpPr>
            <p:cNvPr id="412" name="Google Shape;412;p71"/>
            <p:cNvSpPr/>
            <p:nvPr/>
          </p:nvSpPr>
          <p:spPr>
            <a:xfrm>
              <a:off x="984800" y="1692407"/>
              <a:ext cx="7599900" cy="3295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20">
                <a:solidFill>
                  <a:srgbClr val="4B2E83"/>
                </a:solidFill>
                <a:latin typeface="Open Sans"/>
                <a:ea typeface="Open Sans"/>
                <a:cs typeface="Open Sans"/>
                <a:sym typeface="Open Sans"/>
              </a:endParaRPr>
            </a:p>
          </p:txBody>
        </p:sp>
        <p:sp>
          <p:nvSpPr>
            <p:cNvPr id="413" name="Google Shape;413;p71"/>
            <p:cNvSpPr/>
            <p:nvPr/>
          </p:nvSpPr>
          <p:spPr>
            <a:xfrm>
              <a:off x="4519846" y="2135777"/>
              <a:ext cx="3883341" cy="1949421"/>
            </a:xfrm>
            <a:custGeom>
              <a:avLst/>
              <a:gdLst/>
              <a:ahLst/>
              <a:cxnLst/>
              <a:rect l="l" t="t" r="r" b="b"/>
              <a:pathLst>
                <a:path w="3451859" h="2124710" extrusionOk="0">
                  <a:moveTo>
                    <a:pt x="0" y="0"/>
                  </a:moveTo>
                  <a:lnTo>
                    <a:pt x="3451860" y="0"/>
                  </a:lnTo>
                  <a:lnTo>
                    <a:pt x="3451860" y="2124456"/>
                  </a:lnTo>
                  <a:lnTo>
                    <a:pt x="0" y="2124456"/>
                  </a:lnTo>
                  <a:lnTo>
                    <a:pt x="0" y="0"/>
                  </a:lnTo>
                  <a:close/>
                </a:path>
              </a:pathLst>
            </a:custGeom>
            <a:noFill/>
            <a:ln w="28950" cap="flat"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520">
                <a:solidFill>
                  <a:srgbClr val="4B2E83"/>
                </a:solidFill>
                <a:latin typeface="Open Sans"/>
                <a:ea typeface="Open Sans"/>
                <a:cs typeface="Open Sans"/>
                <a:sym typeface="Open Sans"/>
              </a:endParaRPr>
            </a:p>
          </p:txBody>
        </p:sp>
        <p:sp>
          <p:nvSpPr>
            <p:cNvPr id="414" name="Google Shape;414;p71"/>
            <p:cNvSpPr txBox="1"/>
            <p:nvPr/>
          </p:nvSpPr>
          <p:spPr>
            <a:xfrm>
              <a:off x="2921782" y="1895727"/>
              <a:ext cx="1613700" cy="232200"/>
            </a:xfrm>
            <a:prstGeom prst="rect">
              <a:avLst/>
            </a:prstGeom>
            <a:noFill/>
            <a:ln>
              <a:noFill/>
            </a:ln>
          </p:spPr>
          <p:txBody>
            <a:bodyPr spcFirstLastPara="1" wrap="square" lIns="0" tIns="17125" rIns="0" bIns="0" anchor="t" anchorCtr="0">
              <a:noAutofit/>
            </a:bodyPr>
            <a:lstStyle/>
            <a:p>
              <a:pPr marL="9525" marR="3810" lvl="0" indent="-1428" algn="ctr" rtl="0">
                <a:lnSpc>
                  <a:spcPct val="95000"/>
                </a:lnSpc>
                <a:spcBef>
                  <a:spcPts val="0"/>
                </a:spcBef>
                <a:spcAft>
                  <a:spcPts val="0"/>
                </a:spcAft>
                <a:buNone/>
              </a:pPr>
              <a:r>
                <a:rPr lang="en" sz="900" b="1">
                  <a:solidFill>
                    <a:srgbClr val="4B2E83"/>
                  </a:solidFill>
                  <a:latin typeface="Open Sans"/>
                  <a:ea typeface="Open Sans"/>
                  <a:cs typeface="Open Sans"/>
                  <a:sym typeface="Open Sans"/>
                </a:rPr>
                <a:t>Technology Enabled Improvements</a:t>
              </a:r>
              <a:endParaRPr sz="900">
                <a:solidFill>
                  <a:srgbClr val="4B2E83"/>
                </a:solidFill>
                <a:latin typeface="Open Sans"/>
                <a:ea typeface="Open Sans"/>
                <a:cs typeface="Open Sans"/>
                <a:sym typeface="Open Sans"/>
              </a:endParaRPr>
            </a:p>
          </p:txBody>
        </p:sp>
        <p:sp>
          <p:nvSpPr>
            <p:cNvPr id="415" name="Google Shape;415;p71"/>
            <p:cNvSpPr/>
            <p:nvPr/>
          </p:nvSpPr>
          <p:spPr>
            <a:xfrm>
              <a:off x="1014083" y="4561615"/>
              <a:ext cx="237600" cy="2376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900" b="1" i="1">
                  <a:solidFill>
                    <a:schemeClr val="lt1"/>
                  </a:solidFill>
                  <a:latin typeface="Open Sans"/>
                  <a:ea typeface="Open Sans"/>
                  <a:cs typeface="Open Sans"/>
                  <a:sym typeface="Open Sans"/>
                </a:rPr>
                <a:t>1</a:t>
              </a:r>
              <a:endParaRPr sz="900" b="1" i="1">
                <a:solidFill>
                  <a:schemeClr val="lt1"/>
                </a:solidFill>
                <a:latin typeface="Open Sans"/>
                <a:ea typeface="Open Sans"/>
                <a:cs typeface="Open Sans"/>
                <a:sym typeface="Open Sans"/>
              </a:endParaRPr>
            </a:p>
          </p:txBody>
        </p:sp>
        <p:sp>
          <p:nvSpPr>
            <p:cNvPr id="416" name="Google Shape;416;p71"/>
            <p:cNvSpPr/>
            <p:nvPr/>
          </p:nvSpPr>
          <p:spPr>
            <a:xfrm>
              <a:off x="2878471" y="4117213"/>
              <a:ext cx="237600" cy="2376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900" b="1" i="1">
                  <a:solidFill>
                    <a:schemeClr val="lt1"/>
                  </a:solidFill>
                  <a:latin typeface="Open Sans"/>
                  <a:ea typeface="Open Sans"/>
                  <a:cs typeface="Open Sans"/>
                  <a:sym typeface="Open Sans"/>
                </a:rPr>
                <a:t>2</a:t>
              </a:r>
              <a:endParaRPr sz="900" b="1" i="1">
                <a:solidFill>
                  <a:schemeClr val="lt1"/>
                </a:solidFill>
                <a:latin typeface="Open Sans"/>
                <a:ea typeface="Open Sans"/>
                <a:cs typeface="Open Sans"/>
                <a:sym typeface="Open Sans"/>
              </a:endParaRPr>
            </a:p>
          </p:txBody>
        </p:sp>
        <p:sp>
          <p:nvSpPr>
            <p:cNvPr id="417" name="Google Shape;417;p71"/>
            <p:cNvSpPr/>
            <p:nvPr/>
          </p:nvSpPr>
          <p:spPr>
            <a:xfrm>
              <a:off x="4665456" y="3225221"/>
              <a:ext cx="237600" cy="2376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900" b="1" i="1">
                  <a:solidFill>
                    <a:schemeClr val="lt1"/>
                  </a:solidFill>
                  <a:latin typeface="Open Sans"/>
                  <a:ea typeface="Open Sans"/>
                  <a:cs typeface="Open Sans"/>
                  <a:sym typeface="Open Sans"/>
                </a:rPr>
                <a:t>3</a:t>
              </a:r>
              <a:endParaRPr sz="900" b="1" i="1">
                <a:solidFill>
                  <a:schemeClr val="lt1"/>
                </a:solidFill>
                <a:latin typeface="Open Sans"/>
                <a:ea typeface="Open Sans"/>
                <a:cs typeface="Open Sans"/>
                <a:sym typeface="Open Sans"/>
              </a:endParaRPr>
            </a:p>
          </p:txBody>
        </p:sp>
        <p:sp>
          <p:nvSpPr>
            <p:cNvPr id="418" name="Google Shape;418;p71"/>
            <p:cNvSpPr/>
            <p:nvPr/>
          </p:nvSpPr>
          <p:spPr>
            <a:xfrm>
              <a:off x="6491071" y="2235923"/>
              <a:ext cx="237600" cy="2376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900" b="1" i="1">
                  <a:solidFill>
                    <a:schemeClr val="lt1"/>
                  </a:solidFill>
                  <a:latin typeface="Open Sans"/>
                  <a:ea typeface="Open Sans"/>
                  <a:cs typeface="Open Sans"/>
                  <a:sym typeface="Open Sans"/>
                </a:rPr>
                <a:t>4</a:t>
              </a:r>
              <a:endParaRPr sz="900" b="1" i="1">
                <a:solidFill>
                  <a:schemeClr val="lt1"/>
                </a:solidFill>
                <a:latin typeface="Open Sans"/>
                <a:ea typeface="Open Sans"/>
                <a:cs typeface="Open Sans"/>
                <a:sym typeface="Open Sans"/>
              </a:endParaRPr>
            </a:p>
          </p:txBody>
        </p:sp>
        <p:sp>
          <p:nvSpPr>
            <p:cNvPr id="419" name="Google Shape;419;p71"/>
            <p:cNvSpPr txBox="1"/>
            <p:nvPr/>
          </p:nvSpPr>
          <p:spPr>
            <a:xfrm>
              <a:off x="1127660" y="4814538"/>
              <a:ext cx="1544400" cy="296700"/>
            </a:xfrm>
            <a:prstGeom prst="rect">
              <a:avLst/>
            </a:prstGeom>
            <a:noFill/>
            <a:ln>
              <a:noFill/>
            </a:ln>
          </p:spPr>
          <p:txBody>
            <a:bodyPr spcFirstLastPara="1" wrap="square" lIns="0" tIns="9025" rIns="0" bIns="0" anchor="t" anchorCtr="0">
              <a:noAutofit/>
            </a:bodyPr>
            <a:lstStyle/>
            <a:p>
              <a:pPr marL="9525" marR="0" lvl="0" indent="0" algn="ctr" rtl="0">
                <a:spcBef>
                  <a:spcPts val="0"/>
                </a:spcBef>
                <a:spcAft>
                  <a:spcPts val="0"/>
                </a:spcAft>
                <a:buNone/>
              </a:pPr>
              <a:r>
                <a:rPr lang="en" sz="1000" b="1">
                  <a:solidFill>
                    <a:srgbClr val="FFFFFF"/>
                  </a:solidFill>
                  <a:latin typeface="Open Sans"/>
                  <a:ea typeface="Open Sans"/>
                  <a:cs typeface="Open Sans"/>
                  <a:sym typeface="Open Sans"/>
                </a:rPr>
                <a:t>ERP System Replacement</a:t>
              </a:r>
              <a:endParaRPr sz="1000">
                <a:solidFill>
                  <a:srgbClr val="4B2E83"/>
                </a:solidFill>
                <a:latin typeface="Open Sans"/>
                <a:ea typeface="Open Sans"/>
                <a:cs typeface="Open Sans"/>
                <a:sym typeface="Open Sans"/>
              </a:endParaRPr>
            </a:p>
          </p:txBody>
        </p:sp>
        <p:sp>
          <p:nvSpPr>
            <p:cNvPr id="420" name="Google Shape;420;p71"/>
            <p:cNvSpPr txBox="1"/>
            <p:nvPr/>
          </p:nvSpPr>
          <p:spPr>
            <a:xfrm>
              <a:off x="2922014" y="4373881"/>
              <a:ext cx="1613100" cy="296700"/>
            </a:xfrm>
            <a:prstGeom prst="rect">
              <a:avLst/>
            </a:prstGeom>
            <a:noFill/>
            <a:ln>
              <a:noFill/>
            </a:ln>
          </p:spPr>
          <p:txBody>
            <a:bodyPr spcFirstLastPara="1" wrap="square" lIns="0" tIns="9025" rIns="0" bIns="0" anchor="t" anchorCtr="0">
              <a:noAutofit/>
            </a:bodyPr>
            <a:lstStyle/>
            <a:p>
              <a:pPr marL="9525" marR="0" lvl="0" indent="0" algn="ctr" rtl="0">
                <a:spcBef>
                  <a:spcPts val="0"/>
                </a:spcBef>
                <a:spcAft>
                  <a:spcPts val="0"/>
                </a:spcAft>
                <a:buNone/>
              </a:pPr>
              <a:r>
                <a:rPr lang="en" sz="1000" b="1">
                  <a:solidFill>
                    <a:srgbClr val="FFFFFF"/>
                  </a:solidFill>
                  <a:latin typeface="Open Sans"/>
                  <a:ea typeface="Open Sans"/>
                  <a:cs typeface="Open Sans"/>
                  <a:sym typeface="Open Sans"/>
                </a:rPr>
                <a:t>ERP Impacted Process Redesign</a:t>
              </a:r>
              <a:endParaRPr sz="1000">
                <a:solidFill>
                  <a:srgbClr val="4B2E83"/>
                </a:solidFill>
                <a:latin typeface="Open Sans"/>
                <a:ea typeface="Open Sans"/>
                <a:cs typeface="Open Sans"/>
                <a:sym typeface="Open Sans"/>
              </a:endParaRPr>
            </a:p>
          </p:txBody>
        </p:sp>
        <p:sp>
          <p:nvSpPr>
            <p:cNvPr id="421" name="Google Shape;421;p71"/>
            <p:cNvSpPr txBox="1"/>
            <p:nvPr/>
          </p:nvSpPr>
          <p:spPr>
            <a:xfrm>
              <a:off x="4741384" y="3486339"/>
              <a:ext cx="1623300" cy="296700"/>
            </a:xfrm>
            <a:prstGeom prst="rect">
              <a:avLst/>
            </a:prstGeom>
            <a:noFill/>
            <a:ln>
              <a:noFill/>
            </a:ln>
          </p:spPr>
          <p:txBody>
            <a:bodyPr spcFirstLastPara="1" wrap="square" lIns="0" tIns="9025" rIns="0" bIns="0" anchor="t" anchorCtr="0">
              <a:noAutofit/>
            </a:bodyPr>
            <a:lstStyle/>
            <a:p>
              <a:pPr marL="9525" marR="0" lvl="0" indent="0" algn="ctr" rtl="0">
                <a:spcBef>
                  <a:spcPts val="0"/>
                </a:spcBef>
                <a:spcAft>
                  <a:spcPts val="0"/>
                </a:spcAft>
                <a:buNone/>
              </a:pPr>
              <a:r>
                <a:rPr lang="en" sz="1000" b="1">
                  <a:solidFill>
                    <a:srgbClr val="FFFFFF"/>
                  </a:solidFill>
                  <a:latin typeface="Open Sans"/>
                  <a:ea typeface="Open Sans"/>
                  <a:cs typeface="Open Sans"/>
                  <a:sym typeface="Open Sans"/>
                </a:rPr>
                <a:t>End-to-End Process Redesign</a:t>
              </a:r>
              <a:endParaRPr sz="1000">
                <a:solidFill>
                  <a:srgbClr val="4B2E83"/>
                </a:solidFill>
                <a:latin typeface="Open Sans"/>
                <a:ea typeface="Open Sans"/>
                <a:cs typeface="Open Sans"/>
                <a:sym typeface="Open Sans"/>
              </a:endParaRPr>
            </a:p>
          </p:txBody>
        </p:sp>
        <p:sp>
          <p:nvSpPr>
            <p:cNvPr id="422" name="Google Shape;422;p71"/>
            <p:cNvSpPr txBox="1"/>
            <p:nvPr/>
          </p:nvSpPr>
          <p:spPr>
            <a:xfrm>
              <a:off x="6557300" y="2501487"/>
              <a:ext cx="1640100" cy="584700"/>
            </a:xfrm>
            <a:prstGeom prst="rect">
              <a:avLst/>
            </a:prstGeom>
            <a:noFill/>
            <a:ln>
              <a:noFill/>
            </a:ln>
          </p:spPr>
          <p:txBody>
            <a:bodyPr spcFirstLastPara="1" wrap="square" lIns="0" tIns="9025" rIns="0" bIns="0" anchor="t" anchorCtr="0">
              <a:noAutofit/>
            </a:bodyPr>
            <a:lstStyle/>
            <a:p>
              <a:pPr marL="9525" marR="0" lvl="0" indent="0" algn="ctr" rtl="0">
                <a:spcBef>
                  <a:spcPts val="0"/>
                </a:spcBef>
                <a:spcAft>
                  <a:spcPts val="0"/>
                </a:spcAft>
                <a:buNone/>
              </a:pPr>
              <a:r>
                <a:rPr lang="en" sz="1000" b="1">
                  <a:solidFill>
                    <a:srgbClr val="FFFFFF"/>
                  </a:solidFill>
                  <a:latin typeface="Open Sans"/>
                  <a:ea typeface="Open Sans"/>
                  <a:cs typeface="Open Sans"/>
                  <a:sym typeface="Open Sans"/>
                </a:rPr>
                <a:t>Automation and Complete Consolidation of Services</a:t>
              </a:r>
              <a:endParaRPr sz="1000">
                <a:solidFill>
                  <a:srgbClr val="4B2E83"/>
                </a:solidFill>
                <a:latin typeface="Open Sans"/>
                <a:ea typeface="Open Sans"/>
                <a:cs typeface="Open Sans"/>
                <a:sym typeface="Open Sans"/>
              </a:endParaRPr>
            </a:p>
          </p:txBody>
        </p:sp>
        <p:sp>
          <p:nvSpPr>
            <p:cNvPr id="423" name="Google Shape;423;p71"/>
            <p:cNvSpPr txBox="1"/>
            <p:nvPr/>
          </p:nvSpPr>
          <p:spPr>
            <a:xfrm>
              <a:off x="3001802" y="5836361"/>
              <a:ext cx="3726900" cy="152700"/>
            </a:xfrm>
            <a:prstGeom prst="rect">
              <a:avLst/>
            </a:prstGeom>
            <a:noFill/>
            <a:ln>
              <a:noFill/>
            </a:ln>
          </p:spPr>
          <p:txBody>
            <a:bodyPr spcFirstLastPara="1" wrap="square" lIns="0" tIns="9025" rIns="0" bIns="0" anchor="t" anchorCtr="0">
              <a:noAutofit/>
            </a:bodyPr>
            <a:lstStyle/>
            <a:p>
              <a:pPr marL="9525" marR="0" lvl="0" indent="0" algn="ctr" rtl="0">
                <a:spcBef>
                  <a:spcPts val="0"/>
                </a:spcBef>
                <a:spcAft>
                  <a:spcPts val="0"/>
                </a:spcAft>
                <a:buNone/>
              </a:pPr>
              <a:r>
                <a:rPr lang="en" sz="1000" b="1">
                  <a:solidFill>
                    <a:srgbClr val="FFFFFF"/>
                  </a:solidFill>
                  <a:latin typeface="Open Sans"/>
                  <a:ea typeface="Open Sans"/>
                  <a:cs typeface="Open Sans"/>
                  <a:sym typeface="Open Sans"/>
                </a:rPr>
                <a:t>Focus on Transformation and Innovation</a:t>
              </a:r>
              <a:endParaRPr sz="1000">
                <a:solidFill>
                  <a:srgbClr val="4B2E83"/>
                </a:solidFill>
                <a:latin typeface="Open Sans"/>
                <a:ea typeface="Open Sans"/>
                <a:cs typeface="Open Sans"/>
                <a:sym typeface="Open Sans"/>
              </a:endParaRPr>
            </a:p>
          </p:txBody>
        </p:sp>
        <p:sp>
          <p:nvSpPr>
            <p:cNvPr id="424" name="Google Shape;424;p71"/>
            <p:cNvSpPr/>
            <p:nvPr/>
          </p:nvSpPr>
          <p:spPr>
            <a:xfrm>
              <a:off x="1376197" y="5622472"/>
              <a:ext cx="6534784" cy="0"/>
            </a:xfrm>
            <a:custGeom>
              <a:avLst/>
              <a:gdLst/>
              <a:ahLst/>
              <a:cxnLst/>
              <a:rect l="l" t="t" r="r" b="b"/>
              <a:pathLst>
                <a:path w="6534784" h="120000" extrusionOk="0">
                  <a:moveTo>
                    <a:pt x="0" y="0"/>
                  </a:moveTo>
                  <a:lnTo>
                    <a:pt x="6534696" y="0"/>
                  </a:lnTo>
                </a:path>
              </a:pathLst>
            </a:custGeom>
            <a:noFill/>
            <a:ln w="57900" cap="flat" cmpd="sng">
              <a:solidFill>
                <a:srgbClr val="9E7927"/>
              </a:solidFill>
              <a:prstDash val="solid"/>
              <a:round/>
              <a:headEnd type="none" w="sm" len="sm"/>
              <a:tailEnd type="triangle" w="med" len="med"/>
            </a:ln>
          </p:spPr>
          <p:txBody>
            <a:bodyPr spcFirstLastPara="1" wrap="square" lIns="0" tIns="0" rIns="0" bIns="0" anchor="t" anchorCtr="0">
              <a:noAutofit/>
            </a:bodyPr>
            <a:lstStyle/>
            <a:p>
              <a:pPr marL="0" marR="0" lvl="0" indent="0" algn="l" rtl="0">
                <a:spcBef>
                  <a:spcPts val="0"/>
                </a:spcBef>
                <a:spcAft>
                  <a:spcPts val="0"/>
                </a:spcAft>
                <a:buNone/>
              </a:pPr>
              <a:endParaRPr sz="1425">
                <a:solidFill>
                  <a:srgbClr val="4B2E83"/>
                </a:solidFill>
                <a:latin typeface="Open Sans"/>
                <a:ea typeface="Open Sans"/>
                <a:cs typeface="Open Sans"/>
                <a:sym typeface="Open Sans"/>
              </a:endParaRPr>
            </a:p>
          </p:txBody>
        </p:sp>
        <p:sp>
          <p:nvSpPr>
            <p:cNvPr id="425" name="Google Shape;425;p71"/>
            <p:cNvSpPr txBox="1"/>
            <p:nvPr/>
          </p:nvSpPr>
          <p:spPr>
            <a:xfrm>
              <a:off x="1376196" y="5401609"/>
              <a:ext cx="6534900" cy="197400"/>
            </a:xfrm>
            <a:prstGeom prst="rect">
              <a:avLst/>
            </a:prstGeom>
            <a:noFill/>
            <a:ln>
              <a:noFill/>
            </a:ln>
          </p:spPr>
          <p:txBody>
            <a:bodyPr spcFirstLastPara="1" wrap="square" lIns="0" tIns="9525" rIns="0" bIns="0" anchor="t" anchorCtr="0">
              <a:noAutofit/>
            </a:bodyPr>
            <a:lstStyle/>
            <a:p>
              <a:pPr marL="0" marR="60483" lvl="0" indent="0" algn="ctr" rtl="0">
                <a:spcBef>
                  <a:spcPts val="0"/>
                </a:spcBef>
                <a:spcAft>
                  <a:spcPts val="0"/>
                </a:spcAft>
                <a:buNone/>
              </a:pPr>
              <a:r>
                <a:rPr lang="en" sz="900" b="1">
                  <a:solidFill>
                    <a:srgbClr val="4B2E83"/>
                  </a:solidFill>
                  <a:latin typeface="Open Sans"/>
                  <a:ea typeface="Open Sans"/>
                  <a:cs typeface="Open Sans"/>
                  <a:sym typeface="Open Sans"/>
                </a:rPr>
                <a:t>Digital Technology Enabler </a:t>
              </a:r>
              <a:endParaRPr sz="900" b="1">
                <a:solidFill>
                  <a:srgbClr val="4B2E83"/>
                </a:solidFill>
                <a:latin typeface="Open Sans"/>
                <a:ea typeface="Open Sans"/>
                <a:cs typeface="Open Sans"/>
                <a:sym typeface="Open Sans"/>
              </a:endParaRPr>
            </a:p>
          </p:txBody>
        </p:sp>
        <p:sp>
          <p:nvSpPr>
            <p:cNvPr id="426" name="Google Shape;426;p71"/>
            <p:cNvSpPr txBox="1"/>
            <p:nvPr/>
          </p:nvSpPr>
          <p:spPr>
            <a:xfrm>
              <a:off x="1092979" y="1895727"/>
              <a:ext cx="1613700" cy="178200"/>
            </a:xfrm>
            <a:prstGeom prst="rect">
              <a:avLst/>
            </a:prstGeom>
            <a:noFill/>
            <a:ln>
              <a:noFill/>
            </a:ln>
          </p:spPr>
          <p:txBody>
            <a:bodyPr spcFirstLastPara="1" wrap="square" lIns="0" tIns="17125" rIns="0" bIns="0" anchor="t" anchorCtr="0">
              <a:noAutofit/>
            </a:bodyPr>
            <a:lstStyle/>
            <a:p>
              <a:pPr marL="9525" marR="3810" lvl="0" indent="-1428" algn="ctr" rtl="0">
                <a:lnSpc>
                  <a:spcPct val="95000"/>
                </a:lnSpc>
                <a:spcBef>
                  <a:spcPts val="0"/>
                </a:spcBef>
                <a:spcAft>
                  <a:spcPts val="0"/>
                </a:spcAft>
                <a:buNone/>
              </a:pPr>
              <a:r>
                <a:rPr lang="en" sz="900" b="1">
                  <a:solidFill>
                    <a:srgbClr val="4B2E83"/>
                  </a:solidFill>
                  <a:latin typeface="Open Sans"/>
                  <a:ea typeface="Open Sans"/>
                  <a:cs typeface="Open Sans"/>
                  <a:sym typeface="Open Sans"/>
                </a:rPr>
                <a:t>Risk Mitigation</a:t>
              </a:r>
              <a:endParaRPr sz="900">
                <a:solidFill>
                  <a:srgbClr val="4B2E83"/>
                </a:solidFill>
                <a:latin typeface="Open Sans"/>
                <a:ea typeface="Open Sans"/>
                <a:cs typeface="Open Sans"/>
                <a:sym typeface="Open Sans"/>
              </a:endParaRPr>
            </a:p>
          </p:txBody>
        </p:sp>
        <p:sp>
          <p:nvSpPr>
            <p:cNvPr id="427" name="Google Shape;427;p71"/>
            <p:cNvSpPr txBox="1"/>
            <p:nvPr/>
          </p:nvSpPr>
          <p:spPr>
            <a:xfrm>
              <a:off x="4726164" y="1895727"/>
              <a:ext cx="3471300" cy="178200"/>
            </a:xfrm>
            <a:prstGeom prst="rect">
              <a:avLst/>
            </a:prstGeom>
            <a:noFill/>
            <a:ln>
              <a:noFill/>
            </a:ln>
          </p:spPr>
          <p:txBody>
            <a:bodyPr spcFirstLastPara="1" wrap="square" lIns="0" tIns="17125" rIns="0" bIns="0" anchor="t" anchorCtr="0">
              <a:noAutofit/>
            </a:bodyPr>
            <a:lstStyle/>
            <a:p>
              <a:pPr marL="9525" marR="3810" lvl="0" indent="-1428" algn="ctr" rtl="0">
                <a:lnSpc>
                  <a:spcPct val="95000"/>
                </a:lnSpc>
                <a:spcBef>
                  <a:spcPts val="0"/>
                </a:spcBef>
                <a:spcAft>
                  <a:spcPts val="0"/>
                </a:spcAft>
                <a:buNone/>
              </a:pPr>
              <a:r>
                <a:rPr lang="en" sz="900" b="1">
                  <a:solidFill>
                    <a:srgbClr val="4B2E83"/>
                  </a:solidFill>
                  <a:latin typeface="Open Sans"/>
                  <a:ea typeface="Open Sans"/>
                  <a:cs typeface="Open Sans"/>
                  <a:sym typeface="Open Sans"/>
                </a:rPr>
                <a:t>Business Transformation</a:t>
              </a:r>
              <a:endParaRPr sz="900">
                <a:solidFill>
                  <a:srgbClr val="4B2E83"/>
                </a:solidFill>
                <a:latin typeface="Open Sans"/>
                <a:ea typeface="Open Sans"/>
                <a:cs typeface="Open Sans"/>
                <a:sym typeface="Open Sans"/>
              </a:endParaRPr>
            </a:p>
          </p:txBody>
        </p:sp>
      </p:grpSp>
      <p:pic>
        <p:nvPicPr>
          <p:cNvPr id="428" name="Google Shape;428;p71"/>
          <p:cNvPicPr preferRelativeResize="0"/>
          <p:nvPr/>
        </p:nvPicPr>
        <p:blipFill rotWithShape="1">
          <a:blip r:embed="rId5">
            <a:alphaModFix/>
          </a:blip>
          <a:srcRect b="23459"/>
          <a:stretch/>
        </p:blipFill>
        <p:spPr>
          <a:xfrm>
            <a:off x="6288779" y="6300519"/>
            <a:ext cx="2859986" cy="5243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2"/>
          <p:cNvSpPr/>
          <p:nvPr/>
        </p:nvSpPr>
        <p:spPr>
          <a:xfrm>
            <a:off x="178904" y="1639957"/>
            <a:ext cx="8716500" cy="3937500"/>
          </a:xfrm>
          <a:prstGeom prst="roundRect">
            <a:avLst>
              <a:gd name="adj" fmla="val 16667"/>
            </a:avLst>
          </a:prstGeom>
          <a:gradFill>
            <a:gsLst>
              <a:gs pos="0">
                <a:srgbClr val="FAFAFA"/>
              </a:gs>
              <a:gs pos="74000">
                <a:srgbClr val="DCDCDC"/>
              </a:gs>
              <a:gs pos="83000">
                <a:srgbClr val="DCDCDC"/>
              </a:gs>
              <a:gs pos="100000">
                <a:srgbClr val="E7E7E7"/>
              </a:gs>
            </a:gsLst>
            <a:lin ang="5400012" scaled="0"/>
          </a:gradFill>
          <a:ln w="28575" cap="flat" cmpd="sng">
            <a:solidFill>
              <a:srgbClr val="4B2E8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72"/>
          <p:cNvSpPr/>
          <p:nvPr/>
        </p:nvSpPr>
        <p:spPr>
          <a:xfrm>
            <a:off x="3734629" y="1898763"/>
            <a:ext cx="1403700" cy="596700"/>
          </a:xfrm>
          <a:prstGeom prst="roundRect">
            <a:avLst>
              <a:gd name="adj" fmla="val 16667"/>
            </a:avLst>
          </a:prstGeom>
          <a:solidFill>
            <a:schemeClr val="dk2"/>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6" b="1">
                <a:solidFill>
                  <a:srgbClr val="FFFFFF"/>
                </a:solidFill>
                <a:latin typeface="Calibri"/>
                <a:ea typeface="Calibri"/>
                <a:cs typeface="Calibri"/>
                <a:sym typeface="Calibri"/>
              </a:rPr>
              <a:t>Sponsor Team</a:t>
            </a:r>
            <a:endParaRPr/>
          </a:p>
        </p:txBody>
      </p:sp>
      <p:sp>
        <p:nvSpPr>
          <p:cNvPr id="436" name="Google Shape;436;p72"/>
          <p:cNvSpPr/>
          <p:nvPr/>
        </p:nvSpPr>
        <p:spPr>
          <a:xfrm>
            <a:off x="3743530" y="2848909"/>
            <a:ext cx="1403700" cy="664200"/>
          </a:xfrm>
          <a:prstGeom prst="roundRect">
            <a:avLst>
              <a:gd name="adj" fmla="val 16667"/>
            </a:avLst>
          </a:prstGeom>
          <a:solidFill>
            <a:schemeClr val="dk2"/>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6" b="1">
                <a:solidFill>
                  <a:srgbClr val="FFFFFF"/>
                </a:solidFill>
                <a:latin typeface="Calibri"/>
                <a:ea typeface="Calibri"/>
                <a:cs typeface="Calibri"/>
                <a:sym typeface="Calibri"/>
              </a:rPr>
              <a:t>Program Leadership Team</a:t>
            </a:r>
            <a:endParaRPr/>
          </a:p>
        </p:txBody>
      </p:sp>
      <p:sp>
        <p:nvSpPr>
          <p:cNvPr id="437" name="Google Shape;437;p72"/>
          <p:cNvSpPr/>
          <p:nvPr/>
        </p:nvSpPr>
        <p:spPr>
          <a:xfrm>
            <a:off x="4537708" y="3612847"/>
            <a:ext cx="1403700" cy="761400"/>
          </a:xfrm>
          <a:prstGeom prst="roundRect">
            <a:avLst>
              <a:gd name="adj" fmla="val 16667"/>
            </a:avLst>
          </a:prstGeom>
          <a:solidFill>
            <a:schemeClr val="dk2"/>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6" b="1">
                <a:solidFill>
                  <a:srgbClr val="FFFFFF"/>
                </a:solidFill>
                <a:latin typeface="Calibri"/>
                <a:ea typeface="Calibri"/>
                <a:cs typeface="Calibri"/>
                <a:sym typeface="Calibri"/>
              </a:rPr>
              <a:t>Technical Leadership Team</a:t>
            </a:r>
            <a:endParaRPr/>
          </a:p>
        </p:txBody>
      </p:sp>
      <p:sp>
        <p:nvSpPr>
          <p:cNvPr id="438" name="Google Shape;438;p72"/>
          <p:cNvSpPr/>
          <p:nvPr/>
        </p:nvSpPr>
        <p:spPr>
          <a:xfrm>
            <a:off x="2992214" y="3627862"/>
            <a:ext cx="1403700" cy="764100"/>
          </a:xfrm>
          <a:prstGeom prst="roundRect">
            <a:avLst>
              <a:gd name="adj" fmla="val 16667"/>
            </a:avLst>
          </a:prstGeom>
          <a:solidFill>
            <a:schemeClr val="dk2"/>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6" b="1">
                <a:solidFill>
                  <a:srgbClr val="FFFFFF"/>
                </a:solidFill>
                <a:latin typeface="Calibri"/>
                <a:ea typeface="Calibri"/>
                <a:cs typeface="Calibri"/>
                <a:sym typeface="Calibri"/>
              </a:rPr>
              <a:t>Core Transformation</a:t>
            </a:r>
            <a:endParaRPr/>
          </a:p>
          <a:p>
            <a:pPr marL="0" marR="0" lvl="0" indent="0" algn="ctr" rtl="0">
              <a:spcBef>
                <a:spcPts val="0"/>
              </a:spcBef>
              <a:spcAft>
                <a:spcPts val="0"/>
              </a:spcAft>
              <a:buNone/>
            </a:pPr>
            <a:r>
              <a:rPr lang="en" sz="1406" b="1">
                <a:solidFill>
                  <a:srgbClr val="FFFFFF"/>
                </a:solidFill>
                <a:latin typeface="Calibri"/>
                <a:ea typeface="Calibri"/>
                <a:cs typeface="Calibri"/>
                <a:sym typeface="Calibri"/>
              </a:rPr>
              <a:t>Team</a:t>
            </a:r>
            <a:endParaRPr/>
          </a:p>
        </p:txBody>
      </p:sp>
      <p:sp>
        <p:nvSpPr>
          <p:cNvPr id="439" name="Google Shape;439;p72"/>
          <p:cNvSpPr/>
          <p:nvPr/>
        </p:nvSpPr>
        <p:spPr>
          <a:xfrm>
            <a:off x="2809019" y="4489240"/>
            <a:ext cx="3285600" cy="767100"/>
          </a:xfrm>
          <a:prstGeom prst="roundRect">
            <a:avLst>
              <a:gd name="adj" fmla="val 16667"/>
            </a:avLst>
          </a:prstGeom>
          <a:solidFill>
            <a:schemeClr val="dk2"/>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687" b="1">
                <a:solidFill>
                  <a:srgbClr val="FFFFFF"/>
                </a:solidFill>
                <a:latin typeface="Calibri"/>
                <a:ea typeface="Calibri"/>
                <a:cs typeface="Calibri"/>
                <a:sym typeface="Calibri"/>
              </a:rPr>
              <a:t>Program Team</a:t>
            </a:r>
            <a:endParaRPr/>
          </a:p>
        </p:txBody>
      </p:sp>
      <p:cxnSp>
        <p:nvCxnSpPr>
          <p:cNvPr id="440" name="Google Shape;440;p72"/>
          <p:cNvCxnSpPr>
            <a:stCxn id="436" idx="0"/>
            <a:endCxn id="435" idx="2"/>
          </p:cNvCxnSpPr>
          <p:nvPr/>
        </p:nvCxnSpPr>
        <p:spPr>
          <a:xfrm rot="10800000">
            <a:off x="4436380" y="2495509"/>
            <a:ext cx="9000" cy="3534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50"/>
              </a:srgbClr>
            </a:outerShdw>
          </a:effectLst>
        </p:spPr>
      </p:cxnSp>
      <p:grpSp>
        <p:nvGrpSpPr>
          <p:cNvPr id="441" name="Google Shape;441;p72"/>
          <p:cNvGrpSpPr/>
          <p:nvPr/>
        </p:nvGrpSpPr>
        <p:grpSpPr>
          <a:xfrm>
            <a:off x="375807" y="2049608"/>
            <a:ext cx="1804275" cy="2834325"/>
            <a:chOff x="417946" y="1589809"/>
            <a:chExt cx="2405700" cy="3779100"/>
          </a:xfrm>
        </p:grpSpPr>
        <p:sp>
          <p:nvSpPr>
            <p:cNvPr id="442" name="Google Shape;442;p72"/>
            <p:cNvSpPr/>
            <p:nvPr/>
          </p:nvSpPr>
          <p:spPr>
            <a:xfrm>
              <a:off x="417946" y="1589809"/>
              <a:ext cx="2405700" cy="3779100"/>
            </a:xfrm>
            <a:prstGeom prst="roundRect">
              <a:avLst>
                <a:gd name="adj" fmla="val 16667"/>
              </a:avLst>
            </a:prstGeom>
            <a:solidFill>
              <a:srgbClr val="F1E4C5"/>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969">
                <a:solidFill>
                  <a:srgbClr val="E8D3A2"/>
                </a:solidFill>
                <a:latin typeface="Calibri"/>
                <a:ea typeface="Calibri"/>
                <a:cs typeface="Calibri"/>
                <a:sym typeface="Calibri"/>
              </a:endParaRPr>
            </a:p>
          </p:txBody>
        </p:sp>
        <p:sp>
          <p:nvSpPr>
            <p:cNvPr id="443" name="Google Shape;443;p72"/>
            <p:cNvSpPr/>
            <p:nvPr/>
          </p:nvSpPr>
          <p:spPr>
            <a:xfrm>
              <a:off x="757318" y="1945573"/>
              <a:ext cx="1771800" cy="882900"/>
            </a:xfrm>
            <a:prstGeom prst="roundRect">
              <a:avLst>
                <a:gd name="adj" fmla="val 16667"/>
              </a:avLst>
            </a:prstGeom>
            <a:solidFill>
              <a:schemeClr val="dk2"/>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266" b="1">
                  <a:solidFill>
                    <a:srgbClr val="FFFFFF"/>
                  </a:solidFill>
                  <a:latin typeface="Calibri"/>
                  <a:ea typeface="Calibri"/>
                  <a:cs typeface="Calibri"/>
                  <a:sym typeface="Calibri"/>
                </a:rPr>
                <a:t>Board of Deans &amp; Chancellors</a:t>
              </a:r>
              <a:endParaRPr/>
            </a:p>
          </p:txBody>
        </p:sp>
        <p:sp>
          <p:nvSpPr>
            <p:cNvPr id="444" name="Google Shape;444;p72"/>
            <p:cNvSpPr/>
            <p:nvPr/>
          </p:nvSpPr>
          <p:spPr>
            <a:xfrm>
              <a:off x="772865" y="3018927"/>
              <a:ext cx="1716900" cy="882900"/>
            </a:xfrm>
            <a:prstGeom prst="roundRect">
              <a:avLst>
                <a:gd name="adj" fmla="val 16667"/>
              </a:avLst>
            </a:prstGeom>
            <a:solidFill>
              <a:srgbClr val="D4AD53"/>
            </a:solidFill>
            <a:ln w="28575" cap="flat" cmpd="sng">
              <a:solidFill>
                <a:schemeClr val="accent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266" b="1">
                  <a:solidFill>
                    <a:srgbClr val="FFFFFF"/>
                  </a:solidFill>
                  <a:latin typeface="Calibri"/>
                  <a:ea typeface="Calibri"/>
                  <a:cs typeface="Calibri"/>
                  <a:sym typeface="Calibri"/>
                </a:rPr>
                <a:t>Accounting Advisory</a:t>
              </a:r>
              <a:endParaRPr/>
            </a:p>
          </p:txBody>
        </p:sp>
        <p:sp>
          <p:nvSpPr>
            <p:cNvPr id="445" name="Google Shape;445;p72"/>
            <p:cNvSpPr/>
            <p:nvPr/>
          </p:nvSpPr>
          <p:spPr>
            <a:xfrm>
              <a:off x="757318" y="4092281"/>
              <a:ext cx="1746600" cy="882900"/>
            </a:xfrm>
            <a:prstGeom prst="roundRect">
              <a:avLst>
                <a:gd name="adj" fmla="val 16667"/>
              </a:avLst>
            </a:prstGeom>
            <a:solidFill>
              <a:srgbClr val="D4AD53"/>
            </a:solidFill>
            <a:ln w="2857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125" b="1">
                  <a:solidFill>
                    <a:srgbClr val="FFFFFF"/>
                  </a:solidFill>
                  <a:latin typeface="Calibri"/>
                  <a:ea typeface="Calibri"/>
                  <a:cs typeface="Calibri"/>
                  <a:sym typeface="Calibri"/>
                </a:rPr>
                <a:t>Process Transformation Teams</a:t>
              </a:r>
              <a:endParaRPr/>
            </a:p>
          </p:txBody>
        </p:sp>
      </p:grpSp>
      <p:grpSp>
        <p:nvGrpSpPr>
          <p:cNvPr id="446" name="Google Shape;446;p72"/>
          <p:cNvGrpSpPr/>
          <p:nvPr/>
        </p:nvGrpSpPr>
        <p:grpSpPr>
          <a:xfrm>
            <a:off x="6922912" y="2049608"/>
            <a:ext cx="1750725" cy="2853675"/>
            <a:chOff x="9018601" y="1589809"/>
            <a:chExt cx="2334300" cy="3804900"/>
          </a:xfrm>
        </p:grpSpPr>
        <p:sp>
          <p:nvSpPr>
            <p:cNvPr id="447" name="Google Shape;447;p72"/>
            <p:cNvSpPr/>
            <p:nvPr/>
          </p:nvSpPr>
          <p:spPr>
            <a:xfrm>
              <a:off x="9018601" y="1589809"/>
              <a:ext cx="2334300" cy="3804900"/>
            </a:xfrm>
            <a:prstGeom prst="roundRect">
              <a:avLst>
                <a:gd name="adj" fmla="val 16667"/>
              </a:avLst>
            </a:prstGeom>
            <a:solidFill>
              <a:srgbClr val="F1E4C5"/>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969">
                <a:solidFill>
                  <a:srgbClr val="E8D3A2"/>
                </a:solidFill>
                <a:latin typeface="Calibri"/>
                <a:ea typeface="Calibri"/>
                <a:cs typeface="Calibri"/>
                <a:sym typeface="Calibri"/>
              </a:endParaRPr>
            </a:p>
          </p:txBody>
        </p:sp>
        <p:sp>
          <p:nvSpPr>
            <p:cNvPr id="448" name="Google Shape;448;p72"/>
            <p:cNvSpPr/>
            <p:nvPr/>
          </p:nvSpPr>
          <p:spPr>
            <a:xfrm>
              <a:off x="9370279" y="1906318"/>
              <a:ext cx="1631100" cy="889200"/>
            </a:xfrm>
            <a:prstGeom prst="roundRect">
              <a:avLst>
                <a:gd name="adj" fmla="val 16667"/>
              </a:avLst>
            </a:prstGeom>
            <a:solidFill>
              <a:schemeClr val="dk1"/>
            </a:solidFill>
            <a:ln w="2857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266" b="1">
                  <a:solidFill>
                    <a:srgbClr val="FFFFFF"/>
                  </a:solidFill>
                  <a:latin typeface="Calibri"/>
                  <a:ea typeface="Calibri"/>
                  <a:cs typeface="Calibri"/>
                  <a:sym typeface="Calibri"/>
                </a:rPr>
                <a:t>UW Medicine Advisory</a:t>
              </a:r>
              <a:endParaRPr/>
            </a:p>
          </p:txBody>
        </p:sp>
        <p:sp>
          <p:nvSpPr>
            <p:cNvPr id="449" name="Google Shape;449;p72"/>
            <p:cNvSpPr/>
            <p:nvPr/>
          </p:nvSpPr>
          <p:spPr>
            <a:xfrm>
              <a:off x="9365724" y="2976432"/>
              <a:ext cx="1631100" cy="889200"/>
            </a:xfrm>
            <a:prstGeom prst="roundRect">
              <a:avLst>
                <a:gd name="adj" fmla="val 16667"/>
              </a:avLst>
            </a:prstGeom>
            <a:solidFill>
              <a:srgbClr val="D4AD53"/>
            </a:solidFill>
            <a:ln w="2857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266" b="1">
                  <a:solidFill>
                    <a:srgbClr val="FFFFFF"/>
                  </a:solidFill>
                  <a:latin typeface="Calibri"/>
                  <a:ea typeface="Calibri"/>
                  <a:cs typeface="Calibri"/>
                  <a:sym typeface="Calibri"/>
                </a:rPr>
                <a:t>Technical Advisory</a:t>
              </a:r>
              <a:endParaRPr/>
            </a:p>
          </p:txBody>
        </p:sp>
        <p:sp>
          <p:nvSpPr>
            <p:cNvPr id="450" name="Google Shape;450;p72"/>
            <p:cNvSpPr/>
            <p:nvPr/>
          </p:nvSpPr>
          <p:spPr>
            <a:xfrm>
              <a:off x="9365724" y="4059189"/>
              <a:ext cx="1631100" cy="889200"/>
            </a:xfrm>
            <a:prstGeom prst="roundRect">
              <a:avLst>
                <a:gd name="adj" fmla="val 16667"/>
              </a:avLst>
            </a:prstGeom>
            <a:solidFill>
              <a:srgbClr val="D4AD53"/>
            </a:solidFill>
            <a:ln w="2857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266" b="1">
                  <a:solidFill>
                    <a:srgbClr val="FFFFFF"/>
                  </a:solidFill>
                  <a:latin typeface="Calibri"/>
                  <a:ea typeface="Calibri"/>
                  <a:cs typeface="Calibri"/>
                  <a:sym typeface="Calibri"/>
                </a:rPr>
                <a:t>Faculty Advisory</a:t>
              </a:r>
              <a:endParaRPr/>
            </a:p>
          </p:txBody>
        </p:sp>
      </p:grpSp>
      <p:sp>
        <p:nvSpPr>
          <p:cNvPr id="451" name="Google Shape;451;p72"/>
          <p:cNvSpPr/>
          <p:nvPr/>
        </p:nvSpPr>
        <p:spPr>
          <a:xfrm>
            <a:off x="7100542" y="865085"/>
            <a:ext cx="444300" cy="178200"/>
          </a:xfrm>
          <a:prstGeom prst="roundRect">
            <a:avLst>
              <a:gd name="adj" fmla="val 16667"/>
            </a:avLst>
          </a:prstGeom>
          <a:solidFill>
            <a:srgbClr val="D4AD53"/>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452" name="Google Shape;452;p72"/>
          <p:cNvSpPr/>
          <p:nvPr/>
        </p:nvSpPr>
        <p:spPr>
          <a:xfrm>
            <a:off x="7098196" y="652852"/>
            <a:ext cx="444300" cy="178200"/>
          </a:xfrm>
          <a:prstGeom prst="roundRect">
            <a:avLst>
              <a:gd name="adj" fmla="val 16667"/>
            </a:avLst>
          </a:prstGeom>
          <a:solidFill>
            <a:srgbClr val="4B2E83"/>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453" name="Google Shape;453;p72"/>
          <p:cNvSpPr txBox="1"/>
          <p:nvPr/>
        </p:nvSpPr>
        <p:spPr>
          <a:xfrm>
            <a:off x="7544753" y="605299"/>
            <a:ext cx="836400" cy="50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336">
                <a:solidFill>
                  <a:srgbClr val="33006F"/>
                </a:solidFill>
                <a:latin typeface="Calibri"/>
                <a:ea typeface="Calibri"/>
                <a:cs typeface="Calibri"/>
                <a:sym typeface="Calibri"/>
              </a:rPr>
              <a:t>= Current</a:t>
            </a:r>
            <a:endParaRPr/>
          </a:p>
          <a:p>
            <a:pPr marL="0" marR="0" lvl="0" indent="0" algn="l" rtl="0">
              <a:spcBef>
                <a:spcPts val="0"/>
              </a:spcBef>
              <a:spcAft>
                <a:spcPts val="0"/>
              </a:spcAft>
              <a:buNone/>
            </a:pPr>
            <a:r>
              <a:rPr lang="en" sz="1336">
                <a:solidFill>
                  <a:srgbClr val="33006F"/>
                </a:solidFill>
                <a:latin typeface="Calibri"/>
                <a:ea typeface="Calibri"/>
                <a:cs typeface="Calibri"/>
                <a:sym typeface="Calibri"/>
              </a:rPr>
              <a:t>= Future</a:t>
            </a:r>
            <a:endParaRPr/>
          </a:p>
        </p:txBody>
      </p:sp>
      <p:sp>
        <p:nvSpPr>
          <p:cNvPr id="454" name="Google Shape;454;p72"/>
          <p:cNvSpPr txBox="1"/>
          <p:nvPr/>
        </p:nvSpPr>
        <p:spPr>
          <a:xfrm>
            <a:off x="687060" y="5577603"/>
            <a:ext cx="3209400" cy="24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985" i="1">
                <a:solidFill>
                  <a:srgbClr val="33006F"/>
                </a:solidFill>
                <a:latin typeface="Calibri"/>
                <a:ea typeface="Calibri"/>
                <a:cs typeface="Calibri"/>
                <a:sym typeface="Calibri"/>
              </a:rPr>
              <a:t>*Administrative leadership for program team is VP Finance</a:t>
            </a:r>
            <a:endParaRPr/>
          </a:p>
        </p:txBody>
      </p:sp>
      <p:sp>
        <p:nvSpPr>
          <p:cNvPr id="455" name="Google Shape;455;p72"/>
          <p:cNvSpPr txBox="1">
            <a:spLocks noGrp="1"/>
          </p:cNvSpPr>
          <p:nvPr>
            <p:ph type="body" idx="1"/>
          </p:nvPr>
        </p:nvSpPr>
        <p:spPr>
          <a:xfrm>
            <a:off x="621619" y="308545"/>
            <a:ext cx="6476700" cy="33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 sz="2400" i="0" u="none" strike="noStrike" cap="none">
                <a:solidFill>
                  <a:schemeClr val="dk1"/>
                </a:solidFill>
                <a:latin typeface="Encode Sans"/>
                <a:ea typeface="Encode Sans"/>
                <a:cs typeface="Encode Sans"/>
                <a:sym typeface="Encode Sans"/>
              </a:rPr>
              <a:t>UWFT GOVERNANCE STRUCTURE</a:t>
            </a:r>
            <a:endParaRPr/>
          </a:p>
        </p:txBody>
      </p:sp>
      <p:pic>
        <p:nvPicPr>
          <p:cNvPr id="456" name="Google Shape;456;p72"/>
          <p:cNvPicPr preferRelativeResize="0"/>
          <p:nvPr/>
        </p:nvPicPr>
        <p:blipFill rotWithShape="1">
          <a:blip r:embed="rId3">
            <a:alphaModFix/>
          </a:blip>
          <a:srcRect b="23459"/>
          <a:stretch/>
        </p:blipFill>
        <p:spPr>
          <a:xfrm>
            <a:off x="6114761" y="6166379"/>
            <a:ext cx="2859986" cy="524335"/>
          </a:xfrm>
          <a:prstGeom prst="rect">
            <a:avLst/>
          </a:prstGeom>
          <a:noFill/>
          <a:ln>
            <a:noFill/>
          </a:ln>
        </p:spPr>
      </p:pic>
      <p:sp>
        <p:nvSpPr>
          <p:cNvPr id="457" name="Google Shape;457;p72"/>
          <p:cNvSpPr/>
          <p:nvPr/>
        </p:nvSpPr>
        <p:spPr>
          <a:xfrm>
            <a:off x="4509500" y="6473175"/>
            <a:ext cx="157800" cy="1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3"/>
          <p:cNvSpPr/>
          <p:nvPr/>
        </p:nvSpPr>
        <p:spPr>
          <a:xfrm>
            <a:off x="5337313" y="5685183"/>
            <a:ext cx="3806700" cy="11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73"/>
          <p:cNvSpPr txBox="1">
            <a:spLocks noGrp="1"/>
          </p:cNvSpPr>
          <p:nvPr>
            <p:ph type="body" idx="1"/>
          </p:nvPr>
        </p:nvSpPr>
        <p:spPr>
          <a:xfrm>
            <a:off x="447924" y="2587918"/>
            <a:ext cx="8197200" cy="2555700"/>
          </a:xfrm>
          <a:prstGeom prst="rect">
            <a:avLst/>
          </a:prstGeom>
          <a:noFill/>
          <a:ln>
            <a:noFill/>
          </a:ln>
        </p:spPr>
        <p:txBody>
          <a:bodyPr spcFirstLastPara="1" wrap="square" lIns="91425" tIns="45700" rIns="91425" bIns="45700" anchor="t" anchorCtr="0">
            <a:noAutofit/>
          </a:bodyPr>
          <a:lstStyle/>
          <a:p>
            <a:pPr marL="342892" lvl="0" indent="-342892" algn="l" rtl="0">
              <a:spcBef>
                <a:spcPts val="0"/>
              </a:spcBef>
              <a:spcAft>
                <a:spcPts val="0"/>
              </a:spcAft>
              <a:buClr>
                <a:schemeClr val="dk2"/>
              </a:buClr>
              <a:buSzPts val="2000"/>
              <a:buFont typeface="Merriweather Sans"/>
              <a:buChar char="&gt;"/>
            </a:pPr>
            <a:r>
              <a:rPr lang="en" sz="2000" b="0"/>
              <a:t>Travel and expenses</a:t>
            </a:r>
            <a:endParaRPr/>
          </a:p>
          <a:p>
            <a:pPr marL="342892" lvl="0" indent="-215892" algn="l" rtl="0">
              <a:spcBef>
                <a:spcPts val="400"/>
              </a:spcBef>
              <a:spcAft>
                <a:spcPts val="0"/>
              </a:spcAft>
              <a:buClr>
                <a:schemeClr val="dk2"/>
              </a:buClr>
              <a:buSzPts val="2000"/>
              <a:buFont typeface="Merriweather Sans"/>
              <a:buNone/>
            </a:pPr>
            <a:endParaRPr sz="2000" b="0"/>
          </a:p>
          <a:p>
            <a:pPr marL="342892" lvl="0" indent="-342892" algn="l" rtl="0">
              <a:spcBef>
                <a:spcPts val="400"/>
              </a:spcBef>
              <a:spcAft>
                <a:spcPts val="0"/>
              </a:spcAft>
              <a:buClr>
                <a:schemeClr val="dk2"/>
              </a:buClr>
              <a:buSzPts val="2000"/>
              <a:buFont typeface="Merriweather Sans"/>
              <a:buChar char="&gt;"/>
            </a:pPr>
            <a:r>
              <a:rPr lang="en" sz="2000" b="0"/>
              <a:t>Budget reconciliations and journal entries</a:t>
            </a:r>
            <a:endParaRPr/>
          </a:p>
          <a:p>
            <a:pPr marL="342892" lvl="0" indent="-215892" algn="l" rtl="0">
              <a:spcBef>
                <a:spcPts val="400"/>
              </a:spcBef>
              <a:spcAft>
                <a:spcPts val="0"/>
              </a:spcAft>
              <a:buClr>
                <a:schemeClr val="dk2"/>
              </a:buClr>
              <a:buSzPts val="2000"/>
              <a:buFont typeface="Merriweather Sans"/>
              <a:buNone/>
            </a:pPr>
            <a:endParaRPr sz="2000" b="0"/>
          </a:p>
          <a:p>
            <a:pPr marL="342892" lvl="0" indent="-342892" algn="l" rtl="0">
              <a:spcBef>
                <a:spcPts val="400"/>
              </a:spcBef>
              <a:spcAft>
                <a:spcPts val="0"/>
              </a:spcAft>
              <a:buClr>
                <a:schemeClr val="dk2"/>
              </a:buClr>
              <a:buSzPts val="2000"/>
              <a:buFont typeface="Merriweather Sans"/>
              <a:buChar char="&gt;"/>
            </a:pPr>
            <a:r>
              <a:rPr lang="en" sz="2000" b="0"/>
              <a:t>Annual planning and forecasting </a:t>
            </a:r>
            <a:endParaRPr/>
          </a:p>
          <a:p>
            <a:pPr marL="342892" lvl="0" indent="-215892" algn="l" rtl="0">
              <a:spcBef>
                <a:spcPts val="400"/>
              </a:spcBef>
              <a:spcAft>
                <a:spcPts val="0"/>
              </a:spcAft>
              <a:buClr>
                <a:schemeClr val="dk2"/>
              </a:buClr>
              <a:buSzPts val="2000"/>
              <a:buFont typeface="Merriweather Sans"/>
              <a:buNone/>
            </a:pPr>
            <a:endParaRPr sz="2000" b="0"/>
          </a:p>
          <a:p>
            <a:pPr marL="342892" lvl="0" indent="-342892" algn="l" rtl="0">
              <a:spcBef>
                <a:spcPts val="400"/>
              </a:spcBef>
              <a:spcAft>
                <a:spcPts val="0"/>
              </a:spcAft>
              <a:buClr>
                <a:schemeClr val="dk2"/>
              </a:buClr>
              <a:buSzPts val="2000"/>
              <a:buFont typeface="Merriweather Sans"/>
              <a:buChar char="&gt;"/>
            </a:pPr>
            <a:r>
              <a:rPr lang="en" sz="2000" b="0"/>
              <a:t>Business performance reporting and analysis</a:t>
            </a:r>
            <a:endParaRPr/>
          </a:p>
        </p:txBody>
      </p:sp>
      <p:sp>
        <p:nvSpPr>
          <p:cNvPr id="465" name="Google Shape;465;p73"/>
          <p:cNvSpPr txBox="1">
            <a:spLocks noGrp="1"/>
          </p:cNvSpPr>
          <p:nvPr>
            <p:ph type="title"/>
          </p:nvPr>
        </p:nvSpPr>
        <p:spPr>
          <a:xfrm>
            <a:off x="411481" y="755901"/>
            <a:ext cx="8732400" cy="993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Encode Sans Black"/>
              <a:buNone/>
            </a:pPr>
            <a:r>
              <a:rPr lang="en" sz="2400" b="0">
                <a:latin typeface="Encode Sans"/>
                <a:ea typeface="Encode Sans"/>
                <a:cs typeface="Encode Sans"/>
                <a:sym typeface="Encode Sans"/>
              </a:rPr>
              <a:t>TOP AREAS OF OPPORTUNITY IN FINANCE/</a:t>
            </a:r>
            <a:br>
              <a:rPr lang="en" sz="2400" b="0">
                <a:latin typeface="Encode Sans"/>
                <a:ea typeface="Encode Sans"/>
                <a:cs typeface="Encode Sans"/>
                <a:sym typeface="Encode Sans"/>
              </a:rPr>
            </a:br>
            <a:r>
              <a:rPr lang="en" sz="2400" b="0">
                <a:latin typeface="Encode Sans"/>
                <a:ea typeface="Encode Sans"/>
                <a:cs typeface="Encode Sans"/>
                <a:sym typeface="Encode Sans"/>
              </a:rPr>
              <a:t>POST-AWARD GRANTS MANAGEMENT</a:t>
            </a:r>
            <a:endParaRPr b="0">
              <a:latin typeface="Encode Sans"/>
              <a:ea typeface="Encode Sans"/>
              <a:cs typeface="Encode Sans"/>
              <a:sym typeface="Encode Sans"/>
            </a:endParaRPr>
          </a:p>
        </p:txBody>
      </p:sp>
      <p:sp>
        <p:nvSpPr>
          <p:cNvPr id="466" name="Google Shape;466;p73"/>
          <p:cNvSpPr txBox="1">
            <a:spLocks noGrp="1"/>
          </p:cNvSpPr>
          <p:nvPr>
            <p:ph type="sldNum" idx="12"/>
          </p:nvPr>
        </p:nvSpPr>
        <p:spPr>
          <a:xfrm>
            <a:off x="3543300" y="6356352"/>
            <a:ext cx="2057400" cy="36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467" name="Google Shape;467;p73"/>
          <p:cNvPicPr preferRelativeResize="0"/>
          <p:nvPr/>
        </p:nvPicPr>
        <p:blipFill rotWithShape="1">
          <a:blip r:embed="rId3">
            <a:alphaModFix/>
          </a:blip>
          <a:srcRect b="23459"/>
          <a:stretch/>
        </p:blipFill>
        <p:spPr>
          <a:xfrm>
            <a:off x="6060179" y="6224319"/>
            <a:ext cx="2859986" cy="524335"/>
          </a:xfrm>
          <a:prstGeom prst="rect">
            <a:avLst/>
          </a:prstGeom>
          <a:noFill/>
          <a:ln>
            <a:noFill/>
          </a:ln>
        </p:spPr>
      </p:pic>
      <p:sp>
        <p:nvSpPr>
          <p:cNvPr id="468" name="Google Shape;468;p73"/>
          <p:cNvSpPr/>
          <p:nvPr/>
        </p:nvSpPr>
        <p:spPr>
          <a:xfrm>
            <a:off x="4509500" y="6473175"/>
            <a:ext cx="157800" cy="1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4"/>
          <p:cNvSpPr txBox="1">
            <a:spLocks noGrp="1"/>
          </p:cNvSpPr>
          <p:nvPr>
            <p:ph type="title"/>
          </p:nvPr>
        </p:nvSpPr>
        <p:spPr>
          <a:xfrm>
            <a:off x="458194" y="1271131"/>
            <a:ext cx="8072700" cy="402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200"/>
              <a:buFont typeface="Encode Sans Black"/>
              <a:buNone/>
            </a:pPr>
            <a:r>
              <a:rPr lang="en" b="0">
                <a:latin typeface="Encode Sans"/>
                <a:ea typeface="Encode Sans"/>
                <a:cs typeface="Encode Sans"/>
                <a:sym typeface="Encode Sans"/>
              </a:rPr>
              <a:t>A DESIGN PARTNERSHIP WITH WORKDAY GRANTS</a:t>
            </a:r>
            <a:endParaRPr b="0">
              <a:latin typeface="Encode Sans"/>
              <a:ea typeface="Encode Sans"/>
              <a:cs typeface="Encode Sans"/>
              <a:sym typeface="Encode Sans"/>
            </a:endParaRPr>
          </a:p>
        </p:txBody>
      </p:sp>
      <p:sp>
        <p:nvSpPr>
          <p:cNvPr id="475" name="Google Shape;475;p74"/>
          <p:cNvSpPr txBox="1">
            <a:spLocks noGrp="1"/>
          </p:cNvSpPr>
          <p:nvPr>
            <p:ph type="body" idx="1"/>
          </p:nvPr>
        </p:nvSpPr>
        <p:spPr>
          <a:xfrm>
            <a:off x="502920" y="1871317"/>
            <a:ext cx="8072700" cy="4053600"/>
          </a:xfrm>
          <a:prstGeom prst="rect">
            <a:avLst/>
          </a:prstGeom>
          <a:noFill/>
          <a:ln>
            <a:noFill/>
          </a:ln>
        </p:spPr>
        <p:txBody>
          <a:bodyPr spcFirstLastPara="1" wrap="square" lIns="91425" tIns="45700" rIns="91425" bIns="45700" anchor="t" anchorCtr="0">
            <a:noAutofit/>
          </a:bodyPr>
          <a:lstStyle/>
          <a:p>
            <a:pPr marL="257175" lvl="0" indent="-257175" algn="l" rtl="0">
              <a:spcBef>
                <a:spcPts val="0"/>
              </a:spcBef>
              <a:spcAft>
                <a:spcPts val="0"/>
              </a:spcAft>
              <a:buClr>
                <a:schemeClr val="dk1"/>
              </a:buClr>
              <a:buSzPts val="1800"/>
              <a:buChar char="&gt;"/>
            </a:pPr>
            <a:r>
              <a:rPr lang="en" b="0"/>
              <a:t>UW hosted a 2-day series of working meetings with Workday’s Grants product managers and customer success leadership team</a:t>
            </a:r>
            <a:endParaRPr/>
          </a:p>
          <a:p>
            <a:pPr marL="257175" lvl="0" indent="-257175" algn="l" rtl="0">
              <a:spcBef>
                <a:spcPts val="1800"/>
              </a:spcBef>
              <a:spcAft>
                <a:spcPts val="0"/>
              </a:spcAft>
              <a:buClr>
                <a:schemeClr val="dk1"/>
              </a:buClr>
              <a:buSzPts val="1800"/>
              <a:buChar char="&gt;"/>
            </a:pPr>
            <a:r>
              <a:rPr lang="en" b="0"/>
              <a:t>Workday recognizes UW is the leading R1 institution (in terms of grants volume) </a:t>
            </a:r>
            <a:endParaRPr/>
          </a:p>
          <a:p>
            <a:pPr marL="257175" lvl="0" indent="-257175" algn="l" rtl="0">
              <a:spcBef>
                <a:spcPts val="1800"/>
              </a:spcBef>
              <a:spcAft>
                <a:spcPts val="0"/>
              </a:spcAft>
              <a:buClr>
                <a:schemeClr val="dk1"/>
              </a:buClr>
              <a:buSzPts val="1800"/>
              <a:buChar char="&gt;"/>
            </a:pPr>
            <a:r>
              <a:rPr lang="en" b="0"/>
              <a:t>We have already begun to engage with Workday to formalize a regular rhythm for collaborating on current and future state design needs</a:t>
            </a:r>
            <a:endParaRPr/>
          </a:p>
          <a:p>
            <a:pPr marL="257175" lvl="0" indent="-257175" algn="l" rtl="0">
              <a:spcBef>
                <a:spcPts val="1800"/>
              </a:spcBef>
              <a:spcAft>
                <a:spcPts val="0"/>
              </a:spcAft>
              <a:buClr>
                <a:schemeClr val="dk1"/>
              </a:buClr>
              <a:buSzPts val="1800"/>
              <a:buChar char="&gt;"/>
            </a:pPr>
            <a:r>
              <a:rPr lang="en" b="0"/>
              <a:t>In the coming months and years, the UWFT program will continue engaging with UW’s research SMEs to inform and shape this part of UWFT</a:t>
            </a:r>
            <a:endParaRPr/>
          </a:p>
        </p:txBody>
      </p:sp>
      <p:sp>
        <p:nvSpPr>
          <p:cNvPr id="476" name="Google Shape;476;p74"/>
          <p:cNvSpPr/>
          <p:nvPr/>
        </p:nvSpPr>
        <p:spPr>
          <a:xfrm>
            <a:off x="5337313" y="5685183"/>
            <a:ext cx="3806700" cy="11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7" name="Google Shape;477;p74"/>
          <p:cNvPicPr preferRelativeResize="0"/>
          <p:nvPr/>
        </p:nvPicPr>
        <p:blipFill rotWithShape="1">
          <a:blip r:embed="rId3">
            <a:alphaModFix/>
          </a:blip>
          <a:srcRect b="23459"/>
          <a:stretch/>
        </p:blipFill>
        <p:spPr>
          <a:xfrm>
            <a:off x="6060179" y="6224319"/>
            <a:ext cx="2859986" cy="524335"/>
          </a:xfrm>
          <a:prstGeom prst="rect">
            <a:avLst/>
          </a:prstGeom>
          <a:noFill/>
          <a:ln>
            <a:noFill/>
          </a:ln>
        </p:spPr>
      </p:pic>
      <p:sp>
        <p:nvSpPr>
          <p:cNvPr id="478" name="Google Shape;478;p74"/>
          <p:cNvSpPr/>
          <p:nvPr/>
        </p:nvSpPr>
        <p:spPr>
          <a:xfrm>
            <a:off x="345125" y="6397388"/>
            <a:ext cx="157800" cy="1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5"/>
          <p:cNvSpPr/>
          <p:nvPr/>
        </p:nvSpPr>
        <p:spPr>
          <a:xfrm>
            <a:off x="5436974" y="4786700"/>
            <a:ext cx="3620400" cy="1112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75"/>
          <p:cNvSpPr txBox="1">
            <a:spLocks noGrp="1"/>
          </p:cNvSpPr>
          <p:nvPr>
            <p:ph type="body" idx="1"/>
          </p:nvPr>
        </p:nvSpPr>
        <p:spPr>
          <a:xfrm>
            <a:off x="447924" y="2365496"/>
            <a:ext cx="8197200" cy="3320700"/>
          </a:xfrm>
          <a:prstGeom prst="rect">
            <a:avLst/>
          </a:prstGeom>
          <a:noFill/>
          <a:ln>
            <a:noFill/>
          </a:ln>
        </p:spPr>
        <p:txBody>
          <a:bodyPr spcFirstLastPara="1" wrap="square" lIns="91425" tIns="45700" rIns="91425" bIns="45700" anchor="t" anchorCtr="0">
            <a:noAutofit/>
          </a:bodyPr>
          <a:lstStyle/>
          <a:p>
            <a:pPr marL="342892" lvl="0" indent="-342892" algn="l" rtl="0">
              <a:spcBef>
                <a:spcPts val="0"/>
              </a:spcBef>
              <a:spcAft>
                <a:spcPts val="0"/>
              </a:spcAft>
              <a:buClr>
                <a:schemeClr val="dk2"/>
              </a:buClr>
              <a:buSzPts val="1600"/>
              <a:buChar char="&gt;"/>
            </a:pPr>
            <a:r>
              <a:rPr lang="en" sz="1600" b="0"/>
              <a:t>Provide and encourage </a:t>
            </a:r>
            <a:r>
              <a:rPr lang="en" sz="1600"/>
              <a:t>Subject Matter Experts to support workshops</a:t>
            </a:r>
            <a:r>
              <a:rPr lang="en" sz="1600" b="0"/>
              <a:t>, decision making, review of decisions</a:t>
            </a:r>
            <a:endParaRPr sz="1600"/>
          </a:p>
          <a:p>
            <a:pPr marL="342892" lvl="0" indent="-342892" algn="l" rtl="0">
              <a:spcBef>
                <a:spcPts val="600"/>
              </a:spcBef>
              <a:spcAft>
                <a:spcPts val="0"/>
              </a:spcAft>
              <a:buClr>
                <a:schemeClr val="dk2"/>
              </a:buClr>
              <a:buSzPts val="1600"/>
              <a:buChar char="&gt;"/>
            </a:pPr>
            <a:r>
              <a:rPr lang="en" sz="1600" b="0"/>
              <a:t>Resources to </a:t>
            </a:r>
            <a:r>
              <a:rPr lang="en" sz="1600"/>
              <a:t>review outputs of each of the 9 end-to-end processes</a:t>
            </a:r>
            <a:r>
              <a:rPr lang="en" sz="1600" b="0"/>
              <a:t> and the </a:t>
            </a:r>
            <a:r>
              <a:rPr lang="en" sz="1600"/>
              <a:t>Foundation Data Model</a:t>
            </a:r>
            <a:r>
              <a:rPr lang="en" sz="1600" b="0"/>
              <a:t>; smaller units need to rely on others for input</a:t>
            </a:r>
            <a:endParaRPr sz="1200" b="0"/>
          </a:p>
          <a:p>
            <a:pPr marL="342892" lvl="0" indent="-342892" algn="l" rtl="0">
              <a:spcBef>
                <a:spcPts val="600"/>
              </a:spcBef>
              <a:spcAft>
                <a:spcPts val="0"/>
              </a:spcAft>
              <a:buClr>
                <a:schemeClr val="dk2"/>
              </a:buClr>
              <a:buSzPts val="1600"/>
              <a:buChar char="&gt;"/>
            </a:pPr>
            <a:r>
              <a:rPr lang="en" sz="1600"/>
              <a:t>Business and IT owners for each system</a:t>
            </a:r>
            <a:r>
              <a:rPr lang="en" sz="1600" b="0"/>
              <a:t> will also be required to provide input to the system inventory analysis and support analysis for the system remediation/retirement strategy</a:t>
            </a:r>
            <a:endParaRPr/>
          </a:p>
          <a:p>
            <a:pPr marL="342892" lvl="0" indent="-342892" algn="l" rtl="0">
              <a:spcBef>
                <a:spcPts val="600"/>
              </a:spcBef>
              <a:spcAft>
                <a:spcPts val="0"/>
              </a:spcAft>
              <a:buClr>
                <a:schemeClr val="dk2"/>
              </a:buClr>
              <a:buSzPts val="1600"/>
              <a:buChar char="&gt;"/>
            </a:pPr>
            <a:r>
              <a:rPr lang="en" sz="1600"/>
              <a:t>Faculty</a:t>
            </a:r>
            <a:r>
              <a:rPr lang="en" sz="1600" b="0"/>
              <a:t> participating in faculty focus groups</a:t>
            </a:r>
            <a:endParaRPr sz="1200" b="0"/>
          </a:p>
          <a:p>
            <a:pPr marL="342892" lvl="0" indent="-342892" algn="l" rtl="0">
              <a:spcBef>
                <a:spcPts val="600"/>
              </a:spcBef>
              <a:spcAft>
                <a:spcPts val="0"/>
              </a:spcAft>
              <a:buClr>
                <a:schemeClr val="dk2"/>
              </a:buClr>
              <a:buSzPts val="1600"/>
              <a:buChar char="&gt;"/>
            </a:pPr>
            <a:r>
              <a:rPr lang="en" sz="1600"/>
              <a:t>Additional effort is also being scoped </a:t>
            </a:r>
            <a:r>
              <a:rPr lang="en" sz="1600" b="0"/>
              <a:t>for activities that each unit will need to prepare for Implementation</a:t>
            </a:r>
            <a:endParaRPr/>
          </a:p>
        </p:txBody>
      </p:sp>
      <p:sp>
        <p:nvSpPr>
          <p:cNvPr id="486" name="Google Shape;486;p75"/>
          <p:cNvSpPr txBox="1">
            <a:spLocks noGrp="1"/>
          </p:cNvSpPr>
          <p:nvPr>
            <p:ph type="title"/>
          </p:nvPr>
        </p:nvSpPr>
        <p:spPr>
          <a:xfrm>
            <a:off x="460375" y="846873"/>
            <a:ext cx="8523900" cy="993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Encode Sans Black"/>
              <a:buNone/>
            </a:pPr>
            <a:r>
              <a:rPr lang="en" sz="2400" b="0">
                <a:latin typeface="Encode Sans"/>
                <a:ea typeface="Encode Sans"/>
                <a:cs typeface="Encode Sans"/>
                <a:sym typeface="Encode Sans"/>
              </a:rPr>
              <a:t>UPCOMING OPPORTUNITIES FOR PARTICIPATION</a:t>
            </a:r>
            <a:endParaRPr b="0">
              <a:latin typeface="Encode Sans"/>
              <a:ea typeface="Encode Sans"/>
              <a:cs typeface="Encode Sans"/>
              <a:sym typeface="Encode Sans"/>
            </a:endParaRPr>
          </a:p>
        </p:txBody>
      </p:sp>
      <p:sp>
        <p:nvSpPr>
          <p:cNvPr id="487" name="Google Shape;487;p75"/>
          <p:cNvSpPr txBox="1">
            <a:spLocks noGrp="1"/>
          </p:cNvSpPr>
          <p:nvPr>
            <p:ph type="sldNum" idx="12"/>
          </p:nvPr>
        </p:nvSpPr>
        <p:spPr>
          <a:xfrm>
            <a:off x="3543300" y="6356352"/>
            <a:ext cx="2057400" cy="36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488" name="Google Shape;488;p75"/>
          <p:cNvSpPr/>
          <p:nvPr/>
        </p:nvSpPr>
        <p:spPr>
          <a:xfrm>
            <a:off x="5337313" y="5685183"/>
            <a:ext cx="3806700" cy="11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9" name="Google Shape;489;p75"/>
          <p:cNvPicPr preferRelativeResize="0"/>
          <p:nvPr/>
        </p:nvPicPr>
        <p:blipFill rotWithShape="1">
          <a:blip r:embed="rId3">
            <a:alphaModFix/>
          </a:blip>
          <a:srcRect b="23459"/>
          <a:stretch/>
        </p:blipFill>
        <p:spPr>
          <a:xfrm>
            <a:off x="6060179" y="6224319"/>
            <a:ext cx="2859986" cy="524335"/>
          </a:xfrm>
          <a:prstGeom prst="rect">
            <a:avLst/>
          </a:prstGeom>
          <a:noFill/>
          <a:ln>
            <a:noFill/>
          </a:ln>
        </p:spPr>
      </p:pic>
      <p:sp>
        <p:nvSpPr>
          <p:cNvPr id="490" name="Google Shape;490;p75"/>
          <p:cNvSpPr/>
          <p:nvPr/>
        </p:nvSpPr>
        <p:spPr>
          <a:xfrm>
            <a:off x="4509500" y="6473175"/>
            <a:ext cx="157800" cy="1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6"/>
          <p:cNvSpPr txBox="1">
            <a:spLocks noGrp="1"/>
          </p:cNvSpPr>
          <p:nvPr>
            <p:ph type="title"/>
          </p:nvPr>
        </p:nvSpPr>
        <p:spPr>
          <a:xfrm>
            <a:off x="460375" y="859992"/>
            <a:ext cx="6972300" cy="3522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5000"/>
              <a:buFont typeface="Encode Sans Black"/>
              <a:buNone/>
            </a:pPr>
            <a:r>
              <a:rPr lang="en"/>
              <a:t>THANK YOU!</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WFT_Purpl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2628</Words>
  <Application>Microsoft Office PowerPoint</Application>
  <PresentationFormat>On-screen Show (4:3)</PresentationFormat>
  <Paragraphs>477</Paragraphs>
  <Slides>34</Slides>
  <Notes>34</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34</vt:i4>
      </vt:variant>
    </vt:vector>
  </HeadingPairs>
  <TitlesOfParts>
    <vt:vector size="51" baseType="lpstr">
      <vt:lpstr>Open Sans</vt:lpstr>
      <vt:lpstr>Courier New</vt:lpstr>
      <vt:lpstr>Encode Sans Black</vt:lpstr>
      <vt:lpstr>Noto Sans Symbols</vt:lpstr>
      <vt:lpstr>Encode Sans</vt:lpstr>
      <vt:lpstr>Calibri</vt:lpstr>
      <vt:lpstr>Merriweather Sans</vt:lpstr>
      <vt:lpstr>Arial</vt:lpstr>
      <vt:lpstr>Open Sans Light</vt:lpstr>
      <vt:lpstr>Simple Light</vt:lpstr>
      <vt:lpstr>Office Theme</vt:lpstr>
      <vt:lpstr>UWFT_Purple</vt:lpstr>
      <vt:lpstr>UWFT_White</vt:lpstr>
      <vt:lpstr>1_Custom Design</vt:lpstr>
      <vt:lpstr>Custom Design</vt:lpstr>
      <vt:lpstr>1_Custom Design</vt:lpstr>
      <vt:lpstr>Office Theme</vt:lpstr>
      <vt:lpstr>PowerPoint Presentation</vt:lpstr>
      <vt:lpstr>OVERVIEW OF UWFT</vt:lpstr>
      <vt:lpstr>PowerPoint Presentation</vt:lpstr>
      <vt:lpstr>PowerPoint Presentation</vt:lpstr>
      <vt:lpstr>PowerPoint Presentation</vt:lpstr>
      <vt:lpstr>TOP AREAS OF OPPORTUNITY IN FINANCE/ POST-AWARD GRANTS MANAGEMENT</vt:lpstr>
      <vt:lpstr>A DESIGN PARTNERSHIP WITH WORKDAY GRANTS</vt:lpstr>
      <vt:lpstr>UPCOMING OPPORTUNITIES FOR PARTICIPATION</vt:lpstr>
      <vt:lpstr>THANK YOU!</vt:lpstr>
      <vt:lpstr>PROCESS TRANSFORMATION TEAMS</vt:lpstr>
      <vt:lpstr>UWFT READINESS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2019-05-13T17:31:21Z</dcterms:modified>
</cp:coreProperties>
</file>