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  <p:sldMasterId id="2147483667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Open Sans Light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Encode Sans Black" panose="020B0604020202020204" charset="0"/>
      <p:bold r:id="rId27"/>
    </p:embeddedFont>
    <p:embeddedFont>
      <p:font typeface="Encode Sans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65583B-8178-4B93-B362-DA890F414529}">
  <a:tblStyle styleId="{0B65583B-8178-4B93-B362-DA890F4145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JEANNE MARIE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Started out with a roadmap for administrative systems which included HRP, Finance, Research and Student – have been executing on that Roadmap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FSNA did requirements gathering for Finance; due to compliance issues determined we should do HRP Modernization first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Have now implemented HRP; benefit of that program going first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Deloitte – additional requirements gathering and maturity model workshops about a year ago; fit gap related to Workday and Workday selected for Finance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Integrated platform is key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Over summer completed largest BM&amp;DG effort and now moving into Readiness – operating model, Foundation Data model, prototyping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Ed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Started out with a roadmap for administrative systems which included HRP, Finance, Research and Student – have been executing on that Roadmap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FSNA did requirements gathering for Finance; due to compliance issues determined we should do HRP Modernization first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Have now implemented HRP; benefit of that program going first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Deloitte – additional requirements gathering and maturity model workshops about a year ago; fit gap related to Workday and Workday selected for Finance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Integrated platform is key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Over summer completed largest BM&amp;DG effort and now moving into Readiness – operating model, Foundation Data model, prototyping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 – call out how grants and research experts are involved in almost every single group, with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Mary Lidstrom on Sponsors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Jim Kresl on PLT and Core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Sue Camber on PLT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Kirsten DeFries on Core, Lily Gebrenegus on op model working group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Nicole/Jenn</a:t>
            </a:r>
            <a:endParaRPr/>
          </a:p>
        </p:txBody>
      </p:sp>
      <p:sp>
        <p:nvSpPr>
          <p:cNvPr id="218" name="Google Shape;21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Nicole</a:t>
            </a:r>
            <a:endParaRPr/>
          </a:p>
        </p:txBody>
      </p:sp>
      <p:sp>
        <p:nvSpPr>
          <p:cNvPr id="229" name="Google Shape;22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Jenn</a:t>
            </a:r>
            <a:endParaRPr/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006F"/>
                </a:solidFill>
              </a:rPr>
              <a:t>Liz – question about participation – reminds me that she was often frustrated during HRPM – how can we involve her more?</a:t>
            </a:r>
            <a:endParaRPr/>
          </a:p>
          <a:p>
            <a:pPr marL="0" lvl="0" indent="0" algn="l" rtl="0">
              <a:spcBef>
                <a:spcPts val="1189"/>
              </a:spcBef>
              <a:spcAft>
                <a:spcPts val="0"/>
              </a:spcAft>
              <a:buNone/>
            </a:pPr>
            <a:endParaRPr>
              <a:solidFill>
                <a:srgbClr val="33006F"/>
              </a:solidFill>
            </a:endParaRPr>
          </a:p>
          <a:p>
            <a:pPr marL="0" lvl="0" indent="0" algn="l" rtl="0">
              <a:spcBef>
                <a:spcPts val="1189"/>
              </a:spcBef>
              <a:spcAft>
                <a:spcPts val="0"/>
              </a:spcAft>
              <a:buNone/>
            </a:pPr>
            <a:endParaRPr>
              <a:solidFill>
                <a:srgbClr val="33006F"/>
              </a:solidFill>
            </a:endParaRPr>
          </a:p>
          <a:p>
            <a:pPr marL="342941" lvl="0" indent="-342941" algn="l" rtl="0">
              <a:spcBef>
                <a:spcPts val="1189"/>
              </a:spcBef>
              <a:spcAft>
                <a:spcPts val="0"/>
              </a:spcAft>
              <a:buClr>
                <a:srgbClr val="33006F"/>
              </a:buClr>
              <a:buSzPts val="1200"/>
              <a:buFont typeface="Calibri"/>
              <a:buChar char="&gt;"/>
            </a:pPr>
            <a:r>
              <a:rPr lang="en-US">
                <a:solidFill>
                  <a:srgbClr val="33006F"/>
                </a:solidFill>
              </a:rPr>
              <a:t>8-12 people</a:t>
            </a:r>
            <a:endParaRPr/>
          </a:p>
          <a:p>
            <a:pPr marL="342941" lvl="0" indent="-342941" algn="l" rtl="0">
              <a:spcBef>
                <a:spcPts val="1189"/>
              </a:spcBef>
              <a:spcAft>
                <a:spcPts val="0"/>
              </a:spcAft>
              <a:buClr>
                <a:srgbClr val="33006F"/>
              </a:buClr>
              <a:buSzPts val="1200"/>
              <a:buFont typeface="Calibri"/>
              <a:buChar char="&gt;"/>
            </a:pPr>
            <a:r>
              <a:rPr lang="en-US">
                <a:solidFill>
                  <a:srgbClr val="33006F"/>
                </a:solidFill>
              </a:rPr>
              <a:t>Provide </a:t>
            </a:r>
            <a:r>
              <a:rPr lang="en-US" b="1">
                <a:solidFill>
                  <a:srgbClr val="33006F"/>
                </a:solidFill>
              </a:rPr>
              <a:t>detailed subject matter expertise on systems, reports, and sub processes. </a:t>
            </a:r>
            <a:endParaRPr b="1">
              <a:solidFill>
                <a:srgbClr val="33006F"/>
              </a:solidFill>
            </a:endParaRPr>
          </a:p>
          <a:p>
            <a:pPr marL="342941" lvl="0" indent="-342941" algn="l" rtl="0">
              <a:spcBef>
                <a:spcPts val="1189"/>
              </a:spcBef>
              <a:spcAft>
                <a:spcPts val="0"/>
              </a:spcAft>
              <a:buClr>
                <a:srgbClr val="33006F"/>
              </a:buClr>
              <a:buSzPts val="1200"/>
              <a:buFont typeface="Calibri"/>
              <a:buChar char="&gt;"/>
            </a:pPr>
            <a:r>
              <a:rPr lang="en-US">
                <a:solidFill>
                  <a:srgbClr val="33006F"/>
                </a:solidFill>
              </a:rPr>
              <a:t>Document high level current state processes, policies and roles</a:t>
            </a:r>
            <a:endParaRPr/>
          </a:p>
          <a:p>
            <a:pPr marL="342941" lvl="0" indent="-342941" algn="l" rtl="0">
              <a:spcBef>
                <a:spcPts val="1189"/>
              </a:spcBef>
              <a:spcAft>
                <a:spcPts val="0"/>
              </a:spcAft>
              <a:buClr>
                <a:srgbClr val="33006F"/>
              </a:buClr>
              <a:buSzPts val="1200"/>
              <a:buFont typeface="Calibri"/>
              <a:buChar char="&gt;"/>
            </a:pPr>
            <a:r>
              <a:rPr lang="en-US" b="1">
                <a:solidFill>
                  <a:srgbClr val="33006F"/>
                </a:solidFill>
              </a:rPr>
              <a:t>Support data gathering</a:t>
            </a:r>
            <a:r>
              <a:rPr lang="en-US">
                <a:solidFill>
                  <a:srgbClr val="33006F"/>
                </a:solidFill>
              </a:rPr>
              <a:t> for process area side systems, reports inventory and detailed use cases, side system analysis, report analysis, change management, security requirements, communication, training, etc. </a:t>
            </a:r>
            <a:endParaRPr/>
          </a:p>
          <a:p>
            <a:pPr marL="342941" lvl="0" indent="-342941" algn="l" rtl="0">
              <a:spcBef>
                <a:spcPts val="1189"/>
              </a:spcBef>
              <a:spcAft>
                <a:spcPts val="0"/>
              </a:spcAft>
              <a:buClr>
                <a:srgbClr val="33006F"/>
              </a:buClr>
              <a:buSzPts val="1200"/>
              <a:buFont typeface="Calibri"/>
              <a:buChar char="&gt;"/>
            </a:pPr>
            <a:r>
              <a:rPr lang="en-US" b="1">
                <a:solidFill>
                  <a:srgbClr val="33006F"/>
                </a:solidFill>
              </a:rPr>
              <a:t>Change Agents </a:t>
            </a:r>
            <a:endParaRPr>
              <a:solidFill>
                <a:srgbClr val="33006F"/>
              </a:solidFill>
            </a:endParaRPr>
          </a:p>
          <a:p>
            <a:pPr marL="342941" lvl="0" indent="-342941" algn="l" rtl="0">
              <a:spcBef>
                <a:spcPts val="1189"/>
              </a:spcBef>
              <a:spcAft>
                <a:spcPts val="0"/>
              </a:spcAft>
              <a:buClr>
                <a:srgbClr val="33006F"/>
              </a:buClr>
              <a:buSzPts val="1200"/>
              <a:buFont typeface="Calibri"/>
              <a:buChar char="&gt;"/>
            </a:pPr>
            <a:r>
              <a:rPr lang="en-US">
                <a:solidFill>
                  <a:srgbClr val="33006F"/>
                </a:solidFill>
              </a:rPr>
              <a:t>Become </a:t>
            </a:r>
            <a:r>
              <a:rPr lang="en-US" b="1">
                <a:solidFill>
                  <a:srgbClr val="33006F"/>
                </a:solidFill>
              </a:rPr>
              <a:t>super users in Workday</a:t>
            </a:r>
            <a:endParaRPr/>
          </a:p>
          <a:p>
            <a:pPr marL="342941" lvl="0" indent="-342941" algn="l" rtl="0">
              <a:spcBef>
                <a:spcPts val="1189"/>
              </a:spcBef>
              <a:spcAft>
                <a:spcPts val="0"/>
              </a:spcAft>
              <a:buClr>
                <a:srgbClr val="33006F"/>
              </a:buClr>
              <a:buSzPts val="1200"/>
              <a:buFont typeface="Calibri"/>
              <a:buChar char="&gt;"/>
            </a:pPr>
            <a:r>
              <a:rPr lang="en-US" b="1">
                <a:solidFill>
                  <a:srgbClr val="33006F"/>
                </a:solidFill>
              </a:rPr>
              <a:t>Late spring/early summer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Bar_RtAngle_7502_RGB.png"/>
          <p:cNvPicPr preferRelativeResize="0"/>
          <p:nvPr/>
        </p:nvPicPr>
        <p:blipFill/>
        <p:spPr>
          <a:xfrm>
            <a:off x="813588" y="4006085"/>
            <a:ext cx="2284303" cy="11277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03966" y="5924997"/>
            <a:ext cx="3296973" cy="5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ader + Subheader + Content">
  <p:cSld name="2_Header + Subheader +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3" y="1819209"/>
            <a:ext cx="1103781" cy="12848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47925" y="3093655"/>
            <a:ext cx="8197115" cy="30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460376" y="2307559"/>
            <a:ext cx="8184663" cy="54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8" y="6234043"/>
            <a:ext cx="2539991" cy="22974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460376" y="491790"/>
            <a:ext cx="8184663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3" descr="Bar_RtAngle_7502_RGB.png"/>
          <p:cNvPicPr preferRelativeResize="0"/>
          <p:nvPr/>
        </p:nvPicPr>
        <p:blipFill/>
        <p:spPr>
          <a:xfrm>
            <a:off x="813588" y="4006085"/>
            <a:ext cx="2284303" cy="11277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03966" y="5924997"/>
            <a:ext cx="3296973" cy="57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502920" y="2278439"/>
            <a:ext cx="8072846" cy="36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502920" y="1896095"/>
            <a:ext cx="8072846" cy="26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" y="1685496"/>
            <a:ext cx="827836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8327" y="6174377"/>
            <a:ext cx="2377439" cy="414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">
  <p:cSld name="Header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8327" y="6174377"/>
            <a:ext cx="2377439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1685496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NO Logo">
  <p:cSld name="Header Only NO Log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502920" y="110606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20" y="736261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 descr="Bar_RtAng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039" y="3947767"/>
            <a:ext cx="2451418" cy="12450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71757" y="939148"/>
            <a:ext cx="6972300" cy="287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Encode Sans Black"/>
              <a:buNone/>
              <a:defRPr sz="375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/>
        <p:spPr>
          <a:xfrm>
            <a:off x="5600700" y="5930901"/>
            <a:ext cx="3296973" cy="571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 descr="Bar_RtAngle_HEX.png"/>
          <p:cNvPicPr preferRelativeResize="0"/>
          <p:nvPr/>
        </p:nvPicPr>
        <p:blipFill rotWithShape="1">
          <a:blip r:embed="rId2">
            <a:alphaModFix/>
          </a:blip>
          <a:srcRect l="58180" t="-6099"/>
          <a:stretch/>
        </p:blipFill>
        <p:spPr>
          <a:xfrm>
            <a:off x="504825" y="1689100"/>
            <a:ext cx="828216" cy="10672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502920" y="2278439"/>
            <a:ext cx="8072846" cy="36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2"/>
          </p:nvPr>
        </p:nvSpPr>
        <p:spPr>
          <a:xfrm>
            <a:off x="502920" y="1896095"/>
            <a:ext cx="8072846" cy="26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rgbClr val="6C6C6C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/>
        <p:spPr>
          <a:xfrm>
            <a:off x="6200775" y="6172200"/>
            <a:ext cx="2392304" cy="41475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 descr="Bar_RtAngle_HEX.png"/>
          <p:cNvPicPr preferRelativeResize="0"/>
          <p:nvPr/>
        </p:nvPicPr>
        <p:blipFill rotWithShape="1">
          <a:blip r:embed="rId2">
            <a:alphaModFix/>
          </a:blip>
          <a:srcRect l="58180" t="-6099"/>
          <a:stretch/>
        </p:blipFill>
        <p:spPr>
          <a:xfrm>
            <a:off x="504825" y="1689100"/>
            <a:ext cx="828216" cy="10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502920" y="1871317"/>
            <a:ext cx="8072846" cy="405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/>
        <p:spPr>
          <a:xfrm>
            <a:off x="6200775" y="6172200"/>
            <a:ext cx="2392304" cy="41475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00775" y="6172200"/>
            <a:ext cx="2392304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02920" y="2278439"/>
            <a:ext cx="8072846" cy="36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502920" y="1896095"/>
            <a:ext cx="8072846" cy="26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1685496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00775" y="6172200"/>
            <a:ext cx="2392304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02920" y="1871317"/>
            <a:ext cx="8072846" cy="405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1685496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ader + Content">
  <p:cSld name="2_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01635" y="371513"/>
            <a:ext cx="8184662" cy="44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Font typeface="Arial"/>
              <a:buNone/>
              <a:defRPr sz="225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89182" y="1031360"/>
            <a:ext cx="8196210" cy="507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Merriweather Sans"/>
              <a:buChar char="&gt;"/>
              <a:defRPr sz="13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Merriweather Sans"/>
              <a:buChar char="&gt;"/>
              <a:defRPr sz="105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25281" y="6489774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948CA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916" y="853140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1679" y="6595755"/>
            <a:ext cx="2273714" cy="15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Header + Content">
  <p:cSld name="13_Header +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501634" y="371516"/>
            <a:ext cx="8184662" cy="44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54"/>
              </a:spcBef>
              <a:spcAft>
                <a:spcPts val="0"/>
              </a:spcAft>
              <a:buClr>
                <a:srgbClr val="33006F"/>
              </a:buClr>
              <a:buSzPts val="1575"/>
              <a:buFont typeface="Arial"/>
              <a:buNone/>
              <a:defRPr sz="1575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303593" algn="l" rtl="0">
              <a:spcBef>
                <a:spcPts val="236"/>
              </a:spcBef>
              <a:spcAft>
                <a:spcPts val="0"/>
              </a:spcAft>
              <a:buClr>
                <a:srgbClr val="E8D3A2"/>
              </a:buClr>
              <a:buSzPts val="1181"/>
              <a:buFont typeface="Arial"/>
              <a:buChar char="○"/>
              <a:defRPr sz="1181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92925" algn="l" rtl="0">
              <a:spcBef>
                <a:spcPts val="203"/>
              </a:spcBef>
              <a:spcAft>
                <a:spcPts val="0"/>
              </a:spcAft>
              <a:buClr>
                <a:srgbClr val="E8D3A2"/>
              </a:buClr>
              <a:buSzPts val="1013"/>
              <a:buFont typeface="Arial"/>
              <a:buChar char="■"/>
              <a:defRPr sz="101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82194" algn="l" rtl="0">
              <a:spcBef>
                <a:spcPts val="169"/>
              </a:spcBef>
              <a:spcAft>
                <a:spcPts val="0"/>
              </a:spcAft>
              <a:buClr>
                <a:srgbClr val="E8D3A2"/>
              </a:buClr>
              <a:buSzPts val="844"/>
              <a:buFont typeface="Arial"/>
              <a:buChar char="●"/>
              <a:defRPr sz="84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82194" algn="l" rtl="0">
              <a:spcBef>
                <a:spcPts val="169"/>
              </a:spcBef>
              <a:spcAft>
                <a:spcPts val="0"/>
              </a:spcAft>
              <a:buClr>
                <a:srgbClr val="E8D3A2"/>
              </a:buClr>
              <a:buSzPts val="844"/>
              <a:buFont typeface="Arial"/>
              <a:buChar char="○"/>
              <a:defRPr sz="84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282194" algn="l" rtl="0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Font typeface="Arial"/>
              <a:buChar char="•"/>
              <a:defRPr sz="8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2194" algn="l" rtl="0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Font typeface="Arial"/>
              <a:buChar char="•"/>
              <a:defRPr sz="8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2194" algn="l" rtl="0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Font typeface="Arial"/>
              <a:buChar char="•"/>
              <a:defRPr sz="8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2194" algn="l" rtl="0"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Font typeface="Arial"/>
              <a:buChar char="•"/>
              <a:defRPr sz="8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6643" y="831875"/>
            <a:ext cx="1103780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/>
          <p:nvPr/>
        </p:nvSpPr>
        <p:spPr>
          <a:xfrm>
            <a:off x="0" y="6376070"/>
            <a:ext cx="914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169"/>
              <a:buFont typeface="Calibri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7" descr="W Logo_Purpl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3285" y="6198977"/>
            <a:ext cx="526022" cy="35418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/>
        </p:nvSpPr>
        <p:spPr>
          <a:xfrm>
            <a:off x="8197233" y="6492356"/>
            <a:ext cx="9936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UWFT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+ Content">
  <p:cSld name="1_Header +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818012"/>
            <a:ext cx="1103781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47924" y="2307557"/>
            <a:ext cx="8197114" cy="315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60375" y="494165"/>
            <a:ext cx="8184662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4757" y="5947858"/>
            <a:ext cx="3261367" cy="56896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3543300" y="6356352"/>
            <a:ext cx="20574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98327" y="6174377"/>
            <a:ext cx="2377439" cy="41475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/>
        </p:nvSpPr>
        <p:spPr>
          <a:xfrm>
            <a:off x="184105" y="6307212"/>
            <a:ext cx="3188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8A2"/>
              </a:buClr>
              <a:buSzPts val="9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8A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D88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502920" y="1059841"/>
            <a:ext cx="8072846" cy="53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50"/>
              <a:buFont typeface="Encode Sans Black"/>
              <a:buNone/>
              <a:defRPr sz="225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502920" y="1871317"/>
            <a:ext cx="8072846" cy="405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Merriweather Sans"/>
              <a:buChar char="&gt;"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Merriweather Sans"/>
              <a:buChar char="&gt;"/>
              <a:defRPr sz="10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1685496"/>
            <a:ext cx="827836" cy="9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600"/>
            <a:ext cx="1600200" cy="18626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460375" y="859992"/>
            <a:ext cx="6972300" cy="352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7715" y="5949882"/>
            <a:ext cx="3258319" cy="56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2" y="1818012"/>
            <a:ext cx="1103781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>
            <a:spLocks noGrp="1"/>
          </p:cNvSpPr>
          <p:nvPr>
            <p:ph type="chart" idx="2"/>
          </p:nvPr>
        </p:nvSpPr>
        <p:spPr>
          <a:xfrm>
            <a:off x="447924" y="2299971"/>
            <a:ext cx="8184662" cy="394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460375" y="492979"/>
            <a:ext cx="817221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8165" y="6348102"/>
            <a:ext cx="1840696" cy="32111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3543300" y="6356352"/>
            <a:ext cx="20574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3A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Font typeface="Encode Sans Black"/>
              <a:buNone/>
            </a:pPr>
            <a:r>
              <a:rPr lang="en-US" b="0"/>
              <a:t>OVERVIEW OF UWFT</a:t>
            </a:r>
            <a:endParaRPr b="0"/>
          </a:p>
        </p:txBody>
      </p:sp>
      <p:sp>
        <p:nvSpPr>
          <p:cNvPr id="111" name="Google Shape;111;p21"/>
          <p:cNvSpPr txBox="1"/>
          <p:nvPr/>
        </p:nvSpPr>
        <p:spPr>
          <a:xfrm>
            <a:off x="931653" y="4189203"/>
            <a:ext cx="216738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MRAM May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"/>
          <p:cNvSpPr/>
          <p:nvPr/>
        </p:nvSpPr>
        <p:spPr>
          <a:xfrm>
            <a:off x="5337313" y="5685183"/>
            <a:ext cx="3806687" cy="11728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30"/>
          <p:cNvCxnSpPr/>
          <p:nvPr/>
        </p:nvCxnSpPr>
        <p:spPr>
          <a:xfrm>
            <a:off x="7828220" y="1829620"/>
            <a:ext cx="478" cy="3646064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22" name="Google Shape;322;p30"/>
          <p:cNvSpPr/>
          <p:nvPr/>
        </p:nvSpPr>
        <p:spPr>
          <a:xfrm>
            <a:off x="458832" y="1648907"/>
            <a:ext cx="8298166" cy="537519"/>
          </a:xfrm>
          <a:prstGeom prst="chevron">
            <a:avLst>
              <a:gd name="adj" fmla="val 34780"/>
            </a:avLst>
          </a:prstGeom>
          <a:solidFill>
            <a:srgbClr val="012169"/>
          </a:solidFill>
          <a:ln>
            <a:noFill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Readiness Phase</a:t>
            </a:r>
            <a:endParaRPr/>
          </a:p>
        </p:txBody>
      </p:sp>
      <p:graphicFrame>
        <p:nvGraphicFramePr>
          <p:cNvPr id="323" name="Google Shape;323;p30"/>
          <p:cNvGraphicFramePr/>
          <p:nvPr/>
        </p:nvGraphicFramePr>
        <p:xfrm>
          <a:off x="2389769" y="14320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{0B65583B-8178-4B93-B362-DA890F414529}</a:tableStyleId>
              </a:tblPr>
              <a:tblGrid>
                <a:gridCol w="61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8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8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8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84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4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1216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Sept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1216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Oct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1216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Nov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1216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1216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Jan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1216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Feb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1216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1216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Apr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1216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May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1216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Jun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u="none" strike="noStrike" cap="none">
                        <a:solidFill>
                          <a:srgbClr val="01216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4" name="Google Shape;324;p30"/>
          <p:cNvSpPr txBox="1"/>
          <p:nvPr/>
        </p:nvSpPr>
        <p:spPr>
          <a:xfrm>
            <a:off x="392047" y="2186426"/>
            <a:ext cx="95288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Operating Model</a:t>
            </a:r>
            <a:endParaRPr/>
          </a:p>
        </p:txBody>
      </p:sp>
      <p:sp>
        <p:nvSpPr>
          <p:cNvPr id="325" name="Google Shape;325;p30"/>
          <p:cNvSpPr txBox="1"/>
          <p:nvPr/>
        </p:nvSpPr>
        <p:spPr>
          <a:xfrm>
            <a:off x="392047" y="3176089"/>
            <a:ext cx="952880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Technical</a:t>
            </a:r>
            <a:endParaRPr/>
          </a:p>
        </p:txBody>
      </p:sp>
      <p:sp>
        <p:nvSpPr>
          <p:cNvPr id="326" name="Google Shape;326;p30"/>
          <p:cNvSpPr txBox="1"/>
          <p:nvPr/>
        </p:nvSpPr>
        <p:spPr>
          <a:xfrm>
            <a:off x="392047" y="3540374"/>
            <a:ext cx="95288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Foundation Data Model</a:t>
            </a:r>
            <a:endParaRPr/>
          </a:p>
        </p:txBody>
      </p:sp>
      <p:sp>
        <p:nvSpPr>
          <p:cNvPr id="327" name="Google Shape;327;p30"/>
          <p:cNvSpPr txBox="1"/>
          <p:nvPr/>
        </p:nvSpPr>
        <p:spPr>
          <a:xfrm>
            <a:off x="392049" y="4899386"/>
            <a:ext cx="95288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Program Management</a:t>
            </a:r>
            <a:endParaRPr/>
          </a:p>
        </p:txBody>
      </p:sp>
      <p:sp>
        <p:nvSpPr>
          <p:cNvPr id="328" name="Google Shape;328;p30"/>
          <p:cNvSpPr txBox="1"/>
          <p:nvPr/>
        </p:nvSpPr>
        <p:spPr>
          <a:xfrm>
            <a:off x="392050" y="2595175"/>
            <a:ext cx="11535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Unit Readiness / Stakeholder Engagement</a:t>
            </a:r>
            <a:endParaRPr/>
          </a:p>
        </p:txBody>
      </p:sp>
      <p:sp>
        <p:nvSpPr>
          <p:cNvPr id="329" name="Google Shape;329;p30"/>
          <p:cNvSpPr txBox="1"/>
          <p:nvPr/>
        </p:nvSpPr>
        <p:spPr>
          <a:xfrm>
            <a:off x="392049" y="4427144"/>
            <a:ext cx="95288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End-to-End Process Design</a:t>
            </a:r>
            <a:endParaRPr/>
          </a:p>
        </p:txBody>
      </p:sp>
      <p:sp>
        <p:nvSpPr>
          <p:cNvPr id="330" name="Google Shape;330;p30"/>
          <p:cNvSpPr txBox="1"/>
          <p:nvPr/>
        </p:nvSpPr>
        <p:spPr>
          <a:xfrm>
            <a:off x="392050" y="4062625"/>
            <a:ext cx="11535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HRP Remediation</a:t>
            </a:r>
            <a:endParaRPr/>
          </a:p>
        </p:txBody>
      </p:sp>
      <p:sp>
        <p:nvSpPr>
          <p:cNvPr id="331" name="Google Shape;331;p30"/>
          <p:cNvSpPr/>
          <p:nvPr/>
        </p:nvSpPr>
        <p:spPr>
          <a:xfrm>
            <a:off x="2578530" y="2258232"/>
            <a:ext cx="1317867" cy="320040"/>
          </a:xfrm>
          <a:prstGeom prst="chevron">
            <a:avLst>
              <a:gd name="adj" fmla="val 50000"/>
            </a:avLst>
          </a:prstGeom>
          <a:solidFill>
            <a:srgbClr val="012169"/>
          </a:solidFill>
          <a:ln>
            <a:noFill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Current State Understanding</a:t>
            </a:r>
            <a:endParaRPr sz="825" b="1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30"/>
          <p:cNvSpPr/>
          <p:nvPr/>
        </p:nvSpPr>
        <p:spPr>
          <a:xfrm>
            <a:off x="3785721" y="2258232"/>
            <a:ext cx="1745563" cy="322326"/>
          </a:xfrm>
          <a:prstGeom prst="chevron">
            <a:avLst>
              <a:gd name="adj" fmla="val 50000"/>
            </a:avLst>
          </a:prstGeom>
          <a:solidFill>
            <a:srgbClr val="012169"/>
          </a:solidFill>
          <a:ln>
            <a:noFill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High Level Future State Operating Model Direction</a:t>
            </a:r>
            <a:endParaRPr/>
          </a:p>
        </p:txBody>
      </p:sp>
      <p:sp>
        <p:nvSpPr>
          <p:cNvPr id="333" name="Google Shape;333;p30"/>
          <p:cNvSpPr/>
          <p:nvPr/>
        </p:nvSpPr>
        <p:spPr>
          <a:xfrm>
            <a:off x="2578531" y="2710962"/>
            <a:ext cx="2461676" cy="320040"/>
          </a:xfrm>
          <a:prstGeom prst="chevron">
            <a:avLst>
              <a:gd name="adj" fmla="val 50000"/>
            </a:avLst>
          </a:prstGeom>
          <a:solidFill>
            <a:srgbClr val="012169"/>
          </a:solidFill>
          <a:ln>
            <a:noFill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Leadership Alignment, Governance, and Change &amp; Comms Strategy</a:t>
            </a:r>
            <a:endParaRPr sz="900" b="1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30"/>
          <p:cNvSpPr/>
          <p:nvPr/>
        </p:nvSpPr>
        <p:spPr>
          <a:xfrm>
            <a:off x="3384017" y="3159126"/>
            <a:ext cx="1656189" cy="322326"/>
          </a:xfrm>
          <a:prstGeom prst="chevron">
            <a:avLst>
              <a:gd name="adj" fmla="val 50000"/>
            </a:avLst>
          </a:prstGeom>
          <a:solidFill>
            <a:srgbClr val="012169"/>
          </a:solidFill>
          <a:ln>
            <a:noFill/>
          </a:ln>
        </p:spPr>
        <p:txBody>
          <a:bodyPr spcFirstLastPara="1" wrap="square" lIns="137150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 Landscape</a:t>
            </a:r>
            <a:endParaRPr sz="900" b="1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30"/>
          <p:cNvSpPr/>
          <p:nvPr/>
        </p:nvSpPr>
        <p:spPr>
          <a:xfrm>
            <a:off x="4973596" y="3159126"/>
            <a:ext cx="2700860" cy="322326"/>
          </a:xfrm>
          <a:prstGeom prst="chevron">
            <a:avLst>
              <a:gd name="adj" fmla="val 50000"/>
            </a:avLst>
          </a:prstGeom>
          <a:solidFill>
            <a:srgbClr val="0097A9"/>
          </a:solidFill>
          <a:ln>
            <a:noFill/>
          </a:ln>
        </p:spPr>
        <p:txBody>
          <a:bodyPr spcFirstLastPara="1" wrap="square" lIns="137150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Inventory and Requirements</a:t>
            </a:r>
            <a:endParaRPr sz="900" b="1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30"/>
          <p:cNvSpPr/>
          <p:nvPr/>
        </p:nvSpPr>
        <p:spPr>
          <a:xfrm>
            <a:off x="7603512" y="3159126"/>
            <a:ext cx="1153493" cy="322326"/>
          </a:xfrm>
          <a:prstGeom prst="chevron">
            <a:avLst>
              <a:gd name="adj" fmla="val 50000"/>
            </a:avLst>
          </a:prstGeom>
          <a:solidFill>
            <a:srgbClr val="62B5E5"/>
          </a:solidFill>
          <a:ln>
            <a:noFill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Future State Strategy</a:t>
            </a:r>
            <a:endParaRPr sz="900" b="1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30"/>
          <p:cNvSpPr/>
          <p:nvPr/>
        </p:nvSpPr>
        <p:spPr>
          <a:xfrm>
            <a:off x="2578531" y="4936294"/>
            <a:ext cx="5024981" cy="322326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37150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Program Management Activities </a:t>
            </a:r>
            <a:endParaRPr sz="900" b="1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30"/>
          <p:cNvSpPr/>
          <p:nvPr/>
        </p:nvSpPr>
        <p:spPr>
          <a:xfrm>
            <a:off x="3384016" y="3596738"/>
            <a:ext cx="1659636" cy="322326"/>
          </a:xfrm>
          <a:prstGeom prst="chevron">
            <a:avLst>
              <a:gd name="adj" fmla="val 50000"/>
            </a:avLst>
          </a:prstGeom>
          <a:solidFill>
            <a:srgbClr val="012169"/>
          </a:solidFill>
          <a:ln>
            <a:noFill/>
          </a:ln>
        </p:spPr>
        <p:txBody>
          <a:bodyPr spcFirstLastPara="1" wrap="square" lIns="137150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FDM Kickoff and Current State</a:t>
            </a:r>
            <a:endParaRPr sz="900" b="1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p30"/>
          <p:cNvSpPr/>
          <p:nvPr/>
        </p:nvSpPr>
        <p:spPr>
          <a:xfrm>
            <a:off x="4973596" y="3596738"/>
            <a:ext cx="2700860" cy="322326"/>
          </a:xfrm>
          <a:prstGeom prst="chevron">
            <a:avLst>
              <a:gd name="adj" fmla="val 50000"/>
            </a:avLst>
          </a:prstGeom>
          <a:solidFill>
            <a:srgbClr val="0097A9"/>
          </a:solidFill>
          <a:ln>
            <a:noFill/>
          </a:ln>
        </p:spPr>
        <p:txBody>
          <a:bodyPr spcFirstLastPara="1" wrap="square" lIns="137150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FDM Discovery Workshops and Blueprint </a:t>
            </a:r>
            <a:endParaRPr sz="900" b="1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" name="Google Shape;340;p30"/>
          <p:cNvSpPr/>
          <p:nvPr/>
        </p:nvSpPr>
        <p:spPr>
          <a:xfrm>
            <a:off x="3785720" y="4049185"/>
            <a:ext cx="1254486" cy="322326"/>
          </a:xfrm>
          <a:prstGeom prst="chevron">
            <a:avLst>
              <a:gd name="adj" fmla="val 50000"/>
            </a:avLst>
          </a:prstGeom>
          <a:solidFill>
            <a:srgbClr val="012169"/>
          </a:solidFill>
          <a:ln>
            <a:noFill/>
          </a:ln>
        </p:spPr>
        <p:txBody>
          <a:bodyPr spcFirstLastPara="1" wrap="square" lIns="137150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Review Production</a:t>
            </a:r>
            <a:endParaRPr sz="900" b="1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p30"/>
          <p:cNvSpPr/>
          <p:nvPr/>
        </p:nvSpPr>
        <p:spPr>
          <a:xfrm>
            <a:off x="4984057" y="4049185"/>
            <a:ext cx="3772940" cy="322326"/>
          </a:xfrm>
          <a:prstGeom prst="chevron">
            <a:avLst>
              <a:gd name="adj" fmla="val 50000"/>
            </a:avLst>
          </a:prstGeom>
          <a:solidFill>
            <a:srgbClr val="0097A9"/>
          </a:solidFill>
          <a:ln>
            <a:noFill/>
          </a:ln>
        </p:spPr>
        <p:txBody>
          <a:bodyPr spcFirstLastPara="1" wrap="square" lIns="137150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HRP Solution Catalog and Stakeholder Working Group Engagement</a:t>
            </a:r>
            <a:endParaRPr sz="900" b="1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30"/>
          <p:cNvSpPr/>
          <p:nvPr/>
        </p:nvSpPr>
        <p:spPr>
          <a:xfrm>
            <a:off x="3412593" y="4489589"/>
            <a:ext cx="4161129" cy="322326"/>
          </a:xfrm>
          <a:prstGeom prst="chevron">
            <a:avLst>
              <a:gd name="adj" fmla="val 50000"/>
            </a:avLst>
          </a:prstGeom>
          <a:solidFill>
            <a:srgbClr val="0097A9"/>
          </a:solidFill>
          <a:ln>
            <a:noFill/>
          </a:ln>
        </p:spPr>
        <p:txBody>
          <a:bodyPr spcFirstLastPara="1" wrap="square" lIns="137150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Plan and Execute Workday Demo/Deep Dive Sessions</a:t>
            </a:r>
            <a:endParaRPr sz="900" b="1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30"/>
          <p:cNvSpPr/>
          <p:nvPr/>
        </p:nvSpPr>
        <p:spPr>
          <a:xfrm>
            <a:off x="7496203" y="4489589"/>
            <a:ext cx="1260794" cy="322326"/>
          </a:xfrm>
          <a:prstGeom prst="chevron">
            <a:avLst>
              <a:gd name="adj" fmla="val 50000"/>
            </a:avLst>
          </a:prstGeom>
          <a:solidFill>
            <a:srgbClr val="62B5E5"/>
          </a:solidFill>
          <a:ln>
            <a:noFill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AMU Prototype Prep </a:t>
            </a:r>
            <a:endParaRPr/>
          </a:p>
        </p:txBody>
      </p:sp>
      <p:sp>
        <p:nvSpPr>
          <p:cNvPr id="344" name="Google Shape;344;p30"/>
          <p:cNvSpPr/>
          <p:nvPr/>
        </p:nvSpPr>
        <p:spPr>
          <a:xfrm>
            <a:off x="4973597" y="2707974"/>
            <a:ext cx="3783414" cy="320040"/>
          </a:xfrm>
          <a:prstGeom prst="chevron">
            <a:avLst>
              <a:gd name="adj" fmla="val 50000"/>
            </a:avLst>
          </a:prstGeom>
          <a:solidFill>
            <a:srgbClr val="0097A9"/>
          </a:solidFill>
          <a:ln>
            <a:noFill/>
          </a:ln>
        </p:spPr>
        <p:txBody>
          <a:bodyPr spcFirstLastPara="1" wrap="square" lIns="137150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Leadership Alignment, Governance, and Change &amp; Comms Execution</a:t>
            </a:r>
            <a:endParaRPr/>
          </a:p>
        </p:txBody>
      </p:sp>
      <p:sp>
        <p:nvSpPr>
          <p:cNvPr id="345" name="Google Shape;345;p30"/>
          <p:cNvSpPr/>
          <p:nvPr/>
        </p:nvSpPr>
        <p:spPr>
          <a:xfrm>
            <a:off x="7545147" y="4932299"/>
            <a:ext cx="1223238" cy="322326"/>
          </a:xfrm>
          <a:prstGeom prst="chevron">
            <a:avLst>
              <a:gd name="adj" fmla="val 50000"/>
            </a:avLst>
          </a:prstGeom>
          <a:solidFill>
            <a:srgbClr val="62B5E5"/>
          </a:solidFill>
          <a:ln>
            <a:noFill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Design Plans</a:t>
            </a:r>
            <a:endParaRPr sz="900" b="1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6" name="Google Shape;346;p30"/>
          <p:cNvCxnSpPr/>
          <p:nvPr/>
        </p:nvCxnSpPr>
        <p:spPr>
          <a:xfrm>
            <a:off x="458832" y="2642041"/>
            <a:ext cx="8298166" cy="0"/>
          </a:xfrm>
          <a:prstGeom prst="straightConnector1">
            <a:avLst/>
          </a:prstGeom>
          <a:noFill/>
          <a:ln w="9525" cap="flat" cmpd="sng">
            <a:solidFill>
              <a:srgbClr val="5356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7" name="Google Shape;347;p30"/>
          <p:cNvCxnSpPr/>
          <p:nvPr/>
        </p:nvCxnSpPr>
        <p:spPr>
          <a:xfrm>
            <a:off x="458831" y="3084247"/>
            <a:ext cx="8298180" cy="0"/>
          </a:xfrm>
          <a:prstGeom prst="straightConnector1">
            <a:avLst/>
          </a:prstGeom>
          <a:noFill/>
          <a:ln w="9525" cap="flat" cmpd="sng">
            <a:solidFill>
              <a:srgbClr val="5356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8" name="Google Shape;348;p30"/>
          <p:cNvCxnSpPr/>
          <p:nvPr/>
        </p:nvCxnSpPr>
        <p:spPr>
          <a:xfrm>
            <a:off x="458831" y="3532391"/>
            <a:ext cx="8298180" cy="0"/>
          </a:xfrm>
          <a:prstGeom prst="straightConnector1">
            <a:avLst/>
          </a:prstGeom>
          <a:noFill/>
          <a:ln w="9525" cap="flat" cmpd="sng">
            <a:solidFill>
              <a:srgbClr val="5356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9" name="Google Shape;349;p30"/>
          <p:cNvCxnSpPr/>
          <p:nvPr/>
        </p:nvCxnSpPr>
        <p:spPr>
          <a:xfrm>
            <a:off x="458831" y="3980534"/>
            <a:ext cx="8298180" cy="0"/>
          </a:xfrm>
          <a:prstGeom prst="straightConnector1">
            <a:avLst/>
          </a:prstGeom>
          <a:noFill/>
          <a:ln w="9525" cap="flat" cmpd="sng">
            <a:solidFill>
              <a:srgbClr val="5356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30"/>
          <p:cNvCxnSpPr/>
          <p:nvPr/>
        </p:nvCxnSpPr>
        <p:spPr>
          <a:xfrm>
            <a:off x="458831" y="4428678"/>
            <a:ext cx="8298180" cy="0"/>
          </a:xfrm>
          <a:prstGeom prst="straightConnector1">
            <a:avLst/>
          </a:prstGeom>
          <a:noFill/>
          <a:ln w="9525" cap="flat" cmpd="sng">
            <a:solidFill>
              <a:srgbClr val="5356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1" name="Google Shape;351;p30"/>
          <p:cNvCxnSpPr/>
          <p:nvPr/>
        </p:nvCxnSpPr>
        <p:spPr>
          <a:xfrm>
            <a:off x="458831" y="4876821"/>
            <a:ext cx="8298180" cy="0"/>
          </a:xfrm>
          <a:prstGeom prst="straightConnector1">
            <a:avLst/>
          </a:prstGeom>
          <a:noFill/>
          <a:ln w="9525" cap="flat" cmpd="sng">
            <a:solidFill>
              <a:srgbClr val="53565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2" name="Google Shape;352;p30"/>
          <p:cNvSpPr/>
          <p:nvPr/>
        </p:nvSpPr>
        <p:spPr>
          <a:xfrm>
            <a:off x="1344929" y="2258432"/>
            <a:ext cx="1317867" cy="320040"/>
          </a:xfrm>
          <a:prstGeom prst="chevron">
            <a:avLst>
              <a:gd name="adj" fmla="val 50000"/>
            </a:avLst>
          </a:prstGeom>
          <a:noFill/>
          <a:ln w="12700" cap="rnd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Benchmarking &amp; Data Gathering</a:t>
            </a:r>
            <a:endParaRPr/>
          </a:p>
        </p:txBody>
      </p:sp>
      <p:sp>
        <p:nvSpPr>
          <p:cNvPr id="353" name="Google Shape;353;p30"/>
          <p:cNvSpPr/>
          <p:nvPr/>
        </p:nvSpPr>
        <p:spPr>
          <a:xfrm>
            <a:off x="1344929" y="3157640"/>
            <a:ext cx="2142353" cy="320040"/>
          </a:xfrm>
          <a:prstGeom prst="chevron">
            <a:avLst>
              <a:gd name="adj" fmla="val 50000"/>
            </a:avLst>
          </a:prstGeom>
          <a:noFill/>
          <a:ln w="12700" cap="rnd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System and Integrations Inventory</a:t>
            </a:r>
            <a:endParaRPr/>
          </a:p>
        </p:txBody>
      </p:sp>
      <p:sp>
        <p:nvSpPr>
          <p:cNvPr id="354" name="Google Shape;354;p30"/>
          <p:cNvSpPr/>
          <p:nvPr/>
        </p:nvSpPr>
        <p:spPr>
          <a:xfrm>
            <a:off x="1344929" y="2707974"/>
            <a:ext cx="1317867" cy="320040"/>
          </a:xfrm>
          <a:prstGeom prst="chevron">
            <a:avLst>
              <a:gd name="adj" fmla="val 50000"/>
            </a:avLst>
          </a:prstGeom>
          <a:noFill/>
          <a:ln w="12700" cap="rnd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Governance &amp; Decision Rights</a:t>
            </a:r>
            <a:endParaRPr/>
          </a:p>
        </p:txBody>
      </p:sp>
      <p:sp>
        <p:nvSpPr>
          <p:cNvPr id="355" name="Google Shape;355;p30"/>
          <p:cNvSpPr/>
          <p:nvPr/>
        </p:nvSpPr>
        <p:spPr>
          <a:xfrm>
            <a:off x="1344929" y="4932299"/>
            <a:ext cx="1317867" cy="320040"/>
          </a:xfrm>
          <a:prstGeom prst="chevron">
            <a:avLst>
              <a:gd name="adj" fmla="val 50000"/>
            </a:avLst>
          </a:prstGeom>
          <a:noFill/>
          <a:ln w="12700" cap="rnd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Program Processes and Structure</a:t>
            </a:r>
            <a:endParaRPr/>
          </a:p>
        </p:txBody>
      </p:sp>
      <p:sp>
        <p:nvSpPr>
          <p:cNvPr id="356" name="Google Shape;356;p30"/>
          <p:cNvSpPr/>
          <p:nvPr/>
        </p:nvSpPr>
        <p:spPr>
          <a:xfrm>
            <a:off x="1344929" y="4483629"/>
            <a:ext cx="2142353" cy="320040"/>
          </a:xfrm>
          <a:prstGeom prst="chevron">
            <a:avLst>
              <a:gd name="adj" fmla="val 50000"/>
            </a:avLst>
          </a:prstGeom>
          <a:noFill/>
          <a:ln w="12700" cap="rnd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Process Maps / Inventory</a:t>
            </a:r>
            <a:endParaRPr/>
          </a:p>
        </p:txBody>
      </p:sp>
      <p:sp>
        <p:nvSpPr>
          <p:cNvPr id="357" name="Google Shape;357;p30"/>
          <p:cNvSpPr/>
          <p:nvPr/>
        </p:nvSpPr>
        <p:spPr>
          <a:xfrm>
            <a:off x="1344929" y="3601466"/>
            <a:ext cx="2142353" cy="320040"/>
          </a:xfrm>
          <a:prstGeom prst="chevron">
            <a:avLst>
              <a:gd name="adj" fmla="val 50000"/>
            </a:avLst>
          </a:prstGeom>
          <a:noFill/>
          <a:ln w="12700" cap="rnd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Review of COAs and Reports Inventory</a:t>
            </a:r>
            <a:endParaRPr/>
          </a:p>
        </p:txBody>
      </p:sp>
      <p:sp>
        <p:nvSpPr>
          <p:cNvPr id="358" name="Google Shape;358;p30"/>
          <p:cNvSpPr txBox="1">
            <a:spLocks noGrp="1"/>
          </p:cNvSpPr>
          <p:nvPr>
            <p:ph type="title"/>
          </p:nvPr>
        </p:nvSpPr>
        <p:spPr>
          <a:xfrm>
            <a:off x="373875" y="948392"/>
            <a:ext cx="8405018" cy="46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3000"/>
              <a:buFont typeface="Encode Sans Black"/>
              <a:buNone/>
            </a:pPr>
            <a:r>
              <a:rPr lang="en-US" b="0" cap="none">
                <a:solidFill>
                  <a:srgbClr val="012169"/>
                </a:solidFill>
              </a:rPr>
              <a:t>UWFT READINESS TIMELINE</a:t>
            </a:r>
            <a:endParaRPr b="0"/>
          </a:p>
        </p:txBody>
      </p:sp>
      <p:sp>
        <p:nvSpPr>
          <p:cNvPr id="359" name="Google Shape;359;p30"/>
          <p:cNvSpPr txBox="1"/>
          <p:nvPr/>
        </p:nvSpPr>
        <p:spPr>
          <a:xfrm>
            <a:off x="7307526" y="5530351"/>
            <a:ext cx="10423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On-track</a:t>
            </a:r>
            <a:endParaRPr/>
          </a:p>
        </p:txBody>
      </p:sp>
      <p:sp>
        <p:nvSpPr>
          <p:cNvPr id="360" name="Google Shape;360;p30"/>
          <p:cNvSpPr/>
          <p:nvPr/>
        </p:nvSpPr>
        <p:spPr>
          <a:xfrm>
            <a:off x="5423784" y="2260311"/>
            <a:ext cx="3333214" cy="322326"/>
          </a:xfrm>
          <a:prstGeom prst="chevron">
            <a:avLst>
              <a:gd name="adj" fmla="val 50000"/>
            </a:avLst>
          </a:prstGeom>
          <a:solidFill>
            <a:srgbClr val="0097A9"/>
          </a:solidFill>
          <a:ln>
            <a:noFill/>
          </a:ln>
        </p:spPr>
        <p:txBody>
          <a:bodyPr spcFirstLastPara="1" wrap="square" lIns="137150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Conceptual Operating Model Structure</a:t>
            </a:r>
            <a:endParaRPr sz="900" b="1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30"/>
          <p:cNvSpPr/>
          <p:nvPr/>
        </p:nvSpPr>
        <p:spPr>
          <a:xfrm>
            <a:off x="458833" y="5337968"/>
            <a:ext cx="3186501" cy="5611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30"/>
          <p:cNvSpPr/>
          <p:nvPr/>
        </p:nvSpPr>
        <p:spPr>
          <a:xfrm>
            <a:off x="7620176" y="3597279"/>
            <a:ext cx="1153015" cy="322326"/>
          </a:xfrm>
          <a:prstGeom prst="chevron">
            <a:avLst>
              <a:gd name="adj" fmla="val 50000"/>
            </a:avLst>
          </a:prstGeom>
          <a:solidFill>
            <a:srgbClr val="62B5E5"/>
          </a:solidFill>
          <a:ln>
            <a:noFill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Blueprint Refinement</a:t>
            </a:r>
            <a:endParaRPr sz="900" b="1" i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63" name="Google Shape;363;p30"/>
          <p:cNvGraphicFramePr/>
          <p:nvPr/>
        </p:nvGraphicFramePr>
        <p:xfrm>
          <a:off x="555403" y="1434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{0B65583B-8178-4B93-B362-DA890F414529}</a:tableStyleId>
              </a:tblPr>
              <a:tblGrid>
                <a:gridCol w="61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1216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June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1216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July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>
                          <a:solidFill>
                            <a:srgbClr val="01216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Aug</a:t>
                      </a:r>
                      <a:endParaRPr/>
                    </a:p>
                  </a:txBody>
                  <a:tcPr marL="68575" marR="68575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4" name="Google Shape;364;p30"/>
          <p:cNvPicPr preferRelativeResize="0"/>
          <p:nvPr/>
        </p:nvPicPr>
        <p:blipFill rotWithShape="1">
          <a:blip r:embed="rId3">
            <a:alphaModFix/>
          </a:blip>
          <a:srcRect b="23461"/>
          <a:stretch/>
        </p:blipFill>
        <p:spPr>
          <a:xfrm>
            <a:off x="6060179" y="6224319"/>
            <a:ext cx="2859985" cy="5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0"/>
          <p:cNvSpPr/>
          <p:nvPr/>
        </p:nvSpPr>
        <p:spPr>
          <a:xfrm>
            <a:off x="148739" y="5530351"/>
            <a:ext cx="3806700" cy="11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2050" y="4945475"/>
            <a:ext cx="5019675" cy="3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5337313" y="5685183"/>
            <a:ext cx="3806687" cy="11728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501635" y="371513"/>
            <a:ext cx="8184662" cy="44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200"/>
              <a:buNone/>
            </a:pPr>
            <a:r>
              <a:rPr lang="en-US" cap="none">
                <a:latin typeface="Encode Sans"/>
                <a:ea typeface="Encode Sans"/>
                <a:cs typeface="Encode Sans"/>
                <a:sym typeface="Encode Sans"/>
              </a:rPr>
              <a:t>BUILDING TOWARDS FINANCIAL TRANSFORMATION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481014" y="1015992"/>
            <a:ext cx="8439150" cy="43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Open Sans"/>
              <a:buNone/>
            </a:pPr>
            <a:r>
              <a:rPr lang="en-US" sz="1800" b="0">
                <a:solidFill>
                  <a:srgbClr val="575757"/>
                </a:solidFill>
                <a:latin typeface="Open Sans"/>
                <a:ea typeface="Open Sans"/>
                <a:cs typeface="Open Sans"/>
                <a:sym typeface="Open Sans"/>
              </a:rPr>
              <a:t>Since the Roadmap for Administrative Systems Modernization in 2008, UW has been on a path towards Financial Transformation, which each stepping stone building on the last</a:t>
            </a:r>
            <a:endParaRPr/>
          </a:p>
        </p:txBody>
      </p:sp>
      <p:sp>
        <p:nvSpPr>
          <p:cNvPr id="120" name="Google Shape;120;p22"/>
          <p:cNvSpPr/>
          <p:nvPr/>
        </p:nvSpPr>
        <p:spPr>
          <a:xfrm>
            <a:off x="632236" y="4822210"/>
            <a:ext cx="1426520" cy="9021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2"/>
          <p:cNvSpPr/>
          <p:nvPr/>
        </p:nvSpPr>
        <p:spPr>
          <a:xfrm>
            <a:off x="2058758" y="4252914"/>
            <a:ext cx="1428817" cy="1470627"/>
          </a:xfrm>
          <a:prstGeom prst="rect">
            <a:avLst/>
          </a:prstGeom>
          <a:solidFill>
            <a:srgbClr val="D6C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3488325" y="3681560"/>
            <a:ext cx="1430513" cy="2041982"/>
          </a:xfrm>
          <a:prstGeom prst="rect">
            <a:avLst/>
          </a:prstGeom>
          <a:solidFill>
            <a:srgbClr val="B09B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4917760" y="3126999"/>
            <a:ext cx="1430513" cy="25976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6324316" y="2548205"/>
            <a:ext cx="2073887" cy="3176063"/>
          </a:xfrm>
          <a:prstGeom prst="rect">
            <a:avLst/>
          </a:prstGeom>
          <a:solidFill>
            <a:srgbClr val="8A69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645888" y="4839499"/>
            <a:ext cx="145477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Roadmap for Administrative System Modernization</a:t>
            </a: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2058005" y="4286438"/>
            <a:ext cx="1454775" cy="32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Finance Systems Needs Assessment</a:t>
            </a: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3478459" y="3729723"/>
            <a:ext cx="1454775" cy="49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Finance Systems Strategy and Readiness</a:t>
            </a: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4890766" y="3165618"/>
            <a:ext cx="1454775" cy="49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Finance Transformation Readiness </a:t>
            </a: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6324317" y="2610507"/>
            <a:ext cx="2073886" cy="49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Finance Transformation Design, </a:t>
            </a:r>
            <a:br>
              <a:rPr lang="en-US" sz="1125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25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Implementation &amp; </a:t>
            </a:r>
            <a:endParaRPr sz="1125"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“Go Live”</a:t>
            </a:r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1024625" y="4446708"/>
            <a:ext cx="677933" cy="28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6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2008</a:t>
            </a: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2247603" y="3873909"/>
            <a:ext cx="1091819" cy="28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6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2010-2013</a:t>
            </a:r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5157849" y="2757867"/>
            <a:ext cx="902330" cy="28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6" b="1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Present</a:t>
            </a: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3635502" y="3295679"/>
            <a:ext cx="1091819" cy="28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6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2014-2017</a:t>
            </a: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2187474" y="4789536"/>
            <a:ext cx="1202294" cy="72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0554" marR="0" lvl="0" indent="-12055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ARIBA Extension</a:t>
            </a:r>
            <a:endParaRPr/>
          </a:p>
          <a:p>
            <a:pPr marL="120554" marR="0" lvl="0" indent="-120554" algn="l" rtl="0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HRP Modernization</a:t>
            </a:r>
            <a:endParaRPr/>
          </a:p>
          <a:p>
            <a:pPr marL="120554" marR="0" lvl="0" indent="-120554" algn="l" rtl="0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Initial Hackett Benchmarking (Procurement) </a:t>
            </a: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3617043" y="4317227"/>
            <a:ext cx="1202400" cy="13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0554" marR="0" lvl="0" indent="-12055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3"/>
              <a:buFont typeface="Noto Sans Symbols"/>
              <a:buChar char="▪"/>
            </a:pPr>
            <a:r>
              <a:rPr lang="en-US" sz="77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Visioning Workshop</a:t>
            </a:r>
            <a:endParaRPr/>
          </a:p>
          <a:p>
            <a:pPr marL="120554" marR="0" lvl="0" indent="-120554" algn="l" rtl="0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73"/>
              <a:buFont typeface="Noto Sans Symbols"/>
              <a:buChar char="▪"/>
            </a:pPr>
            <a:r>
              <a:rPr lang="en-US" sz="77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ERP Sourcing Strategy – Maturity Model Workshops </a:t>
            </a:r>
            <a:endParaRPr/>
          </a:p>
          <a:p>
            <a:pPr marL="120554" marR="0" lvl="0" indent="-120554" algn="l" rtl="0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73"/>
              <a:buFont typeface="Noto Sans Symbols"/>
              <a:buChar char="▪"/>
            </a:pPr>
            <a:r>
              <a:rPr lang="en-US" sz="77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Gartner Assessment </a:t>
            </a:r>
            <a:endParaRPr/>
          </a:p>
          <a:p>
            <a:pPr marL="120554" marR="0" lvl="0" indent="-120554" algn="l" rtl="0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73"/>
              <a:buFont typeface="Noto Sans Symbols"/>
              <a:buChar char="▪"/>
            </a:pPr>
            <a:r>
              <a:rPr lang="en-US" sz="77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HCM Workday </a:t>
            </a:r>
            <a:br>
              <a:rPr lang="en-US" sz="77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77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Go-Live</a:t>
            </a:r>
            <a:endParaRPr/>
          </a:p>
          <a:p>
            <a:pPr marL="120554" marR="0" lvl="0" indent="-120554" algn="l" rtl="0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73"/>
              <a:buFont typeface="Noto Sans Symbols"/>
              <a:buChar char="▪"/>
            </a:pPr>
            <a:r>
              <a:rPr lang="en-US" sz="77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Workday Selected for Finance</a:t>
            </a:r>
            <a:endParaRPr/>
          </a:p>
          <a:p>
            <a:pPr marL="120554" marR="0" lvl="0" indent="-120554" algn="l" rtl="0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73"/>
              <a:buFont typeface="Noto Sans Symbols"/>
              <a:buChar char="▪"/>
            </a:pPr>
            <a:r>
              <a:rPr lang="en-US" sz="77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Deloitte TCO</a:t>
            </a: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5041085" y="3808989"/>
            <a:ext cx="1202294" cy="132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0554" marR="0" lvl="0" indent="-120554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Benchmarking and Data Gathering </a:t>
            </a:r>
            <a:endParaRPr/>
          </a:p>
          <a:p>
            <a:pPr marL="120554" marR="0" lvl="0" indent="-120554" algn="l" rtl="0">
              <a:spcBef>
                <a:spcPts val="281"/>
              </a:spcBef>
              <a:spcAft>
                <a:spcPts val="0"/>
              </a:spcAft>
              <a:buClr>
                <a:schemeClr val="accent3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Operating Model Design</a:t>
            </a:r>
            <a:endParaRPr/>
          </a:p>
          <a:p>
            <a:pPr marL="120554" marR="0" lvl="0" indent="-120554" algn="l" rtl="0">
              <a:spcBef>
                <a:spcPts val="281"/>
              </a:spcBef>
              <a:spcAft>
                <a:spcPts val="0"/>
              </a:spcAft>
              <a:buClr>
                <a:schemeClr val="accent3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Foundation Data Model and Prototyping</a:t>
            </a:r>
            <a:endParaRPr/>
          </a:p>
          <a:p>
            <a:pPr marL="120554" marR="0" lvl="0" indent="-120554" algn="l" rtl="0">
              <a:spcBef>
                <a:spcPts val="281"/>
              </a:spcBef>
              <a:spcAft>
                <a:spcPts val="0"/>
              </a:spcAft>
              <a:buClr>
                <a:schemeClr val="accent3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IT System design</a:t>
            </a:r>
            <a:endParaRPr/>
          </a:p>
          <a:p>
            <a:pPr marL="120554" marR="0" lvl="0" indent="-66960" algn="l" rtl="0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844"/>
              <a:buFont typeface="Noto Sans Symbols"/>
              <a:buNone/>
            </a:pPr>
            <a:endParaRPr sz="843"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6476046" y="3508459"/>
            <a:ext cx="1800905" cy="173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3013" marR="0" lvl="0" indent="-11301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Regents approval of scope, schedule and budget</a:t>
            </a:r>
            <a:endParaRPr/>
          </a:p>
          <a:p>
            <a:pPr marL="113013" marR="0" lvl="0" indent="-113013" algn="l" rtl="0">
              <a:spcBef>
                <a:spcPts val="264"/>
              </a:spcBef>
              <a:spcAft>
                <a:spcPts val="0"/>
              </a:spcAft>
              <a:buClr>
                <a:srgbClr val="FFFFFF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System Configuration</a:t>
            </a:r>
            <a:endParaRPr/>
          </a:p>
          <a:p>
            <a:pPr marL="113013" marR="0" lvl="0" indent="-113013" algn="l" rtl="0">
              <a:spcBef>
                <a:spcPts val="264"/>
              </a:spcBef>
              <a:spcAft>
                <a:spcPts val="0"/>
              </a:spcAft>
              <a:buClr>
                <a:srgbClr val="FFFFFF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 Conversion</a:t>
            </a:r>
            <a:endParaRPr/>
          </a:p>
          <a:p>
            <a:pPr marL="113013" marR="0" lvl="0" indent="-113013" algn="l" rtl="0">
              <a:spcBef>
                <a:spcPts val="264"/>
              </a:spcBef>
              <a:spcAft>
                <a:spcPts val="0"/>
              </a:spcAft>
              <a:buClr>
                <a:srgbClr val="FFFFFF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Integration and Reports Development</a:t>
            </a:r>
            <a:endParaRPr/>
          </a:p>
          <a:p>
            <a:pPr marL="113013" marR="0" lvl="0" indent="-113013" algn="l" rtl="0">
              <a:spcBef>
                <a:spcPts val="264"/>
              </a:spcBef>
              <a:spcAft>
                <a:spcPts val="0"/>
              </a:spcAft>
              <a:buClr>
                <a:srgbClr val="FFFFFF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Business Processes and Roles</a:t>
            </a:r>
            <a:endParaRPr/>
          </a:p>
          <a:p>
            <a:pPr marL="113013" marR="0" lvl="0" indent="-113013" algn="l" rtl="0">
              <a:spcBef>
                <a:spcPts val="264"/>
              </a:spcBef>
              <a:spcAft>
                <a:spcPts val="0"/>
              </a:spcAft>
              <a:buClr>
                <a:srgbClr val="FFFFFF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Operating Model deployed </a:t>
            </a:r>
            <a:endParaRPr/>
          </a:p>
          <a:p>
            <a:pPr marL="113013" marR="0" lvl="0" indent="-113013" algn="l" rtl="0">
              <a:spcBef>
                <a:spcPts val="264"/>
              </a:spcBef>
              <a:spcAft>
                <a:spcPts val="0"/>
              </a:spcAft>
              <a:buClr>
                <a:srgbClr val="FFFFFF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Unit Readiness confirmed </a:t>
            </a:r>
            <a:endParaRPr/>
          </a:p>
          <a:p>
            <a:pPr marL="113013" marR="0" lvl="0" indent="-113013" algn="l" rtl="0">
              <a:spcBef>
                <a:spcPts val="264"/>
              </a:spcBef>
              <a:spcAft>
                <a:spcPts val="0"/>
              </a:spcAft>
              <a:buClr>
                <a:srgbClr val="FFFFFF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 support model </a:t>
            </a:r>
            <a:endParaRPr/>
          </a:p>
          <a:p>
            <a:pPr marL="113013" marR="0" lvl="0" indent="-113013" algn="l" rtl="0">
              <a:spcBef>
                <a:spcPts val="264"/>
              </a:spcBef>
              <a:spcAft>
                <a:spcPts val="0"/>
              </a:spcAft>
              <a:buClr>
                <a:srgbClr val="FFFFFF"/>
              </a:buClr>
              <a:buSzPts val="843"/>
              <a:buFont typeface="Noto Sans Symbols"/>
              <a:buChar char="▪"/>
            </a:pPr>
            <a:r>
              <a:rPr lang="en-US" sz="843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Training &amp; Testing</a:t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 rot="4407502">
            <a:off x="835080" y="3988418"/>
            <a:ext cx="382391" cy="402205"/>
          </a:xfrm>
          <a:custGeom>
            <a:avLst/>
            <a:gdLst/>
            <a:ahLst/>
            <a:cxnLst/>
            <a:rect l="l" t="t" r="r" b="b"/>
            <a:pathLst>
              <a:path w="280" h="288" extrusionOk="0">
                <a:moveTo>
                  <a:pt x="280" y="83"/>
                </a:moveTo>
                <a:cubicBezTo>
                  <a:pt x="280" y="79"/>
                  <a:pt x="271" y="0"/>
                  <a:pt x="212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198" y="0"/>
                  <a:pt x="187" y="5"/>
                  <a:pt x="178" y="14"/>
                </a:cubicBezTo>
                <a:cubicBezTo>
                  <a:pt x="155" y="41"/>
                  <a:pt x="161" y="93"/>
                  <a:pt x="161" y="99"/>
                </a:cubicBezTo>
                <a:cubicBezTo>
                  <a:pt x="161" y="100"/>
                  <a:pt x="162" y="100"/>
                  <a:pt x="162" y="101"/>
                </a:cubicBezTo>
                <a:cubicBezTo>
                  <a:pt x="165" y="115"/>
                  <a:pt x="177" y="169"/>
                  <a:pt x="177" y="170"/>
                </a:cubicBezTo>
                <a:cubicBezTo>
                  <a:pt x="178" y="175"/>
                  <a:pt x="183" y="179"/>
                  <a:pt x="188" y="178"/>
                </a:cubicBezTo>
                <a:cubicBezTo>
                  <a:pt x="206" y="177"/>
                  <a:pt x="244" y="190"/>
                  <a:pt x="257" y="195"/>
                </a:cubicBezTo>
                <a:cubicBezTo>
                  <a:pt x="258" y="196"/>
                  <a:pt x="260" y="196"/>
                  <a:pt x="261" y="196"/>
                </a:cubicBezTo>
                <a:cubicBezTo>
                  <a:pt x="263" y="196"/>
                  <a:pt x="264" y="196"/>
                  <a:pt x="266" y="195"/>
                </a:cubicBezTo>
                <a:cubicBezTo>
                  <a:pt x="268" y="194"/>
                  <a:pt x="270" y="191"/>
                  <a:pt x="271" y="189"/>
                </a:cubicBezTo>
                <a:cubicBezTo>
                  <a:pt x="280" y="159"/>
                  <a:pt x="280" y="87"/>
                  <a:pt x="280" y="84"/>
                </a:cubicBezTo>
                <a:cubicBezTo>
                  <a:pt x="280" y="83"/>
                  <a:pt x="280" y="83"/>
                  <a:pt x="280" y="83"/>
                </a:cubicBezTo>
                <a:close/>
                <a:moveTo>
                  <a:pt x="253" y="171"/>
                </a:moveTo>
                <a:cubicBezTo>
                  <a:pt x="239" y="166"/>
                  <a:pt x="215" y="159"/>
                  <a:pt x="196" y="157"/>
                </a:cubicBezTo>
                <a:cubicBezTo>
                  <a:pt x="193" y="141"/>
                  <a:pt x="185" y="108"/>
                  <a:pt x="183" y="96"/>
                </a:cubicBezTo>
                <a:cubicBezTo>
                  <a:pt x="181" y="82"/>
                  <a:pt x="180" y="45"/>
                  <a:pt x="194" y="29"/>
                </a:cubicBezTo>
                <a:cubicBezTo>
                  <a:pt x="199" y="24"/>
                  <a:pt x="204" y="22"/>
                  <a:pt x="212" y="22"/>
                </a:cubicBezTo>
                <a:cubicBezTo>
                  <a:pt x="212" y="22"/>
                  <a:pt x="212" y="22"/>
                  <a:pt x="212" y="22"/>
                </a:cubicBezTo>
                <a:cubicBezTo>
                  <a:pt x="250" y="22"/>
                  <a:pt x="258" y="78"/>
                  <a:pt x="259" y="85"/>
                </a:cubicBezTo>
                <a:cubicBezTo>
                  <a:pt x="259" y="91"/>
                  <a:pt x="258" y="141"/>
                  <a:pt x="253" y="171"/>
                </a:cubicBezTo>
                <a:close/>
                <a:moveTo>
                  <a:pt x="188" y="199"/>
                </a:moveTo>
                <a:cubicBezTo>
                  <a:pt x="182" y="199"/>
                  <a:pt x="178" y="203"/>
                  <a:pt x="177" y="208"/>
                </a:cubicBezTo>
                <a:cubicBezTo>
                  <a:pt x="173" y="240"/>
                  <a:pt x="173" y="240"/>
                  <a:pt x="173" y="240"/>
                </a:cubicBezTo>
                <a:cubicBezTo>
                  <a:pt x="169" y="263"/>
                  <a:pt x="186" y="285"/>
                  <a:pt x="209" y="288"/>
                </a:cubicBezTo>
                <a:cubicBezTo>
                  <a:pt x="211" y="288"/>
                  <a:pt x="213" y="288"/>
                  <a:pt x="215" y="288"/>
                </a:cubicBezTo>
                <a:cubicBezTo>
                  <a:pt x="224" y="288"/>
                  <a:pt x="233" y="285"/>
                  <a:pt x="241" y="280"/>
                </a:cubicBezTo>
                <a:cubicBezTo>
                  <a:pt x="250" y="273"/>
                  <a:pt x="256" y="263"/>
                  <a:pt x="257" y="252"/>
                </a:cubicBezTo>
                <a:cubicBezTo>
                  <a:pt x="260" y="231"/>
                  <a:pt x="260" y="231"/>
                  <a:pt x="260" y="231"/>
                </a:cubicBezTo>
                <a:cubicBezTo>
                  <a:pt x="261" y="228"/>
                  <a:pt x="260" y="225"/>
                  <a:pt x="258" y="223"/>
                </a:cubicBezTo>
                <a:cubicBezTo>
                  <a:pt x="246" y="206"/>
                  <a:pt x="223" y="199"/>
                  <a:pt x="188" y="199"/>
                </a:cubicBezTo>
                <a:close/>
                <a:moveTo>
                  <a:pt x="236" y="249"/>
                </a:moveTo>
                <a:cubicBezTo>
                  <a:pt x="235" y="254"/>
                  <a:pt x="232" y="259"/>
                  <a:pt x="228" y="263"/>
                </a:cubicBezTo>
                <a:cubicBezTo>
                  <a:pt x="223" y="266"/>
                  <a:pt x="218" y="268"/>
                  <a:pt x="212" y="267"/>
                </a:cubicBezTo>
                <a:cubicBezTo>
                  <a:pt x="200" y="265"/>
                  <a:pt x="192" y="254"/>
                  <a:pt x="194" y="243"/>
                </a:cubicBezTo>
                <a:cubicBezTo>
                  <a:pt x="197" y="220"/>
                  <a:pt x="197" y="220"/>
                  <a:pt x="197" y="220"/>
                </a:cubicBezTo>
                <a:cubicBezTo>
                  <a:pt x="217" y="221"/>
                  <a:pt x="231" y="225"/>
                  <a:pt x="238" y="232"/>
                </a:cubicBezTo>
                <a:lnTo>
                  <a:pt x="236" y="249"/>
                </a:lnTo>
                <a:close/>
                <a:moveTo>
                  <a:pt x="69" y="0"/>
                </a:moveTo>
                <a:cubicBezTo>
                  <a:pt x="69" y="0"/>
                  <a:pt x="69" y="0"/>
                  <a:pt x="69" y="0"/>
                </a:cubicBezTo>
                <a:cubicBezTo>
                  <a:pt x="10" y="0"/>
                  <a:pt x="1" y="79"/>
                  <a:pt x="0" y="83"/>
                </a:cubicBezTo>
                <a:cubicBezTo>
                  <a:pt x="0" y="83"/>
                  <a:pt x="0" y="83"/>
                  <a:pt x="0" y="84"/>
                </a:cubicBezTo>
                <a:cubicBezTo>
                  <a:pt x="0" y="87"/>
                  <a:pt x="1" y="159"/>
                  <a:pt x="9" y="188"/>
                </a:cubicBezTo>
                <a:cubicBezTo>
                  <a:pt x="10" y="191"/>
                  <a:pt x="12" y="194"/>
                  <a:pt x="15" y="195"/>
                </a:cubicBezTo>
                <a:cubicBezTo>
                  <a:pt x="17" y="196"/>
                  <a:pt x="18" y="196"/>
                  <a:pt x="20" y="196"/>
                </a:cubicBezTo>
                <a:cubicBezTo>
                  <a:pt x="21" y="196"/>
                  <a:pt x="22" y="196"/>
                  <a:pt x="24" y="195"/>
                </a:cubicBezTo>
                <a:cubicBezTo>
                  <a:pt x="37" y="190"/>
                  <a:pt x="75" y="177"/>
                  <a:pt x="92" y="178"/>
                </a:cubicBezTo>
                <a:cubicBezTo>
                  <a:pt x="98" y="179"/>
                  <a:pt x="102" y="175"/>
                  <a:pt x="104" y="170"/>
                </a:cubicBezTo>
                <a:cubicBezTo>
                  <a:pt x="104" y="170"/>
                  <a:pt x="115" y="115"/>
                  <a:pt x="119" y="101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20" y="94"/>
                  <a:pt x="126" y="41"/>
                  <a:pt x="102" y="14"/>
                </a:cubicBezTo>
                <a:cubicBezTo>
                  <a:pt x="94" y="5"/>
                  <a:pt x="82" y="0"/>
                  <a:pt x="69" y="0"/>
                </a:cubicBezTo>
                <a:close/>
                <a:moveTo>
                  <a:pt x="98" y="96"/>
                </a:moveTo>
                <a:cubicBezTo>
                  <a:pt x="95" y="108"/>
                  <a:pt x="88" y="142"/>
                  <a:pt x="85" y="157"/>
                </a:cubicBezTo>
                <a:cubicBezTo>
                  <a:pt x="66" y="159"/>
                  <a:pt x="42" y="166"/>
                  <a:pt x="28" y="171"/>
                </a:cubicBezTo>
                <a:cubicBezTo>
                  <a:pt x="22" y="142"/>
                  <a:pt x="22" y="91"/>
                  <a:pt x="22" y="85"/>
                </a:cubicBezTo>
                <a:cubicBezTo>
                  <a:pt x="22" y="78"/>
                  <a:pt x="31" y="22"/>
                  <a:pt x="69" y="22"/>
                </a:cubicBezTo>
                <a:cubicBezTo>
                  <a:pt x="69" y="22"/>
                  <a:pt x="69" y="22"/>
                  <a:pt x="69" y="22"/>
                </a:cubicBezTo>
                <a:cubicBezTo>
                  <a:pt x="76" y="22"/>
                  <a:pt x="82" y="24"/>
                  <a:pt x="86" y="29"/>
                </a:cubicBezTo>
                <a:cubicBezTo>
                  <a:pt x="101" y="45"/>
                  <a:pt x="100" y="82"/>
                  <a:pt x="98" y="96"/>
                </a:cubicBezTo>
                <a:close/>
                <a:moveTo>
                  <a:pt x="103" y="208"/>
                </a:moveTo>
                <a:cubicBezTo>
                  <a:pt x="103" y="203"/>
                  <a:pt x="98" y="199"/>
                  <a:pt x="93" y="199"/>
                </a:cubicBezTo>
                <a:cubicBezTo>
                  <a:pt x="58" y="199"/>
                  <a:pt x="34" y="206"/>
                  <a:pt x="22" y="223"/>
                </a:cubicBezTo>
                <a:cubicBezTo>
                  <a:pt x="21" y="225"/>
                  <a:pt x="20" y="228"/>
                  <a:pt x="20" y="231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5" y="263"/>
                  <a:pt x="31" y="273"/>
                  <a:pt x="40" y="280"/>
                </a:cubicBezTo>
                <a:cubicBezTo>
                  <a:pt x="47" y="285"/>
                  <a:pt x="56" y="288"/>
                  <a:pt x="66" y="288"/>
                </a:cubicBezTo>
                <a:cubicBezTo>
                  <a:pt x="68" y="288"/>
                  <a:pt x="70" y="288"/>
                  <a:pt x="72" y="288"/>
                </a:cubicBezTo>
                <a:cubicBezTo>
                  <a:pt x="83" y="286"/>
                  <a:pt x="93" y="280"/>
                  <a:pt x="100" y="271"/>
                </a:cubicBezTo>
                <a:cubicBezTo>
                  <a:pt x="107" y="262"/>
                  <a:pt x="109" y="251"/>
                  <a:pt x="108" y="240"/>
                </a:cubicBezTo>
                <a:lnTo>
                  <a:pt x="103" y="208"/>
                </a:lnTo>
                <a:close/>
                <a:moveTo>
                  <a:pt x="83" y="258"/>
                </a:moveTo>
                <a:cubicBezTo>
                  <a:pt x="79" y="263"/>
                  <a:pt x="74" y="266"/>
                  <a:pt x="69" y="267"/>
                </a:cubicBezTo>
                <a:cubicBezTo>
                  <a:pt x="63" y="268"/>
                  <a:pt x="57" y="266"/>
                  <a:pt x="53" y="263"/>
                </a:cubicBezTo>
                <a:cubicBezTo>
                  <a:pt x="48" y="259"/>
                  <a:pt x="45" y="254"/>
                  <a:pt x="45" y="249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50" y="225"/>
                  <a:pt x="64" y="221"/>
                  <a:pt x="84" y="220"/>
                </a:cubicBezTo>
                <a:cubicBezTo>
                  <a:pt x="87" y="243"/>
                  <a:pt x="87" y="243"/>
                  <a:pt x="87" y="243"/>
                </a:cubicBezTo>
                <a:cubicBezTo>
                  <a:pt x="88" y="248"/>
                  <a:pt x="86" y="254"/>
                  <a:pt x="83" y="258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43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2"/>
          <p:cNvSpPr/>
          <p:nvPr/>
        </p:nvSpPr>
        <p:spPr>
          <a:xfrm rot="5943163">
            <a:off x="1401611" y="3768680"/>
            <a:ext cx="382391" cy="402205"/>
          </a:xfrm>
          <a:custGeom>
            <a:avLst/>
            <a:gdLst/>
            <a:ahLst/>
            <a:cxnLst/>
            <a:rect l="l" t="t" r="r" b="b"/>
            <a:pathLst>
              <a:path w="280" h="288" extrusionOk="0">
                <a:moveTo>
                  <a:pt x="280" y="83"/>
                </a:moveTo>
                <a:cubicBezTo>
                  <a:pt x="280" y="79"/>
                  <a:pt x="271" y="0"/>
                  <a:pt x="212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198" y="0"/>
                  <a:pt x="187" y="5"/>
                  <a:pt x="178" y="14"/>
                </a:cubicBezTo>
                <a:cubicBezTo>
                  <a:pt x="155" y="41"/>
                  <a:pt x="161" y="93"/>
                  <a:pt x="161" y="99"/>
                </a:cubicBezTo>
                <a:cubicBezTo>
                  <a:pt x="161" y="100"/>
                  <a:pt x="162" y="100"/>
                  <a:pt x="162" y="101"/>
                </a:cubicBezTo>
                <a:cubicBezTo>
                  <a:pt x="165" y="115"/>
                  <a:pt x="177" y="169"/>
                  <a:pt x="177" y="170"/>
                </a:cubicBezTo>
                <a:cubicBezTo>
                  <a:pt x="178" y="175"/>
                  <a:pt x="183" y="179"/>
                  <a:pt x="188" y="178"/>
                </a:cubicBezTo>
                <a:cubicBezTo>
                  <a:pt x="206" y="177"/>
                  <a:pt x="244" y="190"/>
                  <a:pt x="257" y="195"/>
                </a:cubicBezTo>
                <a:cubicBezTo>
                  <a:pt x="258" y="196"/>
                  <a:pt x="260" y="196"/>
                  <a:pt x="261" y="196"/>
                </a:cubicBezTo>
                <a:cubicBezTo>
                  <a:pt x="263" y="196"/>
                  <a:pt x="264" y="196"/>
                  <a:pt x="266" y="195"/>
                </a:cubicBezTo>
                <a:cubicBezTo>
                  <a:pt x="268" y="194"/>
                  <a:pt x="270" y="191"/>
                  <a:pt x="271" y="189"/>
                </a:cubicBezTo>
                <a:cubicBezTo>
                  <a:pt x="280" y="159"/>
                  <a:pt x="280" y="87"/>
                  <a:pt x="280" y="84"/>
                </a:cubicBezTo>
                <a:cubicBezTo>
                  <a:pt x="280" y="83"/>
                  <a:pt x="280" y="83"/>
                  <a:pt x="280" y="83"/>
                </a:cubicBezTo>
                <a:close/>
                <a:moveTo>
                  <a:pt x="253" y="171"/>
                </a:moveTo>
                <a:cubicBezTo>
                  <a:pt x="239" y="166"/>
                  <a:pt x="215" y="159"/>
                  <a:pt x="196" y="157"/>
                </a:cubicBezTo>
                <a:cubicBezTo>
                  <a:pt x="193" y="141"/>
                  <a:pt x="185" y="108"/>
                  <a:pt x="183" y="96"/>
                </a:cubicBezTo>
                <a:cubicBezTo>
                  <a:pt x="181" y="82"/>
                  <a:pt x="180" y="45"/>
                  <a:pt x="194" y="29"/>
                </a:cubicBezTo>
                <a:cubicBezTo>
                  <a:pt x="199" y="24"/>
                  <a:pt x="204" y="22"/>
                  <a:pt x="212" y="22"/>
                </a:cubicBezTo>
                <a:cubicBezTo>
                  <a:pt x="212" y="22"/>
                  <a:pt x="212" y="22"/>
                  <a:pt x="212" y="22"/>
                </a:cubicBezTo>
                <a:cubicBezTo>
                  <a:pt x="250" y="22"/>
                  <a:pt x="258" y="78"/>
                  <a:pt x="259" y="85"/>
                </a:cubicBezTo>
                <a:cubicBezTo>
                  <a:pt x="259" y="91"/>
                  <a:pt x="258" y="141"/>
                  <a:pt x="253" y="171"/>
                </a:cubicBezTo>
                <a:close/>
                <a:moveTo>
                  <a:pt x="188" y="199"/>
                </a:moveTo>
                <a:cubicBezTo>
                  <a:pt x="182" y="199"/>
                  <a:pt x="178" y="203"/>
                  <a:pt x="177" y="208"/>
                </a:cubicBezTo>
                <a:cubicBezTo>
                  <a:pt x="173" y="240"/>
                  <a:pt x="173" y="240"/>
                  <a:pt x="173" y="240"/>
                </a:cubicBezTo>
                <a:cubicBezTo>
                  <a:pt x="169" y="263"/>
                  <a:pt x="186" y="285"/>
                  <a:pt x="209" y="288"/>
                </a:cubicBezTo>
                <a:cubicBezTo>
                  <a:pt x="211" y="288"/>
                  <a:pt x="213" y="288"/>
                  <a:pt x="215" y="288"/>
                </a:cubicBezTo>
                <a:cubicBezTo>
                  <a:pt x="224" y="288"/>
                  <a:pt x="233" y="285"/>
                  <a:pt x="241" y="280"/>
                </a:cubicBezTo>
                <a:cubicBezTo>
                  <a:pt x="250" y="273"/>
                  <a:pt x="256" y="263"/>
                  <a:pt x="257" y="252"/>
                </a:cubicBezTo>
                <a:cubicBezTo>
                  <a:pt x="260" y="231"/>
                  <a:pt x="260" y="231"/>
                  <a:pt x="260" y="231"/>
                </a:cubicBezTo>
                <a:cubicBezTo>
                  <a:pt x="261" y="228"/>
                  <a:pt x="260" y="225"/>
                  <a:pt x="258" y="223"/>
                </a:cubicBezTo>
                <a:cubicBezTo>
                  <a:pt x="246" y="206"/>
                  <a:pt x="223" y="199"/>
                  <a:pt x="188" y="199"/>
                </a:cubicBezTo>
                <a:close/>
                <a:moveTo>
                  <a:pt x="236" y="249"/>
                </a:moveTo>
                <a:cubicBezTo>
                  <a:pt x="235" y="254"/>
                  <a:pt x="232" y="259"/>
                  <a:pt x="228" y="263"/>
                </a:cubicBezTo>
                <a:cubicBezTo>
                  <a:pt x="223" y="266"/>
                  <a:pt x="218" y="268"/>
                  <a:pt x="212" y="267"/>
                </a:cubicBezTo>
                <a:cubicBezTo>
                  <a:pt x="200" y="265"/>
                  <a:pt x="192" y="254"/>
                  <a:pt x="194" y="243"/>
                </a:cubicBezTo>
                <a:cubicBezTo>
                  <a:pt x="197" y="220"/>
                  <a:pt x="197" y="220"/>
                  <a:pt x="197" y="220"/>
                </a:cubicBezTo>
                <a:cubicBezTo>
                  <a:pt x="217" y="221"/>
                  <a:pt x="231" y="225"/>
                  <a:pt x="238" y="232"/>
                </a:cubicBezTo>
                <a:lnTo>
                  <a:pt x="236" y="249"/>
                </a:lnTo>
                <a:close/>
                <a:moveTo>
                  <a:pt x="69" y="0"/>
                </a:moveTo>
                <a:cubicBezTo>
                  <a:pt x="69" y="0"/>
                  <a:pt x="69" y="0"/>
                  <a:pt x="69" y="0"/>
                </a:cubicBezTo>
                <a:cubicBezTo>
                  <a:pt x="10" y="0"/>
                  <a:pt x="1" y="79"/>
                  <a:pt x="0" y="83"/>
                </a:cubicBezTo>
                <a:cubicBezTo>
                  <a:pt x="0" y="83"/>
                  <a:pt x="0" y="83"/>
                  <a:pt x="0" y="84"/>
                </a:cubicBezTo>
                <a:cubicBezTo>
                  <a:pt x="0" y="87"/>
                  <a:pt x="1" y="159"/>
                  <a:pt x="9" y="188"/>
                </a:cubicBezTo>
                <a:cubicBezTo>
                  <a:pt x="10" y="191"/>
                  <a:pt x="12" y="194"/>
                  <a:pt x="15" y="195"/>
                </a:cubicBezTo>
                <a:cubicBezTo>
                  <a:pt x="17" y="196"/>
                  <a:pt x="18" y="196"/>
                  <a:pt x="20" y="196"/>
                </a:cubicBezTo>
                <a:cubicBezTo>
                  <a:pt x="21" y="196"/>
                  <a:pt x="22" y="196"/>
                  <a:pt x="24" y="195"/>
                </a:cubicBezTo>
                <a:cubicBezTo>
                  <a:pt x="37" y="190"/>
                  <a:pt x="75" y="177"/>
                  <a:pt x="92" y="178"/>
                </a:cubicBezTo>
                <a:cubicBezTo>
                  <a:pt x="98" y="179"/>
                  <a:pt x="102" y="175"/>
                  <a:pt x="104" y="170"/>
                </a:cubicBezTo>
                <a:cubicBezTo>
                  <a:pt x="104" y="170"/>
                  <a:pt x="115" y="115"/>
                  <a:pt x="119" y="101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20" y="94"/>
                  <a:pt x="126" y="41"/>
                  <a:pt x="102" y="14"/>
                </a:cubicBezTo>
                <a:cubicBezTo>
                  <a:pt x="94" y="5"/>
                  <a:pt x="82" y="0"/>
                  <a:pt x="69" y="0"/>
                </a:cubicBezTo>
                <a:close/>
                <a:moveTo>
                  <a:pt x="98" y="96"/>
                </a:moveTo>
                <a:cubicBezTo>
                  <a:pt x="95" y="108"/>
                  <a:pt x="88" y="142"/>
                  <a:pt x="85" y="157"/>
                </a:cubicBezTo>
                <a:cubicBezTo>
                  <a:pt x="66" y="159"/>
                  <a:pt x="42" y="166"/>
                  <a:pt x="28" y="171"/>
                </a:cubicBezTo>
                <a:cubicBezTo>
                  <a:pt x="22" y="142"/>
                  <a:pt x="22" y="91"/>
                  <a:pt x="22" y="85"/>
                </a:cubicBezTo>
                <a:cubicBezTo>
                  <a:pt x="22" y="78"/>
                  <a:pt x="31" y="22"/>
                  <a:pt x="69" y="22"/>
                </a:cubicBezTo>
                <a:cubicBezTo>
                  <a:pt x="69" y="22"/>
                  <a:pt x="69" y="22"/>
                  <a:pt x="69" y="22"/>
                </a:cubicBezTo>
                <a:cubicBezTo>
                  <a:pt x="76" y="22"/>
                  <a:pt x="82" y="24"/>
                  <a:pt x="86" y="29"/>
                </a:cubicBezTo>
                <a:cubicBezTo>
                  <a:pt x="101" y="45"/>
                  <a:pt x="100" y="82"/>
                  <a:pt x="98" y="96"/>
                </a:cubicBezTo>
                <a:close/>
                <a:moveTo>
                  <a:pt x="103" y="208"/>
                </a:moveTo>
                <a:cubicBezTo>
                  <a:pt x="103" y="203"/>
                  <a:pt x="98" y="199"/>
                  <a:pt x="93" y="199"/>
                </a:cubicBezTo>
                <a:cubicBezTo>
                  <a:pt x="58" y="199"/>
                  <a:pt x="34" y="206"/>
                  <a:pt x="22" y="223"/>
                </a:cubicBezTo>
                <a:cubicBezTo>
                  <a:pt x="21" y="225"/>
                  <a:pt x="20" y="228"/>
                  <a:pt x="20" y="231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5" y="263"/>
                  <a:pt x="31" y="273"/>
                  <a:pt x="40" y="280"/>
                </a:cubicBezTo>
                <a:cubicBezTo>
                  <a:pt x="47" y="285"/>
                  <a:pt x="56" y="288"/>
                  <a:pt x="66" y="288"/>
                </a:cubicBezTo>
                <a:cubicBezTo>
                  <a:pt x="68" y="288"/>
                  <a:pt x="70" y="288"/>
                  <a:pt x="72" y="288"/>
                </a:cubicBezTo>
                <a:cubicBezTo>
                  <a:pt x="83" y="286"/>
                  <a:pt x="93" y="280"/>
                  <a:pt x="100" y="271"/>
                </a:cubicBezTo>
                <a:cubicBezTo>
                  <a:pt x="107" y="262"/>
                  <a:pt x="109" y="251"/>
                  <a:pt x="108" y="240"/>
                </a:cubicBezTo>
                <a:lnTo>
                  <a:pt x="103" y="208"/>
                </a:lnTo>
                <a:close/>
                <a:moveTo>
                  <a:pt x="83" y="258"/>
                </a:moveTo>
                <a:cubicBezTo>
                  <a:pt x="79" y="263"/>
                  <a:pt x="74" y="266"/>
                  <a:pt x="69" y="267"/>
                </a:cubicBezTo>
                <a:cubicBezTo>
                  <a:pt x="63" y="268"/>
                  <a:pt x="57" y="266"/>
                  <a:pt x="53" y="263"/>
                </a:cubicBezTo>
                <a:cubicBezTo>
                  <a:pt x="48" y="259"/>
                  <a:pt x="45" y="254"/>
                  <a:pt x="45" y="249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50" y="225"/>
                  <a:pt x="64" y="221"/>
                  <a:pt x="84" y="220"/>
                </a:cubicBezTo>
                <a:cubicBezTo>
                  <a:pt x="87" y="243"/>
                  <a:pt x="87" y="243"/>
                  <a:pt x="87" y="243"/>
                </a:cubicBezTo>
                <a:cubicBezTo>
                  <a:pt x="88" y="248"/>
                  <a:pt x="86" y="254"/>
                  <a:pt x="83" y="258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43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2"/>
          <p:cNvSpPr/>
          <p:nvPr/>
        </p:nvSpPr>
        <p:spPr>
          <a:xfrm rot="3683269">
            <a:off x="1862343" y="3475697"/>
            <a:ext cx="382391" cy="402205"/>
          </a:xfrm>
          <a:custGeom>
            <a:avLst/>
            <a:gdLst/>
            <a:ahLst/>
            <a:cxnLst/>
            <a:rect l="l" t="t" r="r" b="b"/>
            <a:pathLst>
              <a:path w="280" h="288" extrusionOk="0">
                <a:moveTo>
                  <a:pt x="280" y="83"/>
                </a:moveTo>
                <a:cubicBezTo>
                  <a:pt x="280" y="79"/>
                  <a:pt x="271" y="0"/>
                  <a:pt x="212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198" y="0"/>
                  <a:pt x="187" y="5"/>
                  <a:pt x="178" y="14"/>
                </a:cubicBezTo>
                <a:cubicBezTo>
                  <a:pt x="155" y="41"/>
                  <a:pt x="161" y="93"/>
                  <a:pt x="161" y="99"/>
                </a:cubicBezTo>
                <a:cubicBezTo>
                  <a:pt x="161" y="100"/>
                  <a:pt x="162" y="100"/>
                  <a:pt x="162" y="101"/>
                </a:cubicBezTo>
                <a:cubicBezTo>
                  <a:pt x="165" y="115"/>
                  <a:pt x="177" y="169"/>
                  <a:pt x="177" y="170"/>
                </a:cubicBezTo>
                <a:cubicBezTo>
                  <a:pt x="178" y="175"/>
                  <a:pt x="183" y="179"/>
                  <a:pt x="188" y="178"/>
                </a:cubicBezTo>
                <a:cubicBezTo>
                  <a:pt x="206" y="177"/>
                  <a:pt x="244" y="190"/>
                  <a:pt x="257" y="195"/>
                </a:cubicBezTo>
                <a:cubicBezTo>
                  <a:pt x="258" y="196"/>
                  <a:pt x="260" y="196"/>
                  <a:pt x="261" y="196"/>
                </a:cubicBezTo>
                <a:cubicBezTo>
                  <a:pt x="263" y="196"/>
                  <a:pt x="264" y="196"/>
                  <a:pt x="266" y="195"/>
                </a:cubicBezTo>
                <a:cubicBezTo>
                  <a:pt x="268" y="194"/>
                  <a:pt x="270" y="191"/>
                  <a:pt x="271" y="189"/>
                </a:cubicBezTo>
                <a:cubicBezTo>
                  <a:pt x="280" y="159"/>
                  <a:pt x="280" y="87"/>
                  <a:pt x="280" y="84"/>
                </a:cubicBezTo>
                <a:cubicBezTo>
                  <a:pt x="280" y="83"/>
                  <a:pt x="280" y="83"/>
                  <a:pt x="280" y="83"/>
                </a:cubicBezTo>
                <a:close/>
                <a:moveTo>
                  <a:pt x="253" y="171"/>
                </a:moveTo>
                <a:cubicBezTo>
                  <a:pt x="239" y="166"/>
                  <a:pt x="215" y="159"/>
                  <a:pt x="196" y="157"/>
                </a:cubicBezTo>
                <a:cubicBezTo>
                  <a:pt x="193" y="141"/>
                  <a:pt x="185" y="108"/>
                  <a:pt x="183" y="96"/>
                </a:cubicBezTo>
                <a:cubicBezTo>
                  <a:pt x="181" y="82"/>
                  <a:pt x="180" y="45"/>
                  <a:pt x="194" y="29"/>
                </a:cubicBezTo>
                <a:cubicBezTo>
                  <a:pt x="199" y="24"/>
                  <a:pt x="204" y="22"/>
                  <a:pt x="212" y="22"/>
                </a:cubicBezTo>
                <a:cubicBezTo>
                  <a:pt x="212" y="22"/>
                  <a:pt x="212" y="22"/>
                  <a:pt x="212" y="22"/>
                </a:cubicBezTo>
                <a:cubicBezTo>
                  <a:pt x="250" y="22"/>
                  <a:pt x="258" y="78"/>
                  <a:pt x="259" y="85"/>
                </a:cubicBezTo>
                <a:cubicBezTo>
                  <a:pt x="259" y="91"/>
                  <a:pt x="258" y="141"/>
                  <a:pt x="253" y="171"/>
                </a:cubicBezTo>
                <a:close/>
                <a:moveTo>
                  <a:pt x="188" y="199"/>
                </a:moveTo>
                <a:cubicBezTo>
                  <a:pt x="182" y="199"/>
                  <a:pt x="178" y="203"/>
                  <a:pt x="177" y="208"/>
                </a:cubicBezTo>
                <a:cubicBezTo>
                  <a:pt x="173" y="240"/>
                  <a:pt x="173" y="240"/>
                  <a:pt x="173" y="240"/>
                </a:cubicBezTo>
                <a:cubicBezTo>
                  <a:pt x="169" y="263"/>
                  <a:pt x="186" y="285"/>
                  <a:pt x="209" y="288"/>
                </a:cubicBezTo>
                <a:cubicBezTo>
                  <a:pt x="211" y="288"/>
                  <a:pt x="213" y="288"/>
                  <a:pt x="215" y="288"/>
                </a:cubicBezTo>
                <a:cubicBezTo>
                  <a:pt x="224" y="288"/>
                  <a:pt x="233" y="285"/>
                  <a:pt x="241" y="280"/>
                </a:cubicBezTo>
                <a:cubicBezTo>
                  <a:pt x="250" y="273"/>
                  <a:pt x="256" y="263"/>
                  <a:pt x="257" y="252"/>
                </a:cubicBezTo>
                <a:cubicBezTo>
                  <a:pt x="260" y="231"/>
                  <a:pt x="260" y="231"/>
                  <a:pt x="260" y="231"/>
                </a:cubicBezTo>
                <a:cubicBezTo>
                  <a:pt x="261" y="228"/>
                  <a:pt x="260" y="225"/>
                  <a:pt x="258" y="223"/>
                </a:cubicBezTo>
                <a:cubicBezTo>
                  <a:pt x="246" y="206"/>
                  <a:pt x="223" y="199"/>
                  <a:pt x="188" y="199"/>
                </a:cubicBezTo>
                <a:close/>
                <a:moveTo>
                  <a:pt x="236" y="249"/>
                </a:moveTo>
                <a:cubicBezTo>
                  <a:pt x="235" y="254"/>
                  <a:pt x="232" y="259"/>
                  <a:pt x="228" y="263"/>
                </a:cubicBezTo>
                <a:cubicBezTo>
                  <a:pt x="223" y="266"/>
                  <a:pt x="218" y="268"/>
                  <a:pt x="212" y="267"/>
                </a:cubicBezTo>
                <a:cubicBezTo>
                  <a:pt x="200" y="265"/>
                  <a:pt x="192" y="254"/>
                  <a:pt x="194" y="243"/>
                </a:cubicBezTo>
                <a:cubicBezTo>
                  <a:pt x="197" y="220"/>
                  <a:pt x="197" y="220"/>
                  <a:pt x="197" y="220"/>
                </a:cubicBezTo>
                <a:cubicBezTo>
                  <a:pt x="217" y="221"/>
                  <a:pt x="231" y="225"/>
                  <a:pt x="238" y="232"/>
                </a:cubicBezTo>
                <a:lnTo>
                  <a:pt x="236" y="249"/>
                </a:lnTo>
                <a:close/>
                <a:moveTo>
                  <a:pt x="69" y="0"/>
                </a:moveTo>
                <a:cubicBezTo>
                  <a:pt x="69" y="0"/>
                  <a:pt x="69" y="0"/>
                  <a:pt x="69" y="0"/>
                </a:cubicBezTo>
                <a:cubicBezTo>
                  <a:pt x="10" y="0"/>
                  <a:pt x="1" y="79"/>
                  <a:pt x="0" y="83"/>
                </a:cubicBezTo>
                <a:cubicBezTo>
                  <a:pt x="0" y="83"/>
                  <a:pt x="0" y="83"/>
                  <a:pt x="0" y="84"/>
                </a:cubicBezTo>
                <a:cubicBezTo>
                  <a:pt x="0" y="87"/>
                  <a:pt x="1" y="159"/>
                  <a:pt x="9" y="188"/>
                </a:cubicBezTo>
                <a:cubicBezTo>
                  <a:pt x="10" y="191"/>
                  <a:pt x="12" y="194"/>
                  <a:pt x="15" y="195"/>
                </a:cubicBezTo>
                <a:cubicBezTo>
                  <a:pt x="17" y="196"/>
                  <a:pt x="18" y="196"/>
                  <a:pt x="20" y="196"/>
                </a:cubicBezTo>
                <a:cubicBezTo>
                  <a:pt x="21" y="196"/>
                  <a:pt x="22" y="196"/>
                  <a:pt x="24" y="195"/>
                </a:cubicBezTo>
                <a:cubicBezTo>
                  <a:pt x="37" y="190"/>
                  <a:pt x="75" y="177"/>
                  <a:pt x="92" y="178"/>
                </a:cubicBezTo>
                <a:cubicBezTo>
                  <a:pt x="98" y="179"/>
                  <a:pt x="102" y="175"/>
                  <a:pt x="104" y="170"/>
                </a:cubicBezTo>
                <a:cubicBezTo>
                  <a:pt x="104" y="170"/>
                  <a:pt x="115" y="115"/>
                  <a:pt x="119" y="101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20" y="94"/>
                  <a:pt x="126" y="41"/>
                  <a:pt x="102" y="14"/>
                </a:cubicBezTo>
                <a:cubicBezTo>
                  <a:pt x="94" y="5"/>
                  <a:pt x="82" y="0"/>
                  <a:pt x="69" y="0"/>
                </a:cubicBezTo>
                <a:close/>
                <a:moveTo>
                  <a:pt x="98" y="96"/>
                </a:moveTo>
                <a:cubicBezTo>
                  <a:pt x="95" y="108"/>
                  <a:pt x="88" y="142"/>
                  <a:pt x="85" y="157"/>
                </a:cubicBezTo>
                <a:cubicBezTo>
                  <a:pt x="66" y="159"/>
                  <a:pt x="42" y="166"/>
                  <a:pt x="28" y="171"/>
                </a:cubicBezTo>
                <a:cubicBezTo>
                  <a:pt x="22" y="142"/>
                  <a:pt x="22" y="91"/>
                  <a:pt x="22" y="85"/>
                </a:cubicBezTo>
                <a:cubicBezTo>
                  <a:pt x="22" y="78"/>
                  <a:pt x="31" y="22"/>
                  <a:pt x="69" y="22"/>
                </a:cubicBezTo>
                <a:cubicBezTo>
                  <a:pt x="69" y="22"/>
                  <a:pt x="69" y="22"/>
                  <a:pt x="69" y="22"/>
                </a:cubicBezTo>
                <a:cubicBezTo>
                  <a:pt x="76" y="22"/>
                  <a:pt x="82" y="24"/>
                  <a:pt x="86" y="29"/>
                </a:cubicBezTo>
                <a:cubicBezTo>
                  <a:pt x="101" y="45"/>
                  <a:pt x="100" y="82"/>
                  <a:pt x="98" y="96"/>
                </a:cubicBezTo>
                <a:close/>
                <a:moveTo>
                  <a:pt x="103" y="208"/>
                </a:moveTo>
                <a:cubicBezTo>
                  <a:pt x="103" y="203"/>
                  <a:pt x="98" y="199"/>
                  <a:pt x="93" y="199"/>
                </a:cubicBezTo>
                <a:cubicBezTo>
                  <a:pt x="58" y="199"/>
                  <a:pt x="34" y="206"/>
                  <a:pt x="22" y="223"/>
                </a:cubicBezTo>
                <a:cubicBezTo>
                  <a:pt x="21" y="225"/>
                  <a:pt x="20" y="228"/>
                  <a:pt x="20" y="231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5" y="263"/>
                  <a:pt x="31" y="273"/>
                  <a:pt x="40" y="280"/>
                </a:cubicBezTo>
                <a:cubicBezTo>
                  <a:pt x="47" y="285"/>
                  <a:pt x="56" y="288"/>
                  <a:pt x="66" y="288"/>
                </a:cubicBezTo>
                <a:cubicBezTo>
                  <a:pt x="68" y="288"/>
                  <a:pt x="70" y="288"/>
                  <a:pt x="72" y="288"/>
                </a:cubicBezTo>
                <a:cubicBezTo>
                  <a:pt x="83" y="286"/>
                  <a:pt x="93" y="280"/>
                  <a:pt x="100" y="271"/>
                </a:cubicBezTo>
                <a:cubicBezTo>
                  <a:pt x="107" y="262"/>
                  <a:pt x="109" y="251"/>
                  <a:pt x="108" y="240"/>
                </a:cubicBezTo>
                <a:lnTo>
                  <a:pt x="103" y="208"/>
                </a:lnTo>
                <a:close/>
                <a:moveTo>
                  <a:pt x="83" y="258"/>
                </a:moveTo>
                <a:cubicBezTo>
                  <a:pt x="79" y="263"/>
                  <a:pt x="74" y="266"/>
                  <a:pt x="69" y="267"/>
                </a:cubicBezTo>
                <a:cubicBezTo>
                  <a:pt x="63" y="268"/>
                  <a:pt x="57" y="266"/>
                  <a:pt x="53" y="263"/>
                </a:cubicBezTo>
                <a:cubicBezTo>
                  <a:pt x="48" y="259"/>
                  <a:pt x="45" y="254"/>
                  <a:pt x="45" y="249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50" y="225"/>
                  <a:pt x="64" y="221"/>
                  <a:pt x="84" y="220"/>
                </a:cubicBezTo>
                <a:cubicBezTo>
                  <a:pt x="87" y="243"/>
                  <a:pt x="87" y="243"/>
                  <a:pt x="87" y="243"/>
                </a:cubicBezTo>
                <a:cubicBezTo>
                  <a:pt x="88" y="248"/>
                  <a:pt x="86" y="254"/>
                  <a:pt x="83" y="258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43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22"/>
          <p:cNvSpPr/>
          <p:nvPr/>
        </p:nvSpPr>
        <p:spPr>
          <a:xfrm rot="5879923">
            <a:off x="2404458" y="3353620"/>
            <a:ext cx="382391" cy="402205"/>
          </a:xfrm>
          <a:custGeom>
            <a:avLst/>
            <a:gdLst/>
            <a:ahLst/>
            <a:cxnLst/>
            <a:rect l="l" t="t" r="r" b="b"/>
            <a:pathLst>
              <a:path w="280" h="288" extrusionOk="0">
                <a:moveTo>
                  <a:pt x="280" y="83"/>
                </a:moveTo>
                <a:cubicBezTo>
                  <a:pt x="280" y="79"/>
                  <a:pt x="271" y="0"/>
                  <a:pt x="212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198" y="0"/>
                  <a:pt x="187" y="5"/>
                  <a:pt x="178" y="14"/>
                </a:cubicBezTo>
                <a:cubicBezTo>
                  <a:pt x="155" y="41"/>
                  <a:pt x="161" y="93"/>
                  <a:pt x="161" y="99"/>
                </a:cubicBezTo>
                <a:cubicBezTo>
                  <a:pt x="161" y="100"/>
                  <a:pt x="162" y="100"/>
                  <a:pt x="162" y="101"/>
                </a:cubicBezTo>
                <a:cubicBezTo>
                  <a:pt x="165" y="115"/>
                  <a:pt x="177" y="169"/>
                  <a:pt x="177" y="170"/>
                </a:cubicBezTo>
                <a:cubicBezTo>
                  <a:pt x="178" y="175"/>
                  <a:pt x="183" y="179"/>
                  <a:pt x="188" y="178"/>
                </a:cubicBezTo>
                <a:cubicBezTo>
                  <a:pt x="206" y="177"/>
                  <a:pt x="244" y="190"/>
                  <a:pt x="257" y="195"/>
                </a:cubicBezTo>
                <a:cubicBezTo>
                  <a:pt x="258" y="196"/>
                  <a:pt x="260" y="196"/>
                  <a:pt x="261" y="196"/>
                </a:cubicBezTo>
                <a:cubicBezTo>
                  <a:pt x="263" y="196"/>
                  <a:pt x="264" y="196"/>
                  <a:pt x="266" y="195"/>
                </a:cubicBezTo>
                <a:cubicBezTo>
                  <a:pt x="268" y="194"/>
                  <a:pt x="270" y="191"/>
                  <a:pt x="271" y="189"/>
                </a:cubicBezTo>
                <a:cubicBezTo>
                  <a:pt x="280" y="159"/>
                  <a:pt x="280" y="87"/>
                  <a:pt x="280" y="84"/>
                </a:cubicBezTo>
                <a:cubicBezTo>
                  <a:pt x="280" y="83"/>
                  <a:pt x="280" y="83"/>
                  <a:pt x="280" y="83"/>
                </a:cubicBezTo>
                <a:close/>
                <a:moveTo>
                  <a:pt x="253" y="171"/>
                </a:moveTo>
                <a:cubicBezTo>
                  <a:pt x="239" y="166"/>
                  <a:pt x="215" y="159"/>
                  <a:pt x="196" y="157"/>
                </a:cubicBezTo>
                <a:cubicBezTo>
                  <a:pt x="193" y="141"/>
                  <a:pt x="185" y="108"/>
                  <a:pt x="183" y="96"/>
                </a:cubicBezTo>
                <a:cubicBezTo>
                  <a:pt x="181" y="82"/>
                  <a:pt x="180" y="45"/>
                  <a:pt x="194" y="29"/>
                </a:cubicBezTo>
                <a:cubicBezTo>
                  <a:pt x="199" y="24"/>
                  <a:pt x="204" y="22"/>
                  <a:pt x="212" y="22"/>
                </a:cubicBezTo>
                <a:cubicBezTo>
                  <a:pt x="212" y="22"/>
                  <a:pt x="212" y="22"/>
                  <a:pt x="212" y="22"/>
                </a:cubicBezTo>
                <a:cubicBezTo>
                  <a:pt x="250" y="22"/>
                  <a:pt x="258" y="78"/>
                  <a:pt x="259" y="85"/>
                </a:cubicBezTo>
                <a:cubicBezTo>
                  <a:pt x="259" y="91"/>
                  <a:pt x="258" y="141"/>
                  <a:pt x="253" y="171"/>
                </a:cubicBezTo>
                <a:close/>
                <a:moveTo>
                  <a:pt x="188" y="199"/>
                </a:moveTo>
                <a:cubicBezTo>
                  <a:pt x="182" y="199"/>
                  <a:pt x="178" y="203"/>
                  <a:pt x="177" y="208"/>
                </a:cubicBezTo>
                <a:cubicBezTo>
                  <a:pt x="173" y="240"/>
                  <a:pt x="173" y="240"/>
                  <a:pt x="173" y="240"/>
                </a:cubicBezTo>
                <a:cubicBezTo>
                  <a:pt x="169" y="263"/>
                  <a:pt x="186" y="285"/>
                  <a:pt x="209" y="288"/>
                </a:cubicBezTo>
                <a:cubicBezTo>
                  <a:pt x="211" y="288"/>
                  <a:pt x="213" y="288"/>
                  <a:pt x="215" y="288"/>
                </a:cubicBezTo>
                <a:cubicBezTo>
                  <a:pt x="224" y="288"/>
                  <a:pt x="233" y="285"/>
                  <a:pt x="241" y="280"/>
                </a:cubicBezTo>
                <a:cubicBezTo>
                  <a:pt x="250" y="273"/>
                  <a:pt x="256" y="263"/>
                  <a:pt x="257" y="252"/>
                </a:cubicBezTo>
                <a:cubicBezTo>
                  <a:pt x="260" y="231"/>
                  <a:pt x="260" y="231"/>
                  <a:pt x="260" y="231"/>
                </a:cubicBezTo>
                <a:cubicBezTo>
                  <a:pt x="261" y="228"/>
                  <a:pt x="260" y="225"/>
                  <a:pt x="258" y="223"/>
                </a:cubicBezTo>
                <a:cubicBezTo>
                  <a:pt x="246" y="206"/>
                  <a:pt x="223" y="199"/>
                  <a:pt x="188" y="199"/>
                </a:cubicBezTo>
                <a:close/>
                <a:moveTo>
                  <a:pt x="236" y="249"/>
                </a:moveTo>
                <a:cubicBezTo>
                  <a:pt x="235" y="254"/>
                  <a:pt x="232" y="259"/>
                  <a:pt x="228" y="263"/>
                </a:cubicBezTo>
                <a:cubicBezTo>
                  <a:pt x="223" y="266"/>
                  <a:pt x="218" y="268"/>
                  <a:pt x="212" y="267"/>
                </a:cubicBezTo>
                <a:cubicBezTo>
                  <a:pt x="200" y="265"/>
                  <a:pt x="192" y="254"/>
                  <a:pt x="194" y="243"/>
                </a:cubicBezTo>
                <a:cubicBezTo>
                  <a:pt x="197" y="220"/>
                  <a:pt x="197" y="220"/>
                  <a:pt x="197" y="220"/>
                </a:cubicBezTo>
                <a:cubicBezTo>
                  <a:pt x="217" y="221"/>
                  <a:pt x="231" y="225"/>
                  <a:pt x="238" y="232"/>
                </a:cubicBezTo>
                <a:lnTo>
                  <a:pt x="236" y="249"/>
                </a:lnTo>
                <a:close/>
                <a:moveTo>
                  <a:pt x="69" y="0"/>
                </a:moveTo>
                <a:cubicBezTo>
                  <a:pt x="69" y="0"/>
                  <a:pt x="69" y="0"/>
                  <a:pt x="69" y="0"/>
                </a:cubicBezTo>
                <a:cubicBezTo>
                  <a:pt x="10" y="0"/>
                  <a:pt x="1" y="79"/>
                  <a:pt x="0" y="83"/>
                </a:cubicBezTo>
                <a:cubicBezTo>
                  <a:pt x="0" y="83"/>
                  <a:pt x="0" y="83"/>
                  <a:pt x="0" y="84"/>
                </a:cubicBezTo>
                <a:cubicBezTo>
                  <a:pt x="0" y="87"/>
                  <a:pt x="1" y="159"/>
                  <a:pt x="9" y="188"/>
                </a:cubicBezTo>
                <a:cubicBezTo>
                  <a:pt x="10" y="191"/>
                  <a:pt x="12" y="194"/>
                  <a:pt x="15" y="195"/>
                </a:cubicBezTo>
                <a:cubicBezTo>
                  <a:pt x="17" y="196"/>
                  <a:pt x="18" y="196"/>
                  <a:pt x="20" y="196"/>
                </a:cubicBezTo>
                <a:cubicBezTo>
                  <a:pt x="21" y="196"/>
                  <a:pt x="22" y="196"/>
                  <a:pt x="24" y="195"/>
                </a:cubicBezTo>
                <a:cubicBezTo>
                  <a:pt x="37" y="190"/>
                  <a:pt x="75" y="177"/>
                  <a:pt x="92" y="178"/>
                </a:cubicBezTo>
                <a:cubicBezTo>
                  <a:pt x="98" y="179"/>
                  <a:pt x="102" y="175"/>
                  <a:pt x="104" y="170"/>
                </a:cubicBezTo>
                <a:cubicBezTo>
                  <a:pt x="104" y="170"/>
                  <a:pt x="115" y="115"/>
                  <a:pt x="119" y="101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20" y="94"/>
                  <a:pt x="126" y="41"/>
                  <a:pt x="102" y="14"/>
                </a:cubicBezTo>
                <a:cubicBezTo>
                  <a:pt x="94" y="5"/>
                  <a:pt x="82" y="0"/>
                  <a:pt x="69" y="0"/>
                </a:cubicBezTo>
                <a:close/>
                <a:moveTo>
                  <a:pt x="98" y="96"/>
                </a:moveTo>
                <a:cubicBezTo>
                  <a:pt x="95" y="108"/>
                  <a:pt x="88" y="142"/>
                  <a:pt x="85" y="157"/>
                </a:cubicBezTo>
                <a:cubicBezTo>
                  <a:pt x="66" y="159"/>
                  <a:pt x="42" y="166"/>
                  <a:pt x="28" y="171"/>
                </a:cubicBezTo>
                <a:cubicBezTo>
                  <a:pt x="22" y="142"/>
                  <a:pt x="22" y="91"/>
                  <a:pt x="22" y="85"/>
                </a:cubicBezTo>
                <a:cubicBezTo>
                  <a:pt x="22" y="78"/>
                  <a:pt x="31" y="22"/>
                  <a:pt x="69" y="22"/>
                </a:cubicBezTo>
                <a:cubicBezTo>
                  <a:pt x="69" y="22"/>
                  <a:pt x="69" y="22"/>
                  <a:pt x="69" y="22"/>
                </a:cubicBezTo>
                <a:cubicBezTo>
                  <a:pt x="76" y="22"/>
                  <a:pt x="82" y="24"/>
                  <a:pt x="86" y="29"/>
                </a:cubicBezTo>
                <a:cubicBezTo>
                  <a:pt x="101" y="45"/>
                  <a:pt x="100" y="82"/>
                  <a:pt x="98" y="96"/>
                </a:cubicBezTo>
                <a:close/>
                <a:moveTo>
                  <a:pt x="103" y="208"/>
                </a:moveTo>
                <a:cubicBezTo>
                  <a:pt x="103" y="203"/>
                  <a:pt x="98" y="199"/>
                  <a:pt x="93" y="199"/>
                </a:cubicBezTo>
                <a:cubicBezTo>
                  <a:pt x="58" y="199"/>
                  <a:pt x="34" y="206"/>
                  <a:pt x="22" y="223"/>
                </a:cubicBezTo>
                <a:cubicBezTo>
                  <a:pt x="21" y="225"/>
                  <a:pt x="20" y="228"/>
                  <a:pt x="20" y="231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5" y="263"/>
                  <a:pt x="31" y="273"/>
                  <a:pt x="40" y="280"/>
                </a:cubicBezTo>
                <a:cubicBezTo>
                  <a:pt x="47" y="285"/>
                  <a:pt x="56" y="288"/>
                  <a:pt x="66" y="288"/>
                </a:cubicBezTo>
                <a:cubicBezTo>
                  <a:pt x="68" y="288"/>
                  <a:pt x="70" y="288"/>
                  <a:pt x="72" y="288"/>
                </a:cubicBezTo>
                <a:cubicBezTo>
                  <a:pt x="83" y="286"/>
                  <a:pt x="93" y="280"/>
                  <a:pt x="100" y="271"/>
                </a:cubicBezTo>
                <a:cubicBezTo>
                  <a:pt x="107" y="262"/>
                  <a:pt x="109" y="251"/>
                  <a:pt x="108" y="240"/>
                </a:cubicBezTo>
                <a:lnTo>
                  <a:pt x="103" y="208"/>
                </a:lnTo>
                <a:close/>
                <a:moveTo>
                  <a:pt x="83" y="258"/>
                </a:moveTo>
                <a:cubicBezTo>
                  <a:pt x="79" y="263"/>
                  <a:pt x="74" y="266"/>
                  <a:pt x="69" y="267"/>
                </a:cubicBezTo>
                <a:cubicBezTo>
                  <a:pt x="63" y="268"/>
                  <a:pt x="57" y="266"/>
                  <a:pt x="53" y="263"/>
                </a:cubicBezTo>
                <a:cubicBezTo>
                  <a:pt x="48" y="259"/>
                  <a:pt x="45" y="254"/>
                  <a:pt x="45" y="249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50" y="225"/>
                  <a:pt x="64" y="221"/>
                  <a:pt x="84" y="220"/>
                </a:cubicBezTo>
                <a:cubicBezTo>
                  <a:pt x="87" y="243"/>
                  <a:pt x="87" y="243"/>
                  <a:pt x="87" y="243"/>
                </a:cubicBezTo>
                <a:cubicBezTo>
                  <a:pt x="88" y="248"/>
                  <a:pt x="86" y="254"/>
                  <a:pt x="83" y="258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43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22"/>
          <p:cNvSpPr/>
          <p:nvPr/>
        </p:nvSpPr>
        <p:spPr>
          <a:xfrm rot="4407502">
            <a:off x="4494696" y="2686267"/>
            <a:ext cx="382391" cy="402205"/>
          </a:xfrm>
          <a:custGeom>
            <a:avLst/>
            <a:gdLst/>
            <a:ahLst/>
            <a:cxnLst/>
            <a:rect l="l" t="t" r="r" b="b"/>
            <a:pathLst>
              <a:path w="280" h="288" extrusionOk="0">
                <a:moveTo>
                  <a:pt x="280" y="83"/>
                </a:moveTo>
                <a:cubicBezTo>
                  <a:pt x="280" y="79"/>
                  <a:pt x="271" y="0"/>
                  <a:pt x="212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198" y="0"/>
                  <a:pt x="187" y="5"/>
                  <a:pt x="178" y="14"/>
                </a:cubicBezTo>
                <a:cubicBezTo>
                  <a:pt x="155" y="41"/>
                  <a:pt x="161" y="93"/>
                  <a:pt x="161" y="99"/>
                </a:cubicBezTo>
                <a:cubicBezTo>
                  <a:pt x="161" y="100"/>
                  <a:pt x="162" y="100"/>
                  <a:pt x="162" y="101"/>
                </a:cubicBezTo>
                <a:cubicBezTo>
                  <a:pt x="165" y="115"/>
                  <a:pt x="177" y="169"/>
                  <a:pt x="177" y="170"/>
                </a:cubicBezTo>
                <a:cubicBezTo>
                  <a:pt x="178" y="175"/>
                  <a:pt x="183" y="179"/>
                  <a:pt x="188" y="178"/>
                </a:cubicBezTo>
                <a:cubicBezTo>
                  <a:pt x="206" y="177"/>
                  <a:pt x="244" y="190"/>
                  <a:pt x="257" y="195"/>
                </a:cubicBezTo>
                <a:cubicBezTo>
                  <a:pt x="258" y="196"/>
                  <a:pt x="260" y="196"/>
                  <a:pt x="261" y="196"/>
                </a:cubicBezTo>
                <a:cubicBezTo>
                  <a:pt x="263" y="196"/>
                  <a:pt x="264" y="196"/>
                  <a:pt x="266" y="195"/>
                </a:cubicBezTo>
                <a:cubicBezTo>
                  <a:pt x="268" y="194"/>
                  <a:pt x="270" y="191"/>
                  <a:pt x="271" y="189"/>
                </a:cubicBezTo>
                <a:cubicBezTo>
                  <a:pt x="280" y="159"/>
                  <a:pt x="280" y="87"/>
                  <a:pt x="280" y="84"/>
                </a:cubicBezTo>
                <a:cubicBezTo>
                  <a:pt x="280" y="83"/>
                  <a:pt x="280" y="83"/>
                  <a:pt x="280" y="83"/>
                </a:cubicBezTo>
                <a:close/>
                <a:moveTo>
                  <a:pt x="253" y="171"/>
                </a:moveTo>
                <a:cubicBezTo>
                  <a:pt x="239" y="166"/>
                  <a:pt x="215" y="159"/>
                  <a:pt x="196" y="157"/>
                </a:cubicBezTo>
                <a:cubicBezTo>
                  <a:pt x="193" y="141"/>
                  <a:pt x="185" y="108"/>
                  <a:pt x="183" y="96"/>
                </a:cubicBezTo>
                <a:cubicBezTo>
                  <a:pt x="181" y="82"/>
                  <a:pt x="180" y="45"/>
                  <a:pt x="194" y="29"/>
                </a:cubicBezTo>
                <a:cubicBezTo>
                  <a:pt x="199" y="24"/>
                  <a:pt x="204" y="22"/>
                  <a:pt x="212" y="22"/>
                </a:cubicBezTo>
                <a:cubicBezTo>
                  <a:pt x="212" y="22"/>
                  <a:pt x="212" y="22"/>
                  <a:pt x="212" y="22"/>
                </a:cubicBezTo>
                <a:cubicBezTo>
                  <a:pt x="250" y="22"/>
                  <a:pt x="258" y="78"/>
                  <a:pt x="259" y="85"/>
                </a:cubicBezTo>
                <a:cubicBezTo>
                  <a:pt x="259" y="91"/>
                  <a:pt x="258" y="141"/>
                  <a:pt x="253" y="171"/>
                </a:cubicBezTo>
                <a:close/>
                <a:moveTo>
                  <a:pt x="188" y="199"/>
                </a:moveTo>
                <a:cubicBezTo>
                  <a:pt x="182" y="199"/>
                  <a:pt x="178" y="203"/>
                  <a:pt x="177" y="208"/>
                </a:cubicBezTo>
                <a:cubicBezTo>
                  <a:pt x="173" y="240"/>
                  <a:pt x="173" y="240"/>
                  <a:pt x="173" y="240"/>
                </a:cubicBezTo>
                <a:cubicBezTo>
                  <a:pt x="169" y="263"/>
                  <a:pt x="186" y="285"/>
                  <a:pt x="209" y="288"/>
                </a:cubicBezTo>
                <a:cubicBezTo>
                  <a:pt x="211" y="288"/>
                  <a:pt x="213" y="288"/>
                  <a:pt x="215" y="288"/>
                </a:cubicBezTo>
                <a:cubicBezTo>
                  <a:pt x="224" y="288"/>
                  <a:pt x="233" y="285"/>
                  <a:pt x="241" y="280"/>
                </a:cubicBezTo>
                <a:cubicBezTo>
                  <a:pt x="250" y="273"/>
                  <a:pt x="256" y="263"/>
                  <a:pt x="257" y="252"/>
                </a:cubicBezTo>
                <a:cubicBezTo>
                  <a:pt x="260" y="231"/>
                  <a:pt x="260" y="231"/>
                  <a:pt x="260" y="231"/>
                </a:cubicBezTo>
                <a:cubicBezTo>
                  <a:pt x="261" y="228"/>
                  <a:pt x="260" y="225"/>
                  <a:pt x="258" y="223"/>
                </a:cubicBezTo>
                <a:cubicBezTo>
                  <a:pt x="246" y="206"/>
                  <a:pt x="223" y="199"/>
                  <a:pt x="188" y="199"/>
                </a:cubicBezTo>
                <a:close/>
                <a:moveTo>
                  <a:pt x="236" y="249"/>
                </a:moveTo>
                <a:cubicBezTo>
                  <a:pt x="235" y="254"/>
                  <a:pt x="232" y="259"/>
                  <a:pt x="228" y="263"/>
                </a:cubicBezTo>
                <a:cubicBezTo>
                  <a:pt x="223" y="266"/>
                  <a:pt x="218" y="268"/>
                  <a:pt x="212" y="267"/>
                </a:cubicBezTo>
                <a:cubicBezTo>
                  <a:pt x="200" y="265"/>
                  <a:pt x="192" y="254"/>
                  <a:pt x="194" y="243"/>
                </a:cubicBezTo>
                <a:cubicBezTo>
                  <a:pt x="197" y="220"/>
                  <a:pt x="197" y="220"/>
                  <a:pt x="197" y="220"/>
                </a:cubicBezTo>
                <a:cubicBezTo>
                  <a:pt x="217" y="221"/>
                  <a:pt x="231" y="225"/>
                  <a:pt x="238" y="232"/>
                </a:cubicBezTo>
                <a:lnTo>
                  <a:pt x="236" y="249"/>
                </a:lnTo>
                <a:close/>
                <a:moveTo>
                  <a:pt x="69" y="0"/>
                </a:moveTo>
                <a:cubicBezTo>
                  <a:pt x="69" y="0"/>
                  <a:pt x="69" y="0"/>
                  <a:pt x="69" y="0"/>
                </a:cubicBezTo>
                <a:cubicBezTo>
                  <a:pt x="10" y="0"/>
                  <a:pt x="1" y="79"/>
                  <a:pt x="0" y="83"/>
                </a:cubicBezTo>
                <a:cubicBezTo>
                  <a:pt x="0" y="83"/>
                  <a:pt x="0" y="83"/>
                  <a:pt x="0" y="84"/>
                </a:cubicBezTo>
                <a:cubicBezTo>
                  <a:pt x="0" y="87"/>
                  <a:pt x="1" y="159"/>
                  <a:pt x="9" y="188"/>
                </a:cubicBezTo>
                <a:cubicBezTo>
                  <a:pt x="10" y="191"/>
                  <a:pt x="12" y="194"/>
                  <a:pt x="15" y="195"/>
                </a:cubicBezTo>
                <a:cubicBezTo>
                  <a:pt x="17" y="196"/>
                  <a:pt x="18" y="196"/>
                  <a:pt x="20" y="196"/>
                </a:cubicBezTo>
                <a:cubicBezTo>
                  <a:pt x="21" y="196"/>
                  <a:pt x="22" y="196"/>
                  <a:pt x="24" y="195"/>
                </a:cubicBezTo>
                <a:cubicBezTo>
                  <a:pt x="37" y="190"/>
                  <a:pt x="75" y="177"/>
                  <a:pt x="92" y="178"/>
                </a:cubicBezTo>
                <a:cubicBezTo>
                  <a:pt x="98" y="179"/>
                  <a:pt x="102" y="175"/>
                  <a:pt x="104" y="170"/>
                </a:cubicBezTo>
                <a:cubicBezTo>
                  <a:pt x="104" y="170"/>
                  <a:pt x="115" y="115"/>
                  <a:pt x="119" y="101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20" y="94"/>
                  <a:pt x="126" y="41"/>
                  <a:pt x="102" y="14"/>
                </a:cubicBezTo>
                <a:cubicBezTo>
                  <a:pt x="94" y="5"/>
                  <a:pt x="82" y="0"/>
                  <a:pt x="69" y="0"/>
                </a:cubicBezTo>
                <a:close/>
                <a:moveTo>
                  <a:pt x="98" y="96"/>
                </a:moveTo>
                <a:cubicBezTo>
                  <a:pt x="95" y="108"/>
                  <a:pt x="88" y="142"/>
                  <a:pt x="85" y="157"/>
                </a:cubicBezTo>
                <a:cubicBezTo>
                  <a:pt x="66" y="159"/>
                  <a:pt x="42" y="166"/>
                  <a:pt x="28" y="171"/>
                </a:cubicBezTo>
                <a:cubicBezTo>
                  <a:pt x="22" y="142"/>
                  <a:pt x="22" y="91"/>
                  <a:pt x="22" y="85"/>
                </a:cubicBezTo>
                <a:cubicBezTo>
                  <a:pt x="22" y="78"/>
                  <a:pt x="31" y="22"/>
                  <a:pt x="69" y="22"/>
                </a:cubicBezTo>
                <a:cubicBezTo>
                  <a:pt x="69" y="22"/>
                  <a:pt x="69" y="22"/>
                  <a:pt x="69" y="22"/>
                </a:cubicBezTo>
                <a:cubicBezTo>
                  <a:pt x="76" y="22"/>
                  <a:pt x="82" y="24"/>
                  <a:pt x="86" y="29"/>
                </a:cubicBezTo>
                <a:cubicBezTo>
                  <a:pt x="101" y="45"/>
                  <a:pt x="100" y="82"/>
                  <a:pt x="98" y="96"/>
                </a:cubicBezTo>
                <a:close/>
                <a:moveTo>
                  <a:pt x="103" y="208"/>
                </a:moveTo>
                <a:cubicBezTo>
                  <a:pt x="103" y="203"/>
                  <a:pt x="98" y="199"/>
                  <a:pt x="93" y="199"/>
                </a:cubicBezTo>
                <a:cubicBezTo>
                  <a:pt x="58" y="199"/>
                  <a:pt x="34" y="206"/>
                  <a:pt x="22" y="223"/>
                </a:cubicBezTo>
                <a:cubicBezTo>
                  <a:pt x="21" y="225"/>
                  <a:pt x="20" y="228"/>
                  <a:pt x="20" y="231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5" y="263"/>
                  <a:pt x="31" y="273"/>
                  <a:pt x="40" y="280"/>
                </a:cubicBezTo>
                <a:cubicBezTo>
                  <a:pt x="47" y="285"/>
                  <a:pt x="56" y="288"/>
                  <a:pt x="66" y="288"/>
                </a:cubicBezTo>
                <a:cubicBezTo>
                  <a:pt x="68" y="288"/>
                  <a:pt x="70" y="288"/>
                  <a:pt x="72" y="288"/>
                </a:cubicBezTo>
                <a:cubicBezTo>
                  <a:pt x="83" y="286"/>
                  <a:pt x="93" y="280"/>
                  <a:pt x="100" y="271"/>
                </a:cubicBezTo>
                <a:cubicBezTo>
                  <a:pt x="107" y="262"/>
                  <a:pt x="109" y="251"/>
                  <a:pt x="108" y="240"/>
                </a:cubicBezTo>
                <a:lnTo>
                  <a:pt x="103" y="208"/>
                </a:lnTo>
                <a:close/>
                <a:moveTo>
                  <a:pt x="83" y="258"/>
                </a:moveTo>
                <a:cubicBezTo>
                  <a:pt x="79" y="263"/>
                  <a:pt x="74" y="266"/>
                  <a:pt x="69" y="267"/>
                </a:cubicBezTo>
                <a:cubicBezTo>
                  <a:pt x="63" y="268"/>
                  <a:pt x="57" y="266"/>
                  <a:pt x="53" y="263"/>
                </a:cubicBezTo>
                <a:cubicBezTo>
                  <a:pt x="48" y="259"/>
                  <a:pt x="45" y="254"/>
                  <a:pt x="45" y="249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50" y="225"/>
                  <a:pt x="64" y="221"/>
                  <a:pt x="84" y="220"/>
                </a:cubicBezTo>
                <a:cubicBezTo>
                  <a:pt x="87" y="243"/>
                  <a:pt x="87" y="243"/>
                  <a:pt x="87" y="243"/>
                </a:cubicBezTo>
                <a:cubicBezTo>
                  <a:pt x="88" y="248"/>
                  <a:pt x="86" y="254"/>
                  <a:pt x="83" y="258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43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2"/>
          <p:cNvSpPr/>
          <p:nvPr/>
        </p:nvSpPr>
        <p:spPr>
          <a:xfrm rot="5400000">
            <a:off x="3438747" y="2920414"/>
            <a:ext cx="382391" cy="402205"/>
          </a:xfrm>
          <a:custGeom>
            <a:avLst/>
            <a:gdLst/>
            <a:ahLst/>
            <a:cxnLst/>
            <a:rect l="l" t="t" r="r" b="b"/>
            <a:pathLst>
              <a:path w="280" h="288" extrusionOk="0">
                <a:moveTo>
                  <a:pt x="280" y="83"/>
                </a:moveTo>
                <a:cubicBezTo>
                  <a:pt x="280" y="79"/>
                  <a:pt x="271" y="0"/>
                  <a:pt x="212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198" y="0"/>
                  <a:pt x="187" y="5"/>
                  <a:pt x="178" y="14"/>
                </a:cubicBezTo>
                <a:cubicBezTo>
                  <a:pt x="155" y="41"/>
                  <a:pt x="161" y="93"/>
                  <a:pt x="161" y="99"/>
                </a:cubicBezTo>
                <a:cubicBezTo>
                  <a:pt x="161" y="100"/>
                  <a:pt x="162" y="100"/>
                  <a:pt x="162" y="101"/>
                </a:cubicBezTo>
                <a:cubicBezTo>
                  <a:pt x="165" y="115"/>
                  <a:pt x="177" y="169"/>
                  <a:pt x="177" y="170"/>
                </a:cubicBezTo>
                <a:cubicBezTo>
                  <a:pt x="178" y="175"/>
                  <a:pt x="183" y="179"/>
                  <a:pt x="188" y="178"/>
                </a:cubicBezTo>
                <a:cubicBezTo>
                  <a:pt x="206" y="177"/>
                  <a:pt x="244" y="190"/>
                  <a:pt x="257" y="195"/>
                </a:cubicBezTo>
                <a:cubicBezTo>
                  <a:pt x="258" y="196"/>
                  <a:pt x="260" y="196"/>
                  <a:pt x="261" y="196"/>
                </a:cubicBezTo>
                <a:cubicBezTo>
                  <a:pt x="263" y="196"/>
                  <a:pt x="264" y="196"/>
                  <a:pt x="266" y="195"/>
                </a:cubicBezTo>
                <a:cubicBezTo>
                  <a:pt x="268" y="194"/>
                  <a:pt x="270" y="191"/>
                  <a:pt x="271" y="189"/>
                </a:cubicBezTo>
                <a:cubicBezTo>
                  <a:pt x="280" y="159"/>
                  <a:pt x="280" y="87"/>
                  <a:pt x="280" y="84"/>
                </a:cubicBezTo>
                <a:cubicBezTo>
                  <a:pt x="280" y="83"/>
                  <a:pt x="280" y="83"/>
                  <a:pt x="280" y="83"/>
                </a:cubicBezTo>
                <a:close/>
                <a:moveTo>
                  <a:pt x="253" y="171"/>
                </a:moveTo>
                <a:cubicBezTo>
                  <a:pt x="239" y="166"/>
                  <a:pt x="215" y="159"/>
                  <a:pt x="196" y="157"/>
                </a:cubicBezTo>
                <a:cubicBezTo>
                  <a:pt x="193" y="141"/>
                  <a:pt x="185" y="108"/>
                  <a:pt x="183" y="96"/>
                </a:cubicBezTo>
                <a:cubicBezTo>
                  <a:pt x="181" y="82"/>
                  <a:pt x="180" y="45"/>
                  <a:pt x="194" y="29"/>
                </a:cubicBezTo>
                <a:cubicBezTo>
                  <a:pt x="199" y="24"/>
                  <a:pt x="204" y="22"/>
                  <a:pt x="212" y="22"/>
                </a:cubicBezTo>
                <a:cubicBezTo>
                  <a:pt x="212" y="22"/>
                  <a:pt x="212" y="22"/>
                  <a:pt x="212" y="22"/>
                </a:cubicBezTo>
                <a:cubicBezTo>
                  <a:pt x="250" y="22"/>
                  <a:pt x="258" y="78"/>
                  <a:pt x="259" y="85"/>
                </a:cubicBezTo>
                <a:cubicBezTo>
                  <a:pt x="259" y="91"/>
                  <a:pt x="258" y="141"/>
                  <a:pt x="253" y="171"/>
                </a:cubicBezTo>
                <a:close/>
                <a:moveTo>
                  <a:pt x="188" y="199"/>
                </a:moveTo>
                <a:cubicBezTo>
                  <a:pt x="182" y="199"/>
                  <a:pt x="178" y="203"/>
                  <a:pt x="177" y="208"/>
                </a:cubicBezTo>
                <a:cubicBezTo>
                  <a:pt x="173" y="240"/>
                  <a:pt x="173" y="240"/>
                  <a:pt x="173" y="240"/>
                </a:cubicBezTo>
                <a:cubicBezTo>
                  <a:pt x="169" y="263"/>
                  <a:pt x="186" y="285"/>
                  <a:pt x="209" y="288"/>
                </a:cubicBezTo>
                <a:cubicBezTo>
                  <a:pt x="211" y="288"/>
                  <a:pt x="213" y="288"/>
                  <a:pt x="215" y="288"/>
                </a:cubicBezTo>
                <a:cubicBezTo>
                  <a:pt x="224" y="288"/>
                  <a:pt x="233" y="285"/>
                  <a:pt x="241" y="280"/>
                </a:cubicBezTo>
                <a:cubicBezTo>
                  <a:pt x="250" y="273"/>
                  <a:pt x="256" y="263"/>
                  <a:pt x="257" y="252"/>
                </a:cubicBezTo>
                <a:cubicBezTo>
                  <a:pt x="260" y="231"/>
                  <a:pt x="260" y="231"/>
                  <a:pt x="260" y="231"/>
                </a:cubicBezTo>
                <a:cubicBezTo>
                  <a:pt x="261" y="228"/>
                  <a:pt x="260" y="225"/>
                  <a:pt x="258" y="223"/>
                </a:cubicBezTo>
                <a:cubicBezTo>
                  <a:pt x="246" y="206"/>
                  <a:pt x="223" y="199"/>
                  <a:pt x="188" y="199"/>
                </a:cubicBezTo>
                <a:close/>
                <a:moveTo>
                  <a:pt x="236" y="249"/>
                </a:moveTo>
                <a:cubicBezTo>
                  <a:pt x="235" y="254"/>
                  <a:pt x="232" y="259"/>
                  <a:pt x="228" y="263"/>
                </a:cubicBezTo>
                <a:cubicBezTo>
                  <a:pt x="223" y="266"/>
                  <a:pt x="218" y="268"/>
                  <a:pt x="212" y="267"/>
                </a:cubicBezTo>
                <a:cubicBezTo>
                  <a:pt x="200" y="265"/>
                  <a:pt x="192" y="254"/>
                  <a:pt x="194" y="243"/>
                </a:cubicBezTo>
                <a:cubicBezTo>
                  <a:pt x="197" y="220"/>
                  <a:pt x="197" y="220"/>
                  <a:pt x="197" y="220"/>
                </a:cubicBezTo>
                <a:cubicBezTo>
                  <a:pt x="217" y="221"/>
                  <a:pt x="231" y="225"/>
                  <a:pt x="238" y="232"/>
                </a:cubicBezTo>
                <a:lnTo>
                  <a:pt x="236" y="249"/>
                </a:lnTo>
                <a:close/>
                <a:moveTo>
                  <a:pt x="69" y="0"/>
                </a:moveTo>
                <a:cubicBezTo>
                  <a:pt x="69" y="0"/>
                  <a:pt x="69" y="0"/>
                  <a:pt x="69" y="0"/>
                </a:cubicBezTo>
                <a:cubicBezTo>
                  <a:pt x="10" y="0"/>
                  <a:pt x="1" y="79"/>
                  <a:pt x="0" y="83"/>
                </a:cubicBezTo>
                <a:cubicBezTo>
                  <a:pt x="0" y="83"/>
                  <a:pt x="0" y="83"/>
                  <a:pt x="0" y="84"/>
                </a:cubicBezTo>
                <a:cubicBezTo>
                  <a:pt x="0" y="87"/>
                  <a:pt x="1" y="159"/>
                  <a:pt x="9" y="188"/>
                </a:cubicBezTo>
                <a:cubicBezTo>
                  <a:pt x="10" y="191"/>
                  <a:pt x="12" y="194"/>
                  <a:pt x="15" y="195"/>
                </a:cubicBezTo>
                <a:cubicBezTo>
                  <a:pt x="17" y="196"/>
                  <a:pt x="18" y="196"/>
                  <a:pt x="20" y="196"/>
                </a:cubicBezTo>
                <a:cubicBezTo>
                  <a:pt x="21" y="196"/>
                  <a:pt x="22" y="196"/>
                  <a:pt x="24" y="195"/>
                </a:cubicBezTo>
                <a:cubicBezTo>
                  <a:pt x="37" y="190"/>
                  <a:pt x="75" y="177"/>
                  <a:pt x="92" y="178"/>
                </a:cubicBezTo>
                <a:cubicBezTo>
                  <a:pt x="98" y="179"/>
                  <a:pt x="102" y="175"/>
                  <a:pt x="104" y="170"/>
                </a:cubicBezTo>
                <a:cubicBezTo>
                  <a:pt x="104" y="170"/>
                  <a:pt x="115" y="115"/>
                  <a:pt x="119" y="101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20" y="94"/>
                  <a:pt x="126" y="41"/>
                  <a:pt x="102" y="14"/>
                </a:cubicBezTo>
                <a:cubicBezTo>
                  <a:pt x="94" y="5"/>
                  <a:pt x="82" y="0"/>
                  <a:pt x="69" y="0"/>
                </a:cubicBezTo>
                <a:close/>
                <a:moveTo>
                  <a:pt x="98" y="96"/>
                </a:moveTo>
                <a:cubicBezTo>
                  <a:pt x="95" y="108"/>
                  <a:pt x="88" y="142"/>
                  <a:pt x="85" y="157"/>
                </a:cubicBezTo>
                <a:cubicBezTo>
                  <a:pt x="66" y="159"/>
                  <a:pt x="42" y="166"/>
                  <a:pt x="28" y="171"/>
                </a:cubicBezTo>
                <a:cubicBezTo>
                  <a:pt x="22" y="142"/>
                  <a:pt x="22" y="91"/>
                  <a:pt x="22" y="85"/>
                </a:cubicBezTo>
                <a:cubicBezTo>
                  <a:pt x="22" y="78"/>
                  <a:pt x="31" y="22"/>
                  <a:pt x="69" y="22"/>
                </a:cubicBezTo>
                <a:cubicBezTo>
                  <a:pt x="69" y="22"/>
                  <a:pt x="69" y="22"/>
                  <a:pt x="69" y="22"/>
                </a:cubicBezTo>
                <a:cubicBezTo>
                  <a:pt x="76" y="22"/>
                  <a:pt x="82" y="24"/>
                  <a:pt x="86" y="29"/>
                </a:cubicBezTo>
                <a:cubicBezTo>
                  <a:pt x="101" y="45"/>
                  <a:pt x="100" y="82"/>
                  <a:pt x="98" y="96"/>
                </a:cubicBezTo>
                <a:close/>
                <a:moveTo>
                  <a:pt x="103" y="208"/>
                </a:moveTo>
                <a:cubicBezTo>
                  <a:pt x="103" y="203"/>
                  <a:pt x="98" y="199"/>
                  <a:pt x="93" y="199"/>
                </a:cubicBezTo>
                <a:cubicBezTo>
                  <a:pt x="58" y="199"/>
                  <a:pt x="34" y="206"/>
                  <a:pt x="22" y="223"/>
                </a:cubicBezTo>
                <a:cubicBezTo>
                  <a:pt x="21" y="225"/>
                  <a:pt x="20" y="228"/>
                  <a:pt x="20" y="231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5" y="263"/>
                  <a:pt x="31" y="273"/>
                  <a:pt x="40" y="280"/>
                </a:cubicBezTo>
                <a:cubicBezTo>
                  <a:pt x="47" y="285"/>
                  <a:pt x="56" y="288"/>
                  <a:pt x="66" y="288"/>
                </a:cubicBezTo>
                <a:cubicBezTo>
                  <a:pt x="68" y="288"/>
                  <a:pt x="70" y="288"/>
                  <a:pt x="72" y="288"/>
                </a:cubicBezTo>
                <a:cubicBezTo>
                  <a:pt x="83" y="286"/>
                  <a:pt x="93" y="280"/>
                  <a:pt x="100" y="271"/>
                </a:cubicBezTo>
                <a:cubicBezTo>
                  <a:pt x="107" y="262"/>
                  <a:pt x="109" y="251"/>
                  <a:pt x="108" y="240"/>
                </a:cubicBezTo>
                <a:lnTo>
                  <a:pt x="103" y="208"/>
                </a:lnTo>
                <a:close/>
                <a:moveTo>
                  <a:pt x="83" y="258"/>
                </a:moveTo>
                <a:cubicBezTo>
                  <a:pt x="79" y="263"/>
                  <a:pt x="74" y="266"/>
                  <a:pt x="69" y="267"/>
                </a:cubicBezTo>
                <a:cubicBezTo>
                  <a:pt x="63" y="268"/>
                  <a:pt x="57" y="266"/>
                  <a:pt x="53" y="263"/>
                </a:cubicBezTo>
                <a:cubicBezTo>
                  <a:pt x="48" y="259"/>
                  <a:pt x="45" y="254"/>
                  <a:pt x="45" y="249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50" y="225"/>
                  <a:pt x="64" y="221"/>
                  <a:pt x="84" y="220"/>
                </a:cubicBezTo>
                <a:cubicBezTo>
                  <a:pt x="87" y="243"/>
                  <a:pt x="87" y="243"/>
                  <a:pt x="87" y="243"/>
                </a:cubicBezTo>
                <a:cubicBezTo>
                  <a:pt x="88" y="248"/>
                  <a:pt x="86" y="254"/>
                  <a:pt x="83" y="258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43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22"/>
          <p:cNvSpPr/>
          <p:nvPr/>
        </p:nvSpPr>
        <p:spPr>
          <a:xfrm rot="4407502">
            <a:off x="2922159" y="3166436"/>
            <a:ext cx="382391" cy="402205"/>
          </a:xfrm>
          <a:custGeom>
            <a:avLst/>
            <a:gdLst/>
            <a:ahLst/>
            <a:cxnLst/>
            <a:rect l="l" t="t" r="r" b="b"/>
            <a:pathLst>
              <a:path w="280" h="288" extrusionOk="0">
                <a:moveTo>
                  <a:pt x="280" y="83"/>
                </a:moveTo>
                <a:cubicBezTo>
                  <a:pt x="280" y="79"/>
                  <a:pt x="271" y="0"/>
                  <a:pt x="212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198" y="0"/>
                  <a:pt x="187" y="5"/>
                  <a:pt x="178" y="14"/>
                </a:cubicBezTo>
                <a:cubicBezTo>
                  <a:pt x="155" y="41"/>
                  <a:pt x="161" y="93"/>
                  <a:pt x="161" y="99"/>
                </a:cubicBezTo>
                <a:cubicBezTo>
                  <a:pt x="161" y="100"/>
                  <a:pt x="162" y="100"/>
                  <a:pt x="162" y="101"/>
                </a:cubicBezTo>
                <a:cubicBezTo>
                  <a:pt x="165" y="115"/>
                  <a:pt x="177" y="169"/>
                  <a:pt x="177" y="170"/>
                </a:cubicBezTo>
                <a:cubicBezTo>
                  <a:pt x="178" y="175"/>
                  <a:pt x="183" y="179"/>
                  <a:pt x="188" y="178"/>
                </a:cubicBezTo>
                <a:cubicBezTo>
                  <a:pt x="206" y="177"/>
                  <a:pt x="244" y="190"/>
                  <a:pt x="257" y="195"/>
                </a:cubicBezTo>
                <a:cubicBezTo>
                  <a:pt x="258" y="196"/>
                  <a:pt x="260" y="196"/>
                  <a:pt x="261" y="196"/>
                </a:cubicBezTo>
                <a:cubicBezTo>
                  <a:pt x="263" y="196"/>
                  <a:pt x="264" y="196"/>
                  <a:pt x="266" y="195"/>
                </a:cubicBezTo>
                <a:cubicBezTo>
                  <a:pt x="268" y="194"/>
                  <a:pt x="270" y="191"/>
                  <a:pt x="271" y="189"/>
                </a:cubicBezTo>
                <a:cubicBezTo>
                  <a:pt x="280" y="159"/>
                  <a:pt x="280" y="87"/>
                  <a:pt x="280" y="84"/>
                </a:cubicBezTo>
                <a:cubicBezTo>
                  <a:pt x="280" y="83"/>
                  <a:pt x="280" y="83"/>
                  <a:pt x="280" y="83"/>
                </a:cubicBezTo>
                <a:close/>
                <a:moveTo>
                  <a:pt x="253" y="171"/>
                </a:moveTo>
                <a:cubicBezTo>
                  <a:pt x="239" y="166"/>
                  <a:pt x="215" y="159"/>
                  <a:pt x="196" y="157"/>
                </a:cubicBezTo>
                <a:cubicBezTo>
                  <a:pt x="193" y="141"/>
                  <a:pt x="185" y="108"/>
                  <a:pt x="183" y="96"/>
                </a:cubicBezTo>
                <a:cubicBezTo>
                  <a:pt x="181" y="82"/>
                  <a:pt x="180" y="45"/>
                  <a:pt x="194" y="29"/>
                </a:cubicBezTo>
                <a:cubicBezTo>
                  <a:pt x="199" y="24"/>
                  <a:pt x="204" y="22"/>
                  <a:pt x="212" y="22"/>
                </a:cubicBezTo>
                <a:cubicBezTo>
                  <a:pt x="212" y="22"/>
                  <a:pt x="212" y="22"/>
                  <a:pt x="212" y="22"/>
                </a:cubicBezTo>
                <a:cubicBezTo>
                  <a:pt x="250" y="22"/>
                  <a:pt x="258" y="78"/>
                  <a:pt x="259" y="85"/>
                </a:cubicBezTo>
                <a:cubicBezTo>
                  <a:pt x="259" y="91"/>
                  <a:pt x="258" y="141"/>
                  <a:pt x="253" y="171"/>
                </a:cubicBezTo>
                <a:close/>
                <a:moveTo>
                  <a:pt x="188" y="199"/>
                </a:moveTo>
                <a:cubicBezTo>
                  <a:pt x="182" y="199"/>
                  <a:pt x="178" y="203"/>
                  <a:pt x="177" y="208"/>
                </a:cubicBezTo>
                <a:cubicBezTo>
                  <a:pt x="173" y="240"/>
                  <a:pt x="173" y="240"/>
                  <a:pt x="173" y="240"/>
                </a:cubicBezTo>
                <a:cubicBezTo>
                  <a:pt x="169" y="263"/>
                  <a:pt x="186" y="285"/>
                  <a:pt x="209" y="288"/>
                </a:cubicBezTo>
                <a:cubicBezTo>
                  <a:pt x="211" y="288"/>
                  <a:pt x="213" y="288"/>
                  <a:pt x="215" y="288"/>
                </a:cubicBezTo>
                <a:cubicBezTo>
                  <a:pt x="224" y="288"/>
                  <a:pt x="233" y="285"/>
                  <a:pt x="241" y="280"/>
                </a:cubicBezTo>
                <a:cubicBezTo>
                  <a:pt x="250" y="273"/>
                  <a:pt x="256" y="263"/>
                  <a:pt x="257" y="252"/>
                </a:cubicBezTo>
                <a:cubicBezTo>
                  <a:pt x="260" y="231"/>
                  <a:pt x="260" y="231"/>
                  <a:pt x="260" y="231"/>
                </a:cubicBezTo>
                <a:cubicBezTo>
                  <a:pt x="261" y="228"/>
                  <a:pt x="260" y="225"/>
                  <a:pt x="258" y="223"/>
                </a:cubicBezTo>
                <a:cubicBezTo>
                  <a:pt x="246" y="206"/>
                  <a:pt x="223" y="199"/>
                  <a:pt x="188" y="199"/>
                </a:cubicBezTo>
                <a:close/>
                <a:moveTo>
                  <a:pt x="236" y="249"/>
                </a:moveTo>
                <a:cubicBezTo>
                  <a:pt x="235" y="254"/>
                  <a:pt x="232" y="259"/>
                  <a:pt x="228" y="263"/>
                </a:cubicBezTo>
                <a:cubicBezTo>
                  <a:pt x="223" y="266"/>
                  <a:pt x="218" y="268"/>
                  <a:pt x="212" y="267"/>
                </a:cubicBezTo>
                <a:cubicBezTo>
                  <a:pt x="200" y="265"/>
                  <a:pt x="192" y="254"/>
                  <a:pt x="194" y="243"/>
                </a:cubicBezTo>
                <a:cubicBezTo>
                  <a:pt x="197" y="220"/>
                  <a:pt x="197" y="220"/>
                  <a:pt x="197" y="220"/>
                </a:cubicBezTo>
                <a:cubicBezTo>
                  <a:pt x="217" y="221"/>
                  <a:pt x="231" y="225"/>
                  <a:pt x="238" y="232"/>
                </a:cubicBezTo>
                <a:lnTo>
                  <a:pt x="236" y="249"/>
                </a:lnTo>
                <a:close/>
                <a:moveTo>
                  <a:pt x="69" y="0"/>
                </a:moveTo>
                <a:cubicBezTo>
                  <a:pt x="69" y="0"/>
                  <a:pt x="69" y="0"/>
                  <a:pt x="69" y="0"/>
                </a:cubicBezTo>
                <a:cubicBezTo>
                  <a:pt x="10" y="0"/>
                  <a:pt x="1" y="79"/>
                  <a:pt x="0" y="83"/>
                </a:cubicBezTo>
                <a:cubicBezTo>
                  <a:pt x="0" y="83"/>
                  <a:pt x="0" y="83"/>
                  <a:pt x="0" y="84"/>
                </a:cubicBezTo>
                <a:cubicBezTo>
                  <a:pt x="0" y="87"/>
                  <a:pt x="1" y="159"/>
                  <a:pt x="9" y="188"/>
                </a:cubicBezTo>
                <a:cubicBezTo>
                  <a:pt x="10" y="191"/>
                  <a:pt x="12" y="194"/>
                  <a:pt x="15" y="195"/>
                </a:cubicBezTo>
                <a:cubicBezTo>
                  <a:pt x="17" y="196"/>
                  <a:pt x="18" y="196"/>
                  <a:pt x="20" y="196"/>
                </a:cubicBezTo>
                <a:cubicBezTo>
                  <a:pt x="21" y="196"/>
                  <a:pt x="22" y="196"/>
                  <a:pt x="24" y="195"/>
                </a:cubicBezTo>
                <a:cubicBezTo>
                  <a:pt x="37" y="190"/>
                  <a:pt x="75" y="177"/>
                  <a:pt x="92" y="178"/>
                </a:cubicBezTo>
                <a:cubicBezTo>
                  <a:pt x="98" y="179"/>
                  <a:pt x="102" y="175"/>
                  <a:pt x="104" y="170"/>
                </a:cubicBezTo>
                <a:cubicBezTo>
                  <a:pt x="104" y="170"/>
                  <a:pt x="115" y="115"/>
                  <a:pt x="119" y="101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20" y="94"/>
                  <a:pt x="126" y="41"/>
                  <a:pt x="102" y="14"/>
                </a:cubicBezTo>
                <a:cubicBezTo>
                  <a:pt x="94" y="5"/>
                  <a:pt x="82" y="0"/>
                  <a:pt x="69" y="0"/>
                </a:cubicBezTo>
                <a:close/>
                <a:moveTo>
                  <a:pt x="98" y="96"/>
                </a:moveTo>
                <a:cubicBezTo>
                  <a:pt x="95" y="108"/>
                  <a:pt x="88" y="142"/>
                  <a:pt x="85" y="157"/>
                </a:cubicBezTo>
                <a:cubicBezTo>
                  <a:pt x="66" y="159"/>
                  <a:pt x="42" y="166"/>
                  <a:pt x="28" y="171"/>
                </a:cubicBezTo>
                <a:cubicBezTo>
                  <a:pt x="22" y="142"/>
                  <a:pt x="22" y="91"/>
                  <a:pt x="22" y="85"/>
                </a:cubicBezTo>
                <a:cubicBezTo>
                  <a:pt x="22" y="78"/>
                  <a:pt x="31" y="22"/>
                  <a:pt x="69" y="22"/>
                </a:cubicBezTo>
                <a:cubicBezTo>
                  <a:pt x="69" y="22"/>
                  <a:pt x="69" y="22"/>
                  <a:pt x="69" y="22"/>
                </a:cubicBezTo>
                <a:cubicBezTo>
                  <a:pt x="76" y="22"/>
                  <a:pt x="82" y="24"/>
                  <a:pt x="86" y="29"/>
                </a:cubicBezTo>
                <a:cubicBezTo>
                  <a:pt x="101" y="45"/>
                  <a:pt x="100" y="82"/>
                  <a:pt x="98" y="96"/>
                </a:cubicBezTo>
                <a:close/>
                <a:moveTo>
                  <a:pt x="103" y="208"/>
                </a:moveTo>
                <a:cubicBezTo>
                  <a:pt x="103" y="203"/>
                  <a:pt x="98" y="199"/>
                  <a:pt x="93" y="199"/>
                </a:cubicBezTo>
                <a:cubicBezTo>
                  <a:pt x="58" y="199"/>
                  <a:pt x="34" y="206"/>
                  <a:pt x="22" y="223"/>
                </a:cubicBezTo>
                <a:cubicBezTo>
                  <a:pt x="21" y="225"/>
                  <a:pt x="20" y="228"/>
                  <a:pt x="20" y="231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5" y="263"/>
                  <a:pt x="31" y="273"/>
                  <a:pt x="40" y="280"/>
                </a:cubicBezTo>
                <a:cubicBezTo>
                  <a:pt x="47" y="285"/>
                  <a:pt x="56" y="288"/>
                  <a:pt x="66" y="288"/>
                </a:cubicBezTo>
                <a:cubicBezTo>
                  <a:pt x="68" y="288"/>
                  <a:pt x="70" y="288"/>
                  <a:pt x="72" y="288"/>
                </a:cubicBezTo>
                <a:cubicBezTo>
                  <a:pt x="83" y="286"/>
                  <a:pt x="93" y="280"/>
                  <a:pt x="100" y="271"/>
                </a:cubicBezTo>
                <a:cubicBezTo>
                  <a:pt x="107" y="262"/>
                  <a:pt x="109" y="251"/>
                  <a:pt x="108" y="240"/>
                </a:cubicBezTo>
                <a:lnTo>
                  <a:pt x="103" y="208"/>
                </a:lnTo>
                <a:close/>
                <a:moveTo>
                  <a:pt x="83" y="258"/>
                </a:moveTo>
                <a:cubicBezTo>
                  <a:pt x="79" y="263"/>
                  <a:pt x="74" y="266"/>
                  <a:pt x="69" y="267"/>
                </a:cubicBezTo>
                <a:cubicBezTo>
                  <a:pt x="63" y="268"/>
                  <a:pt x="57" y="266"/>
                  <a:pt x="53" y="263"/>
                </a:cubicBezTo>
                <a:cubicBezTo>
                  <a:pt x="48" y="259"/>
                  <a:pt x="45" y="254"/>
                  <a:pt x="45" y="249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50" y="225"/>
                  <a:pt x="64" y="221"/>
                  <a:pt x="84" y="220"/>
                </a:cubicBezTo>
                <a:cubicBezTo>
                  <a:pt x="87" y="243"/>
                  <a:pt x="87" y="243"/>
                  <a:pt x="87" y="243"/>
                </a:cubicBezTo>
                <a:cubicBezTo>
                  <a:pt x="88" y="248"/>
                  <a:pt x="86" y="254"/>
                  <a:pt x="83" y="258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43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2"/>
          <p:cNvSpPr/>
          <p:nvPr/>
        </p:nvSpPr>
        <p:spPr>
          <a:xfrm rot="3683269">
            <a:off x="3958938" y="2833171"/>
            <a:ext cx="382391" cy="402205"/>
          </a:xfrm>
          <a:custGeom>
            <a:avLst/>
            <a:gdLst/>
            <a:ahLst/>
            <a:cxnLst/>
            <a:rect l="l" t="t" r="r" b="b"/>
            <a:pathLst>
              <a:path w="280" h="288" extrusionOk="0">
                <a:moveTo>
                  <a:pt x="280" y="83"/>
                </a:moveTo>
                <a:cubicBezTo>
                  <a:pt x="280" y="79"/>
                  <a:pt x="271" y="0"/>
                  <a:pt x="212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198" y="0"/>
                  <a:pt x="187" y="5"/>
                  <a:pt x="178" y="14"/>
                </a:cubicBezTo>
                <a:cubicBezTo>
                  <a:pt x="155" y="41"/>
                  <a:pt x="161" y="93"/>
                  <a:pt x="161" y="99"/>
                </a:cubicBezTo>
                <a:cubicBezTo>
                  <a:pt x="161" y="100"/>
                  <a:pt x="162" y="100"/>
                  <a:pt x="162" y="101"/>
                </a:cubicBezTo>
                <a:cubicBezTo>
                  <a:pt x="165" y="115"/>
                  <a:pt x="177" y="169"/>
                  <a:pt x="177" y="170"/>
                </a:cubicBezTo>
                <a:cubicBezTo>
                  <a:pt x="178" y="175"/>
                  <a:pt x="183" y="179"/>
                  <a:pt x="188" y="178"/>
                </a:cubicBezTo>
                <a:cubicBezTo>
                  <a:pt x="206" y="177"/>
                  <a:pt x="244" y="190"/>
                  <a:pt x="257" y="195"/>
                </a:cubicBezTo>
                <a:cubicBezTo>
                  <a:pt x="258" y="196"/>
                  <a:pt x="260" y="196"/>
                  <a:pt x="261" y="196"/>
                </a:cubicBezTo>
                <a:cubicBezTo>
                  <a:pt x="263" y="196"/>
                  <a:pt x="264" y="196"/>
                  <a:pt x="266" y="195"/>
                </a:cubicBezTo>
                <a:cubicBezTo>
                  <a:pt x="268" y="194"/>
                  <a:pt x="270" y="191"/>
                  <a:pt x="271" y="189"/>
                </a:cubicBezTo>
                <a:cubicBezTo>
                  <a:pt x="280" y="159"/>
                  <a:pt x="280" y="87"/>
                  <a:pt x="280" y="84"/>
                </a:cubicBezTo>
                <a:cubicBezTo>
                  <a:pt x="280" y="83"/>
                  <a:pt x="280" y="83"/>
                  <a:pt x="280" y="83"/>
                </a:cubicBezTo>
                <a:close/>
                <a:moveTo>
                  <a:pt x="253" y="171"/>
                </a:moveTo>
                <a:cubicBezTo>
                  <a:pt x="239" y="166"/>
                  <a:pt x="215" y="159"/>
                  <a:pt x="196" y="157"/>
                </a:cubicBezTo>
                <a:cubicBezTo>
                  <a:pt x="193" y="141"/>
                  <a:pt x="185" y="108"/>
                  <a:pt x="183" y="96"/>
                </a:cubicBezTo>
                <a:cubicBezTo>
                  <a:pt x="181" y="82"/>
                  <a:pt x="180" y="45"/>
                  <a:pt x="194" y="29"/>
                </a:cubicBezTo>
                <a:cubicBezTo>
                  <a:pt x="199" y="24"/>
                  <a:pt x="204" y="22"/>
                  <a:pt x="212" y="22"/>
                </a:cubicBezTo>
                <a:cubicBezTo>
                  <a:pt x="212" y="22"/>
                  <a:pt x="212" y="22"/>
                  <a:pt x="212" y="22"/>
                </a:cubicBezTo>
                <a:cubicBezTo>
                  <a:pt x="250" y="22"/>
                  <a:pt x="258" y="78"/>
                  <a:pt x="259" y="85"/>
                </a:cubicBezTo>
                <a:cubicBezTo>
                  <a:pt x="259" y="91"/>
                  <a:pt x="258" y="141"/>
                  <a:pt x="253" y="171"/>
                </a:cubicBezTo>
                <a:close/>
                <a:moveTo>
                  <a:pt x="188" y="199"/>
                </a:moveTo>
                <a:cubicBezTo>
                  <a:pt x="182" y="199"/>
                  <a:pt x="178" y="203"/>
                  <a:pt x="177" y="208"/>
                </a:cubicBezTo>
                <a:cubicBezTo>
                  <a:pt x="173" y="240"/>
                  <a:pt x="173" y="240"/>
                  <a:pt x="173" y="240"/>
                </a:cubicBezTo>
                <a:cubicBezTo>
                  <a:pt x="169" y="263"/>
                  <a:pt x="186" y="285"/>
                  <a:pt x="209" y="288"/>
                </a:cubicBezTo>
                <a:cubicBezTo>
                  <a:pt x="211" y="288"/>
                  <a:pt x="213" y="288"/>
                  <a:pt x="215" y="288"/>
                </a:cubicBezTo>
                <a:cubicBezTo>
                  <a:pt x="224" y="288"/>
                  <a:pt x="233" y="285"/>
                  <a:pt x="241" y="280"/>
                </a:cubicBezTo>
                <a:cubicBezTo>
                  <a:pt x="250" y="273"/>
                  <a:pt x="256" y="263"/>
                  <a:pt x="257" y="252"/>
                </a:cubicBezTo>
                <a:cubicBezTo>
                  <a:pt x="260" y="231"/>
                  <a:pt x="260" y="231"/>
                  <a:pt x="260" y="231"/>
                </a:cubicBezTo>
                <a:cubicBezTo>
                  <a:pt x="261" y="228"/>
                  <a:pt x="260" y="225"/>
                  <a:pt x="258" y="223"/>
                </a:cubicBezTo>
                <a:cubicBezTo>
                  <a:pt x="246" y="206"/>
                  <a:pt x="223" y="199"/>
                  <a:pt x="188" y="199"/>
                </a:cubicBezTo>
                <a:close/>
                <a:moveTo>
                  <a:pt x="236" y="249"/>
                </a:moveTo>
                <a:cubicBezTo>
                  <a:pt x="235" y="254"/>
                  <a:pt x="232" y="259"/>
                  <a:pt x="228" y="263"/>
                </a:cubicBezTo>
                <a:cubicBezTo>
                  <a:pt x="223" y="266"/>
                  <a:pt x="218" y="268"/>
                  <a:pt x="212" y="267"/>
                </a:cubicBezTo>
                <a:cubicBezTo>
                  <a:pt x="200" y="265"/>
                  <a:pt x="192" y="254"/>
                  <a:pt x="194" y="243"/>
                </a:cubicBezTo>
                <a:cubicBezTo>
                  <a:pt x="197" y="220"/>
                  <a:pt x="197" y="220"/>
                  <a:pt x="197" y="220"/>
                </a:cubicBezTo>
                <a:cubicBezTo>
                  <a:pt x="217" y="221"/>
                  <a:pt x="231" y="225"/>
                  <a:pt x="238" y="232"/>
                </a:cubicBezTo>
                <a:lnTo>
                  <a:pt x="236" y="249"/>
                </a:lnTo>
                <a:close/>
                <a:moveTo>
                  <a:pt x="69" y="0"/>
                </a:moveTo>
                <a:cubicBezTo>
                  <a:pt x="69" y="0"/>
                  <a:pt x="69" y="0"/>
                  <a:pt x="69" y="0"/>
                </a:cubicBezTo>
                <a:cubicBezTo>
                  <a:pt x="10" y="0"/>
                  <a:pt x="1" y="79"/>
                  <a:pt x="0" y="83"/>
                </a:cubicBezTo>
                <a:cubicBezTo>
                  <a:pt x="0" y="83"/>
                  <a:pt x="0" y="83"/>
                  <a:pt x="0" y="84"/>
                </a:cubicBezTo>
                <a:cubicBezTo>
                  <a:pt x="0" y="87"/>
                  <a:pt x="1" y="159"/>
                  <a:pt x="9" y="188"/>
                </a:cubicBezTo>
                <a:cubicBezTo>
                  <a:pt x="10" y="191"/>
                  <a:pt x="12" y="194"/>
                  <a:pt x="15" y="195"/>
                </a:cubicBezTo>
                <a:cubicBezTo>
                  <a:pt x="17" y="196"/>
                  <a:pt x="18" y="196"/>
                  <a:pt x="20" y="196"/>
                </a:cubicBezTo>
                <a:cubicBezTo>
                  <a:pt x="21" y="196"/>
                  <a:pt x="22" y="196"/>
                  <a:pt x="24" y="195"/>
                </a:cubicBezTo>
                <a:cubicBezTo>
                  <a:pt x="37" y="190"/>
                  <a:pt x="75" y="177"/>
                  <a:pt x="92" y="178"/>
                </a:cubicBezTo>
                <a:cubicBezTo>
                  <a:pt x="98" y="179"/>
                  <a:pt x="102" y="175"/>
                  <a:pt x="104" y="170"/>
                </a:cubicBezTo>
                <a:cubicBezTo>
                  <a:pt x="104" y="170"/>
                  <a:pt x="115" y="115"/>
                  <a:pt x="119" y="101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20" y="94"/>
                  <a:pt x="126" y="41"/>
                  <a:pt x="102" y="14"/>
                </a:cubicBezTo>
                <a:cubicBezTo>
                  <a:pt x="94" y="5"/>
                  <a:pt x="82" y="0"/>
                  <a:pt x="69" y="0"/>
                </a:cubicBezTo>
                <a:close/>
                <a:moveTo>
                  <a:pt x="98" y="96"/>
                </a:moveTo>
                <a:cubicBezTo>
                  <a:pt x="95" y="108"/>
                  <a:pt x="88" y="142"/>
                  <a:pt x="85" y="157"/>
                </a:cubicBezTo>
                <a:cubicBezTo>
                  <a:pt x="66" y="159"/>
                  <a:pt x="42" y="166"/>
                  <a:pt x="28" y="171"/>
                </a:cubicBezTo>
                <a:cubicBezTo>
                  <a:pt x="22" y="142"/>
                  <a:pt x="22" y="91"/>
                  <a:pt x="22" y="85"/>
                </a:cubicBezTo>
                <a:cubicBezTo>
                  <a:pt x="22" y="78"/>
                  <a:pt x="31" y="22"/>
                  <a:pt x="69" y="22"/>
                </a:cubicBezTo>
                <a:cubicBezTo>
                  <a:pt x="69" y="22"/>
                  <a:pt x="69" y="22"/>
                  <a:pt x="69" y="22"/>
                </a:cubicBezTo>
                <a:cubicBezTo>
                  <a:pt x="76" y="22"/>
                  <a:pt x="82" y="24"/>
                  <a:pt x="86" y="29"/>
                </a:cubicBezTo>
                <a:cubicBezTo>
                  <a:pt x="101" y="45"/>
                  <a:pt x="100" y="82"/>
                  <a:pt x="98" y="96"/>
                </a:cubicBezTo>
                <a:close/>
                <a:moveTo>
                  <a:pt x="103" y="208"/>
                </a:moveTo>
                <a:cubicBezTo>
                  <a:pt x="103" y="203"/>
                  <a:pt x="98" y="199"/>
                  <a:pt x="93" y="199"/>
                </a:cubicBezTo>
                <a:cubicBezTo>
                  <a:pt x="58" y="199"/>
                  <a:pt x="34" y="206"/>
                  <a:pt x="22" y="223"/>
                </a:cubicBezTo>
                <a:cubicBezTo>
                  <a:pt x="21" y="225"/>
                  <a:pt x="20" y="228"/>
                  <a:pt x="20" y="231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5" y="263"/>
                  <a:pt x="31" y="273"/>
                  <a:pt x="40" y="280"/>
                </a:cubicBezTo>
                <a:cubicBezTo>
                  <a:pt x="47" y="285"/>
                  <a:pt x="56" y="288"/>
                  <a:pt x="66" y="288"/>
                </a:cubicBezTo>
                <a:cubicBezTo>
                  <a:pt x="68" y="288"/>
                  <a:pt x="70" y="288"/>
                  <a:pt x="72" y="288"/>
                </a:cubicBezTo>
                <a:cubicBezTo>
                  <a:pt x="83" y="286"/>
                  <a:pt x="93" y="280"/>
                  <a:pt x="100" y="271"/>
                </a:cubicBezTo>
                <a:cubicBezTo>
                  <a:pt x="107" y="262"/>
                  <a:pt x="109" y="251"/>
                  <a:pt x="108" y="240"/>
                </a:cubicBezTo>
                <a:lnTo>
                  <a:pt x="103" y="208"/>
                </a:lnTo>
                <a:close/>
                <a:moveTo>
                  <a:pt x="83" y="258"/>
                </a:moveTo>
                <a:cubicBezTo>
                  <a:pt x="79" y="263"/>
                  <a:pt x="74" y="266"/>
                  <a:pt x="69" y="267"/>
                </a:cubicBezTo>
                <a:cubicBezTo>
                  <a:pt x="63" y="268"/>
                  <a:pt x="57" y="266"/>
                  <a:pt x="53" y="263"/>
                </a:cubicBezTo>
                <a:cubicBezTo>
                  <a:pt x="48" y="259"/>
                  <a:pt x="45" y="254"/>
                  <a:pt x="45" y="249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50" y="225"/>
                  <a:pt x="64" y="221"/>
                  <a:pt x="84" y="220"/>
                </a:cubicBezTo>
                <a:cubicBezTo>
                  <a:pt x="87" y="243"/>
                  <a:pt x="87" y="243"/>
                  <a:pt x="87" y="243"/>
                </a:cubicBezTo>
                <a:cubicBezTo>
                  <a:pt x="88" y="248"/>
                  <a:pt x="86" y="254"/>
                  <a:pt x="83" y="258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43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b="23461"/>
          <a:stretch/>
        </p:blipFill>
        <p:spPr>
          <a:xfrm>
            <a:off x="6060179" y="6224319"/>
            <a:ext cx="2859985" cy="52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501634" y="343417"/>
            <a:ext cx="8642366" cy="33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None/>
            </a:pPr>
            <a:r>
              <a:rPr lang="en-US" sz="2400">
                <a:latin typeface="Encode Sans"/>
                <a:ea typeface="Encode Sans"/>
                <a:cs typeface="Encode Sans"/>
                <a:sym typeface="Encode Sans"/>
              </a:rPr>
              <a:t>TRANSFORMATION MATURITY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5897886" y="5298622"/>
            <a:ext cx="3154674" cy="64661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6636321" y="2351355"/>
            <a:ext cx="2114125" cy="68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noAutofit/>
          </a:bodyPr>
          <a:lstStyle/>
          <a:p>
            <a:pPr marL="95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7E7E7E"/>
                </a:solidFill>
                <a:latin typeface="Open Sans"/>
                <a:ea typeface="Open Sans"/>
                <a:cs typeface="Open Sans"/>
                <a:sym typeface="Open Sans"/>
              </a:rPr>
              <a:t>1. ERP System Replacement</a:t>
            </a:r>
            <a:endParaRPr sz="1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525" marR="381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Low degree of transformation. Lift and shift existing technology. Limited redesign of existing processes. Operating model remains intact.</a:t>
            </a:r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6636321" y="3134571"/>
            <a:ext cx="2245729" cy="68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noAutofit/>
          </a:bodyPr>
          <a:lstStyle/>
          <a:p>
            <a:pPr marL="95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B19CDC"/>
                </a:solidFill>
                <a:latin typeface="Open Sans"/>
                <a:ea typeface="Open Sans"/>
                <a:cs typeface="Open Sans"/>
                <a:sym typeface="Open Sans"/>
              </a:rPr>
              <a:t>2. ERP Impacted Process Redesign</a:t>
            </a:r>
            <a:endParaRPr sz="1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525" marR="381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Medium degree of transformation. Cloud capability leveraged. ERP-impacted processes standardized, with corresponding change to operating model.</a:t>
            </a:r>
            <a:endParaRPr sz="75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6636321" y="3917787"/>
            <a:ext cx="2114125" cy="68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/>
          <a:p>
            <a:pPr marL="95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8B6BCA"/>
                </a:solidFill>
                <a:latin typeface="Open Sans"/>
                <a:ea typeface="Open Sans"/>
                <a:cs typeface="Open Sans"/>
                <a:sym typeface="Open Sans"/>
              </a:rPr>
              <a:t>3. End-to-End Process Redesign</a:t>
            </a:r>
            <a:endParaRPr sz="1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525" marR="3810" lvl="0" indent="0" algn="l" rtl="0">
              <a:spcBef>
                <a:spcPts val="454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Medium – High degree of transformation. All Supply Chain and Finance processes standardized. New operating model established with ERP enablement.</a:t>
            </a:r>
            <a:endParaRPr sz="75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6636322" y="4700522"/>
            <a:ext cx="2114125" cy="84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noAutofit/>
          </a:bodyPr>
          <a:lstStyle/>
          <a:p>
            <a:pPr marL="9525" marR="95726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4A2D83"/>
                </a:solidFill>
                <a:latin typeface="Open Sans"/>
                <a:ea typeface="Open Sans"/>
                <a:cs typeface="Open Sans"/>
                <a:sym typeface="Open Sans"/>
              </a:rPr>
              <a:t>4. Automation and Complete Consolidation of Services</a:t>
            </a:r>
            <a:endParaRPr sz="1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525" marR="3810" lvl="0" indent="0" algn="l" rtl="0">
              <a:spcBef>
                <a:spcPts val="454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High degree of transformation. All Supply Chain and Finance redesigned to leverage a leading operating model for transaction processing. Unified shared service(s), irrespective of ERP.</a:t>
            </a:r>
            <a:endParaRPr sz="75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6642551" y="2115650"/>
            <a:ext cx="21633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noAutofit/>
          </a:bodyPr>
          <a:lstStyle/>
          <a:p>
            <a:pPr marL="95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Degrees of Transformation Examples</a:t>
            </a:r>
            <a:endParaRPr sz="9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9" name="Google Shape;159;p23"/>
          <p:cNvGrpSpPr/>
          <p:nvPr/>
        </p:nvGrpSpPr>
        <p:grpSpPr>
          <a:xfrm>
            <a:off x="505428" y="1570383"/>
            <a:ext cx="6026318" cy="4701208"/>
            <a:chOff x="673904" y="1692407"/>
            <a:chExt cx="8035090" cy="4400779"/>
          </a:xfrm>
        </p:grpSpPr>
        <p:sp>
          <p:nvSpPr>
            <p:cNvPr id="160" name="Google Shape;160;p23"/>
            <p:cNvSpPr/>
            <p:nvPr/>
          </p:nvSpPr>
          <p:spPr>
            <a:xfrm>
              <a:off x="673904" y="1905534"/>
              <a:ext cx="310896" cy="4187651"/>
            </a:xfrm>
            <a:custGeom>
              <a:avLst/>
              <a:gdLst/>
              <a:ahLst/>
              <a:cxnLst/>
              <a:rect l="l" t="t" r="r" b="b"/>
              <a:pathLst>
                <a:path w="291465" h="4998720" extrusionOk="0">
                  <a:moveTo>
                    <a:pt x="145542" y="0"/>
                  </a:moveTo>
                  <a:lnTo>
                    <a:pt x="0" y="103428"/>
                  </a:lnTo>
                  <a:lnTo>
                    <a:pt x="0" y="4998720"/>
                  </a:lnTo>
                  <a:lnTo>
                    <a:pt x="291084" y="4998720"/>
                  </a:lnTo>
                  <a:lnTo>
                    <a:pt x="291084" y="103428"/>
                  </a:lnTo>
                  <a:lnTo>
                    <a:pt x="145542" y="0"/>
                  </a:lnTo>
                  <a:close/>
                </a:path>
              </a:pathLst>
            </a:custGeom>
            <a:solidFill>
              <a:srgbClr val="1D00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p23"/>
            <p:cNvSpPr txBox="1"/>
            <p:nvPr/>
          </p:nvSpPr>
          <p:spPr>
            <a:xfrm rot="-5400000">
              <a:off x="-1100446" y="3726367"/>
              <a:ext cx="385711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6750" rIns="0" bIns="0" anchor="t" anchorCtr="0">
              <a:noAutofit/>
            </a:bodyPr>
            <a:lstStyle/>
            <a:p>
              <a:pPr marL="1016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Value to Organization</a:t>
              </a:r>
              <a:endParaRPr sz="105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462946" y="1845345"/>
              <a:ext cx="1828800" cy="4186674"/>
            </a:xfrm>
            <a:custGeom>
              <a:avLst/>
              <a:gdLst/>
              <a:ahLst/>
              <a:cxnLst/>
              <a:rect l="l" t="t" r="r" b="b"/>
              <a:pathLst>
                <a:path w="1837678" h="4492101" extrusionOk="0">
                  <a:moveTo>
                    <a:pt x="1837678" y="0"/>
                  </a:moveTo>
                  <a:lnTo>
                    <a:pt x="1837678" y="4492101"/>
                  </a:lnTo>
                  <a:lnTo>
                    <a:pt x="0" y="4492101"/>
                  </a:lnTo>
                  <a:lnTo>
                    <a:pt x="0" y="603681"/>
                  </a:lnTo>
                  <a:lnTo>
                    <a:pt x="275208" y="479394"/>
                  </a:lnTo>
                  <a:lnTo>
                    <a:pt x="692459" y="301840"/>
                  </a:lnTo>
                  <a:lnTo>
                    <a:pt x="1100831" y="159798"/>
                  </a:lnTo>
                  <a:lnTo>
                    <a:pt x="1447061" y="79899"/>
                  </a:lnTo>
                  <a:lnTo>
                    <a:pt x="1837678" y="0"/>
                  </a:lnTo>
                  <a:close/>
                </a:path>
              </a:pathLst>
            </a:custGeom>
            <a:solidFill>
              <a:srgbClr val="4B2E8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4643023" y="2440150"/>
              <a:ext cx="1819923" cy="3591870"/>
            </a:xfrm>
            <a:custGeom>
              <a:avLst/>
              <a:gdLst/>
              <a:ahLst/>
              <a:cxnLst/>
              <a:rect l="l" t="t" r="r" b="b"/>
              <a:pathLst>
                <a:path w="1819923" h="4016421" extrusionOk="0">
                  <a:moveTo>
                    <a:pt x="1819923" y="0"/>
                  </a:moveTo>
                  <a:lnTo>
                    <a:pt x="1819923" y="4016421"/>
                  </a:lnTo>
                  <a:lnTo>
                    <a:pt x="0" y="4016421"/>
                  </a:lnTo>
                  <a:lnTo>
                    <a:pt x="0" y="1113423"/>
                  </a:lnTo>
                  <a:lnTo>
                    <a:pt x="461639" y="815212"/>
                  </a:lnTo>
                  <a:cubicBezTo>
                    <a:pt x="606641" y="702922"/>
                    <a:pt x="751643" y="620414"/>
                    <a:pt x="896645" y="527978"/>
                  </a:cubicBezTo>
                  <a:lnTo>
                    <a:pt x="1269507" y="315965"/>
                  </a:lnTo>
                  <a:cubicBezTo>
                    <a:pt x="1441142" y="187480"/>
                    <a:pt x="1612778" y="128485"/>
                    <a:pt x="1819923" y="0"/>
                  </a:cubicBezTo>
                  <a:close/>
                </a:path>
              </a:pathLst>
            </a:custGeom>
            <a:solidFill>
              <a:srgbClr val="B29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2814224" y="3427790"/>
              <a:ext cx="1828800" cy="2604229"/>
            </a:xfrm>
            <a:custGeom>
              <a:avLst/>
              <a:gdLst/>
              <a:ahLst/>
              <a:cxnLst/>
              <a:rect l="l" t="t" r="r" b="b"/>
              <a:pathLst>
                <a:path w="1819922" h="3085061" extrusionOk="0">
                  <a:moveTo>
                    <a:pt x="1819922" y="0"/>
                  </a:moveTo>
                  <a:lnTo>
                    <a:pt x="1819922" y="3085061"/>
                  </a:lnTo>
                  <a:lnTo>
                    <a:pt x="0" y="3085061"/>
                  </a:lnTo>
                  <a:lnTo>
                    <a:pt x="0" y="1052074"/>
                  </a:lnTo>
                  <a:lnTo>
                    <a:pt x="435177" y="830813"/>
                  </a:lnTo>
                  <a:lnTo>
                    <a:pt x="852083" y="607916"/>
                  </a:lnTo>
                  <a:lnTo>
                    <a:pt x="1420427" y="274525"/>
                  </a:lnTo>
                  <a:lnTo>
                    <a:pt x="1819922" y="0"/>
                  </a:lnTo>
                  <a:close/>
                </a:path>
              </a:pathLst>
            </a:custGeom>
            <a:solidFill>
              <a:srgbClr val="D4A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985420" y="4286704"/>
              <a:ext cx="1828800" cy="1745315"/>
            </a:xfrm>
            <a:custGeom>
              <a:avLst/>
              <a:gdLst/>
              <a:ahLst/>
              <a:cxnLst/>
              <a:rect l="l" t="t" r="r" b="b"/>
              <a:pathLst>
                <a:path w="1766657" h="2050742" extrusionOk="0">
                  <a:moveTo>
                    <a:pt x="1766657" y="0"/>
                  </a:moveTo>
                  <a:lnTo>
                    <a:pt x="1766657" y="2050742"/>
                  </a:lnTo>
                  <a:lnTo>
                    <a:pt x="0" y="2050742"/>
                  </a:lnTo>
                  <a:lnTo>
                    <a:pt x="0" y="484499"/>
                  </a:lnTo>
                  <a:lnTo>
                    <a:pt x="408373" y="401493"/>
                  </a:lnTo>
                  <a:lnTo>
                    <a:pt x="922976" y="282976"/>
                  </a:lnTo>
                  <a:lnTo>
                    <a:pt x="1367464" y="157135"/>
                  </a:lnTo>
                  <a:lnTo>
                    <a:pt x="1766657" y="0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4652467" y="1905534"/>
              <a:ext cx="0" cy="4114800"/>
            </a:xfrm>
            <a:custGeom>
              <a:avLst/>
              <a:gdLst/>
              <a:ahLst/>
              <a:cxnLst/>
              <a:rect l="l" t="t" r="r" b="b"/>
              <a:pathLst>
                <a:path w="120000" h="4316730" extrusionOk="0">
                  <a:moveTo>
                    <a:pt x="0" y="0"/>
                  </a:moveTo>
                  <a:lnTo>
                    <a:pt x="0" y="4316577"/>
                  </a:lnTo>
                </a:path>
              </a:pathLst>
            </a:custGeom>
            <a:noFill/>
            <a:ln w="19800" cap="flat" cmpd="sng">
              <a:solidFill>
                <a:srgbClr val="9E7927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2820782" y="1905534"/>
              <a:ext cx="0" cy="4114800"/>
            </a:xfrm>
            <a:custGeom>
              <a:avLst/>
              <a:gdLst/>
              <a:ahLst/>
              <a:cxnLst/>
              <a:rect l="l" t="t" r="r" b="b"/>
              <a:pathLst>
                <a:path w="120000" h="4316730" extrusionOk="0">
                  <a:moveTo>
                    <a:pt x="0" y="0"/>
                  </a:moveTo>
                  <a:lnTo>
                    <a:pt x="0" y="4316577"/>
                  </a:lnTo>
                </a:path>
              </a:pathLst>
            </a:custGeom>
            <a:noFill/>
            <a:ln w="19800" cap="flat" cmpd="sng">
              <a:solidFill>
                <a:srgbClr val="9E7927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984797" y="5762647"/>
              <a:ext cx="7724197" cy="330539"/>
            </a:xfrm>
            <a:custGeom>
              <a:avLst/>
              <a:gdLst/>
              <a:ahLst/>
              <a:cxnLst/>
              <a:rect l="l" t="t" r="r" b="b"/>
              <a:pathLst>
                <a:path w="7280275" h="309879" extrusionOk="0">
                  <a:moveTo>
                    <a:pt x="7163854" y="0"/>
                  </a:moveTo>
                  <a:lnTo>
                    <a:pt x="0" y="0"/>
                  </a:lnTo>
                  <a:lnTo>
                    <a:pt x="0" y="309371"/>
                  </a:lnTo>
                  <a:lnTo>
                    <a:pt x="7163854" y="309371"/>
                  </a:lnTo>
                  <a:lnTo>
                    <a:pt x="7280148" y="154685"/>
                  </a:lnTo>
                  <a:lnTo>
                    <a:pt x="7163854" y="0"/>
                  </a:lnTo>
                  <a:close/>
                </a:path>
              </a:pathLst>
            </a:custGeom>
            <a:solidFill>
              <a:srgbClr val="1D00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984800" y="1692407"/>
              <a:ext cx="7599907" cy="329555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4519846" y="2135777"/>
              <a:ext cx="3886200" cy="1947672"/>
            </a:xfrm>
            <a:custGeom>
              <a:avLst/>
              <a:gdLst/>
              <a:ahLst/>
              <a:cxnLst/>
              <a:rect l="l" t="t" r="r" b="b"/>
              <a:pathLst>
                <a:path w="3451859" h="2124710" extrusionOk="0">
                  <a:moveTo>
                    <a:pt x="0" y="0"/>
                  </a:moveTo>
                  <a:lnTo>
                    <a:pt x="3451860" y="0"/>
                  </a:lnTo>
                  <a:lnTo>
                    <a:pt x="3451860" y="2124456"/>
                  </a:lnTo>
                  <a:lnTo>
                    <a:pt x="0" y="21244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9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2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Google Shape;171;p23"/>
            <p:cNvSpPr txBox="1"/>
            <p:nvPr/>
          </p:nvSpPr>
          <p:spPr>
            <a:xfrm>
              <a:off x="2921782" y="1895727"/>
              <a:ext cx="1613685" cy="23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7125" rIns="0" bIns="0" anchor="t" anchorCtr="0">
              <a:noAutofit/>
            </a:bodyPr>
            <a:lstStyle/>
            <a:p>
              <a:pPr marL="9525" marR="3810" lvl="0" indent="-1429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rgbClr val="4B2E83"/>
                  </a:solidFill>
                  <a:latin typeface="Open Sans"/>
                  <a:ea typeface="Open Sans"/>
                  <a:cs typeface="Open Sans"/>
                  <a:sym typeface="Open Sans"/>
                </a:rPr>
                <a:t>Technology Enabled Improvements</a:t>
              </a:r>
              <a:endParaRPr sz="9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1014083" y="4561615"/>
              <a:ext cx="237744" cy="23774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900" b="1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2878471" y="4117213"/>
              <a:ext cx="237744" cy="23774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900" b="1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4665456" y="3225221"/>
              <a:ext cx="237744" cy="23774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900" b="1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6491071" y="2235923"/>
              <a:ext cx="237744" cy="23774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i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900" b="1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Google Shape;176;p23"/>
            <p:cNvSpPr txBox="1"/>
            <p:nvPr/>
          </p:nvSpPr>
          <p:spPr>
            <a:xfrm>
              <a:off x="1127660" y="4814538"/>
              <a:ext cx="1544320" cy="296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025" rIns="0" bIns="0" anchor="t" anchorCtr="0">
              <a:noAutofit/>
            </a:bodyPr>
            <a:lstStyle/>
            <a:p>
              <a:pPr marL="9525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ERP System Replacement</a:t>
              </a:r>
              <a:endParaRPr sz="1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Google Shape;177;p23"/>
            <p:cNvSpPr txBox="1"/>
            <p:nvPr/>
          </p:nvSpPr>
          <p:spPr>
            <a:xfrm>
              <a:off x="2922014" y="4373881"/>
              <a:ext cx="1613219" cy="296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025" rIns="0" bIns="0" anchor="t" anchorCtr="0">
              <a:noAutofit/>
            </a:bodyPr>
            <a:lstStyle/>
            <a:p>
              <a:pPr marL="9525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ERP Impacted Process Redesign</a:t>
              </a:r>
              <a:endParaRPr sz="1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Google Shape;178;p23"/>
            <p:cNvSpPr txBox="1"/>
            <p:nvPr/>
          </p:nvSpPr>
          <p:spPr>
            <a:xfrm>
              <a:off x="4741384" y="3486339"/>
              <a:ext cx="1623203" cy="296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025" rIns="0" bIns="0" anchor="t" anchorCtr="0">
              <a:noAutofit/>
            </a:bodyPr>
            <a:lstStyle/>
            <a:p>
              <a:pPr marL="9525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End-to-End Process Redesign</a:t>
              </a:r>
              <a:endParaRPr sz="1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23"/>
            <p:cNvSpPr txBox="1"/>
            <p:nvPr/>
          </p:nvSpPr>
          <p:spPr>
            <a:xfrm>
              <a:off x="6557300" y="2501487"/>
              <a:ext cx="1640092" cy="584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025" rIns="0" bIns="0" anchor="t" anchorCtr="0">
              <a:noAutofit/>
            </a:bodyPr>
            <a:lstStyle/>
            <a:p>
              <a:pPr marL="9525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Automation and Complete Consolidation of Services</a:t>
              </a:r>
              <a:endParaRPr sz="1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23"/>
            <p:cNvSpPr txBox="1"/>
            <p:nvPr/>
          </p:nvSpPr>
          <p:spPr>
            <a:xfrm>
              <a:off x="3001802" y="5836361"/>
              <a:ext cx="3726900" cy="15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025" rIns="0" bIns="0" anchor="t" anchorCtr="0">
              <a:noAutofit/>
            </a:bodyPr>
            <a:lstStyle/>
            <a:p>
              <a:pPr marL="9525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Focus on Transformation and Innovation</a:t>
              </a:r>
              <a:endParaRPr sz="1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1376197" y="5622472"/>
              <a:ext cx="6534784" cy="0"/>
            </a:xfrm>
            <a:custGeom>
              <a:avLst/>
              <a:gdLst/>
              <a:ahLst/>
              <a:cxnLst/>
              <a:rect l="l" t="t" r="r" b="b"/>
              <a:pathLst>
                <a:path w="6534784" h="120000" extrusionOk="0">
                  <a:moveTo>
                    <a:pt x="0" y="0"/>
                  </a:moveTo>
                  <a:lnTo>
                    <a:pt x="6534696" y="0"/>
                  </a:lnTo>
                </a:path>
              </a:pathLst>
            </a:custGeom>
            <a:noFill/>
            <a:ln w="57900" cap="flat" cmpd="sng">
              <a:solidFill>
                <a:srgbClr val="9E7927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25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23"/>
            <p:cNvSpPr txBox="1"/>
            <p:nvPr/>
          </p:nvSpPr>
          <p:spPr>
            <a:xfrm>
              <a:off x="1376196" y="5401609"/>
              <a:ext cx="6534783" cy="197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525" rIns="0" bIns="0" anchor="t" anchorCtr="0">
              <a:noAutofit/>
            </a:bodyPr>
            <a:lstStyle/>
            <a:p>
              <a:pPr marL="0" marR="60484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rgbClr val="4B2E83"/>
                  </a:solidFill>
                  <a:latin typeface="Open Sans"/>
                  <a:ea typeface="Open Sans"/>
                  <a:cs typeface="Open Sans"/>
                  <a:sym typeface="Open Sans"/>
                </a:rPr>
                <a:t>Digital Technology Enabler </a:t>
              </a:r>
              <a:endParaRPr sz="900" b="1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3" name="Google Shape;183;p23"/>
            <p:cNvSpPr txBox="1"/>
            <p:nvPr/>
          </p:nvSpPr>
          <p:spPr>
            <a:xfrm>
              <a:off x="1092979" y="1895727"/>
              <a:ext cx="1613685" cy="178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7125" rIns="0" bIns="0" anchor="t" anchorCtr="0">
              <a:noAutofit/>
            </a:bodyPr>
            <a:lstStyle/>
            <a:p>
              <a:pPr marL="9525" marR="3810" lvl="0" indent="-1429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rgbClr val="4B2E83"/>
                  </a:solidFill>
                  <a:latin typeface="Open Sans"/>
                  <a:ea typeface="Open Sans"/>
                  <a:cs typeface="Open Sans"/>
                  <a:sym typeface="Open Sans"/>
                </a:rPr>
                <a:t>Risk Mitigation</a:t>
              </a:r>
              <a:endParaRPr sz="9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4" name="Google Shape;184;p23"/>
            <p:cNvSpPr txBox="1"/>
            <p:nvPr/>
          </p:nvSpPr>
          <p:spPr>
            <a:xfrm>
              <a:off x="4726164" y="1895727"/>
              <a:ext cx="3471226" cy="178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7125" rIns="0" bIns="0" anchor="t" anchorCtr="0">
              <a:noAutofit/>
            </a:bodyPr>
            <a:lstStyle/>
            <a:p>
              <a:pPr marL="9525" marR="3810" lvl="0" indent="-1429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>
                  <a:solidFill>
                    <a:srgbClr val="4B2E83"/>
                  </a:solidFill>
                  <a:latin typeface="Open Sans"/>
                  <a:ea typeface="Open Sans"/>
                  <a:cs typeface="Open Sans"/>
                  <a:sym typeface="Open Sans"/>
                </a:rPr>
                <a:t>Business Transformation</a:t>
              </a:r>
              <a:endParaRPr sz="9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85" name="Google Shape;185;p23"/>
          <p:cNvPicPr preferRelativeResize="0"/>
          <p:nvPr/>
        </p:nvPicPr>
        <p:blipFill rotWithShape="1">
          <a:blip r:embed="rId5">
            <a:alphaModFix/>
          </a:blip>
          <a:srcRect b="23459"/>
          <a:stretch/>
        </p:blipFill>
        <p:spPr>
          <a:xfrm>
            <a:off x="6288779" y="6300519"/>
            <a:ext cx="2859986" cy="52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/>
          <p:nvPr/>
        </p:nvSpPr>
        <p:spPr>
          <a:xfrm>
            <a:off x="178904" y="1639957"/>
            <a:ext cx="8716618" cy="393764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AFAFA"/>
              </a:gs>
              <a:gs pos="74000">
                <a:srgbClr val="DCDCDC"/>
              </a:gs>
              <a:gs pos="83000">
                <a:srgbClr val="DCDCDC"/>
              </a:gs>
              <a:gs pos="100000">
                <a:srgbClr val="E7E7E7"/>
              </a:gs>
            </a:gsLst>
            <a:lin ang="5400000" scaled="0"/>
          </a:gradFill>
          <a:ln w="28575" cap="flat" cmpd="sng">
            <a:solidFill>
              <a:srgbClr val="4B2E8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3734629" y="1898763"/>
            <a:ext cx="1403574" cy="596821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rgbClr val="48298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Sponsor Team</a:t>
            </a: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3743530" y="2848909"/>
            <a:ext cx="1403574" cy="664092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rgbClr val="48298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 Leadership Team</a:t>
            </a:r>
            <a:endParaRPr/>
          </a:p>
        </p:txBody>
      </p:sp>
      <p:sp>
        <p:nvSpPr>
          <p:cNvPr id="194" name="Google Shape;194;p24"/>
          <p:cNvSpPr/>
          <p:nvPr/>
        </p:nvSpPr>
        <p:spPr>
          <a:xfrm>
            <a:off x="4537708" y="3612847"/>
            <a:ext cx="1403574" cy="761532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rgbClr val="48298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Technical Leadership Team</a:t>
            </a: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2992214" y="3627862"/>
            <a:ext cx="1403574" cy="76397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rgbClr val="48298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Core Transformation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2809019" y="4489240"/>
            <a:ext cx="3285698" cy="767085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rgbClr val="48298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8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 Team</a:t>
            </a:r>
            <a:endParaRPr/>
          </a:p>
        </p:txBody>
      </p:sp>
      <p:cxnSp>
        <p:nvCxnSpPr>
          <p:cNvPr id="197" name="Google Shape;197;p24"/>
          <p:cNvCxnSpPr>
            <a:stCxn id="193" idx="0"/>
            <a:endCxn id="192" idx="2"/>
          </p:cNvCxnSpPr>
          <p:nvPr/>
        </p:nvCxnSpPr>
        <p:spPr>
          <a:xfrm rot="10800000">
            <a:off x="4436317" y="2495509"/>
            <a:ext cx="9000" cy="3534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98" name="Google Shape;198;p24"/>
          <p:cNvGrpSpPr/>
          <p:nvPr/>
        </p:nvGrpSpPr>
        <p:grpSpPr>
          <a:xfrm>
            <a:off x="375807" y="2049608"/>
            <a:ext cx="1804322" cy="2834428"/>
            <a:chOff x="417946" y="1589809"/>
            <a:chExt cx="2405762" cy="3779237"/>
          </a:xfrm>
        </p:grpSpPr>
        <p:sp>
          <p:nvSpPr>
            <p:cNvPr id="199" name="Google Shape;199;p24"/>
            <p:cNvSpPr/>
            <p:nvPr/>
          </p:nvSpPr>
          <p:spPr>
            <a:xfrm>
              <a:off x="417946" y="1589809"/>
              <a:ext cx="2405762" cy="3779237"/>
            </a:xfrm>
            <a:prstGeom prst="roundRect">
              <a:avLst>
                <a:gd name="adj" fmla="val 16667"/>
              </a:avLst>
            </a:prstGeom>
            <a:solidFill>
              <a:srgbClr val="F1E4C5"/>
            </a:solidFill>
            <a:ln w="9525" cap="flat" cmpd="sng">
              <a:solidFill>
                <a:srgbClr val="48298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69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757318" y="1945573"/>
              <a:ext cx="1771858" cy="882833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9525" cap="flat" cmpd="sng">
              <a:solidFill>
                <a:srgbClr val="48298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Board of Deans &amp; Chancellors</a:t>
              </a:r>
              <a:endParaRPr/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772865" y="3018927"/>
              <a:ext cx="1716883" cy="882833"/>
            </a:xfrm>
            <a:prstGeom prst="roundRect">
              <a:avLst>
                <a:gd name="adj" fmla="val 16667"/>
              </a:avLst>
            </a:prstGeom>
            <a:solidFill>
              <a:srgbClr val="D4AD5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Accounting Advisory</a:t>
              </a:r>
              <a:endParaRPr/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757318" y="4092281"/>
              <a:ext cx="1746594" cy="882833"/>
            </a:xfrm>
            <a:prstGeom prst="roundRect">
              <a:avLst>
                <a:gd name="adj" fmla="val 16667"/>
              </a:avLst>
            </a:prstGeom>
            <a:solidFill>
              <a:srgbClr val="D4AD53"/>
            </a:solidFill>
            <a:ln w="28575" cap="flat" cmpd="sng">
              <a:solidFill>
                <a:srgbClr val="48298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25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Process Transformation Teams</a:t>
              </a:r>
              <a:endParaRPr/>
            </a:p>
          </p:txBody>
        </p:sp>
      </p:grpSp>
      <p:grpSp>
        <p:nvGrpSpPr>
          <p:cNvPr id="203" name="Google Shape;203;p24"/>
          <p:cNvGrpSpPr/>
          <p:nvPr/>
        </p:nvGrpSpPr>
        <p:grpSpPr>
          <a:xfrm>
            <a:off x="6922913" y="2049608"/>
            <a:ext cx="1750837" cy="2853757"/>
            <a:chOff x="9018601" y="1589809"/>
            <a:chExt cx="2334449" cy="3805009"/>
          </a:xfrm>
        </p:grpSpPr>
        <p:sp>
          <p:nvSpPr>
            <p:cNvPr id="204" name="Google Shape;204;p24"/>
            <p:cNvSpPr/>
            <p:nvPr/>
          </p:nvSpPr>
          <p:spPr>
            <a:xfrm>
              <a:off x="9018601" y="1589809"/>
              <a:ext cx="2334449" cy="3805009"/>
            </a:xfrm>
            <a:prstGeom prst="roundRect">
              <a:avLst>
                <a:gd name="adj" fmla="val 16667"/>
              </a:avLst>
            </a:prstGeom>
            <a:solidFill>
              <a:srgbClr val="F1E4C5"/>
            </a:solidFill>
            <a:ln w="9525" cap="flat" cmpd="sng">
              <a:solidFill>
                <a:srgbClr val="48298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69">
                <a:solidFill>
                  <a:srgbClr val="E8D3A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9370279" y="1906318"/>
              <a:ext cx="1631092" cy="889313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28575" cap="flat" cmpd="sng">
              <a:solidFill>
                <a:srgbClr val="48298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UW Medicine Advisory</a:t>
              </a:r>
              <a:endParaRPr/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9365724" y="2976432"/>
              <a:ext cx="1631092" cy="889313"/>
            </a:xfrm>
            <a:prstGeom prst="roundRect">
              <a:avLst>
                <a:gd name="adj" fmla="val 16667"/>
              </a:avLst>
            </a:prstGeom>
            <a:solidFill>
              <a:srgbClr val="D4AD53"/>
            </a:solidFill>
            <a:ln w="28575" cap="flat" cmpd="sng">
              <a:solidFill>
                <a:srgbClr val="48298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Technical Advisory</a:t>
              </a:r>
              <a:endParaRPr/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9365724" y="4059189"/>
              <a:ext cx="1631092" cy="889313"/>
            </a:xfrm>
            <a:prstGeom prst="roundRect">
              <a:avLst>
                <a:gd name="adj" fmla="val 16667"/>
              </a:avLst>
            </a:prstGeom>
            <a:solidFill>
              <a:srgbClr val="D4AD53"/>
            </a:solidFill>
            <a:ln w="28575" cap="flat" cmpd="sng">
              <a:solidFill>
                <a:srgbClr val="48298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Faculty Advisory</a:t>
              </a:r>
              <a:endParaRPr/>
            </a:p>
          </p:txBody>
        </p:sp>
      </p:grpSp>
      <p:sp>
        <p:nvSpPr>
          <p:cNvPr id="208" name="Google Shape;208;p24"/>
          <p:cNvSpPr/>
          <p:nvPr/>
        </p:nvSpPr>
        <p:spPr>
          <a:xfrm>
            <a:off x="7100542" y="865085"/>
            <a:ext cx="444212" cy="178139"/>
          </a:xfrm>
          <a:prstGeom prst="roundRect">
            <a:avLst>
              <a:gd name="adj" fmla="val 16667"/>
            </a:avLst>
          </a:prstGeom>
          <a:solidFill>
            <a:srgbClr val="D4AD53"/>
          </a:solidFill>
          <a:ln w="9525" cap="flat" cmpd="sng">
            <a:solidFill>
              <a:srgbClr val="48298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6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7098196" y="652852"/>
            <a:ext cx="444212" cy="178139"/>
          </a:xfrm>
          <a:prstGeom prst="roundRect">
            <a:avLst>
              <a:gd name="adj" fmla="val 16667"/>
            </a:avLst>
          </a:prstGeom>
          <a:solidFill>
            <a:srgbClr val="4B2E83"/>
          </a:solidFill>
          <a:ln w="9525" cap="flat" cmpd="sng">
            <a:solidFill>
              <a:srgbClr val="48298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6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7544753" y="605299"/>
            <a:ext cx="836447" cy="50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6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= Current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6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= Future</a:t>
            </a:r>
            <a:endParaRPr/>
          </a:p>
        </p:txBody>
      </p:sp>
      <p:sp>
        <p:nvSpPr>
          <p:cNvPr id="211" name="Google Shape;211;p24"/>
          <p:cNvSpPr txBox="1"/>
          <p:nvPr/>
        </p:nvSpPr>
        <p:spPr>
          <a:xfrm>
            <a:off x="687060" y="5577603"/>
            <a:ext cx="3209533" cy="24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5" i="1">
                <a:solidFill>
                  <a:srgbClr val="33006F"/>
                </a:solidFill>
                <a:latin typeface="Calibri"/>
                <a:ea typeface="Calibri"/>
                <a:cs typeface="Calibri"/>
                <a:sym typeface="Calibri"/>
              </a:rPr>
              <a:t>*Administrative leadership for program team is VP Finance</a:t>
            </a:r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621619" y="308545"/>
            <a:ext cx="6476578" cy="33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UWFT GOVERNANCE STRUCTURE</a:t>
            </a:r>
            <a:endParaRPr/>
          </a:p>
        </p:txBody>
      </p:sp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 b="23461"/>
          <a:stretch/>
        </p:blipFill>
        <p:spPr>
          <a:xfrm>
            <a:off x="6114761" y="6166379"/>
            <a:ext cx="2859985" cy="5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/>
          <p:nvPr/>
        </p:nvSpPr>
        <p:spPr>
          <a:xfrm>
            <a:off x="4509500" y="6473175"/>
            <a:ext cx="157800" cy="1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/>
          <p:nvPr/>
        </p:nvSpPr>
        <p:spPr>
          <a:xfrm>
            <a:off x="5337313" y="5685183"/>
            <a:ext cx="3806687" cy="11728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 txBox="1">
            <a:spLocks noGrp="1"/>
          </p:cNvSpPr>
          <p:nvPr>
            <p:ph type="body" idx="1"/>
          </p:nvPr>
        </p:nvSpPr>
        <p:spPr>
          <a:xfrm>
            <a:off x="447924" y="2587918"/>
            <a:ext cx="8197114" cy="25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2" lvl="0" indent="-34289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-US" sz="2000" b="0"/>
              <a:t>Travel and expenses</a:t>
            </a:r>
            <a:endParaRPr/>
          </a:p>
          <a:p>
            <a:pPr marL="342892" lvl="0" indent="-215892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None/>
            </a:pPr>
            <a:endParaRPr sz="2000" b="0"/>
          </a:p>
          <a:p>
            <a:pPr marL="342892" lvl="0" indent="-342892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-US" sz="2000" b="0"/>
              <a:t>Budget reconciliations and journal entries</a:t>
            </a:r>
            <a:endParaRPr/>
          </a:p>
          <a:p>
            <a:pPr marL="342892" lvl="0" indent="-215892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None/>
            </a:pPr>
            <a:endParaRPr sz="2000" b="0"/>
          </a:p>
          <a:p>
            <a:pPr marL="342892" lvl="0" indent="-342892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-US" sz="2000" b="0"/>
              <a:t>Annual planning and forecasting </a:t>
            </a:r>
            <a:endParaRPr/>
          </a:p>
          <a:p>
            <a:pPr marL="342892" lvl="0" indent="-215892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None/>
            </a:pPr>
            <a:endParaRPr sz="2000" b="0"/>
          </a:p>
          <a:p>
            <a:pPr marL="342892" lvl="0" indent="-342892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"/>
              <a:buChar char="&gt;"/>
            </a:pPr>
            <a:r>
              <a:rPr lang="en-US" sz="2000" b="0"/>
              <a:t>Business performance reporting and analysis</a:t>
            </a:r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title"/>
          </p:nvPr>
        </p:nvSpPr>
        <p:spPr>
          <a:xfrm>
            <a:off x="411481" y="755901"/>
            <a:ext cx="8732519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Black"/>
              <a:buNone/>
            </a:pPr>
            <a:r>
              <a:rPr lang="en-US" sz="2400" b="0">
                <a:latin typeface="Encode Sans"/>
                <a:ea typeface="Encode Sans"/>
                <a:cs typeface="Encode Sans"/>
                <a:sym typeface="Encode Sans"/>
              </a:rPr>
              <a:t>TOP AREAS OF OPPORTUNITY IN FINANCE/</a:t>
            </a:r>
            <a:br>
              <a:rPr lang="en-US" sz="2400" b="0"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n-US" sz="2400" b="0">
                <a:latin typeface="Encode Sans"/>
                <a:ea typeface="Encode Sans"/>
                <a:cs typeface="Encode Sans"/>
                <a:sym typeface="Encode Sans"/>
              </a:rPr>
              <a:t>POST-AWARD GRANTS MANAGEMENT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23" name="Google Shape;223;p25"/>
          <p:cNvSpPr txBox="1">
            <a:spLocks noGrp="1"/>
          </p:cNvSpPr>
          <p:nvPr>
            <p:ph type="sldNum" idx="12"/>
          </p:nvPr>
        </p:nvSpPr>
        <p:spPr>
          <a:xfrm>
            <a:off x="3543300" y="6356352"/>
            <a:ext cx="20574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24" name="Google Shape;224;p25"/>
          <p:cNvPicPr preferRelativeResize="0"/>
          <p:nvPr/>
        </p:nvPicPr>
        <p:blipFill rotWithShape="1">
          <a:blip r:embed="rId3">
            <a:alphaModFix/>
          </a:blip>
          <a:srcRect b="23461"/>
          <a:stretch/>
        </p:blipFill>
        <p:spPr>
          <a:xfrm>
            <a:off x="6060179" y="6224319"/>
            <a:ext cx="2859985" cy="5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5"/>
          <p:cNvSpPr/>
          <p:nvPr/>
        </p:nvSpPr>
        <p:spPr>
          <a:xfrm>
            <a:off x="4509500" y="6473175"/>
            <a:ext cx="157800" cy="1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458194" y="1271131"/>
            <a:ext cx="8072700" cy="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Encode Sans Black"/>
              <a:buNone/>
            </a:pPr>
            <a:r>
              <a:rPr lang="en-US" b="0">
                <a:latin typeface="Encode Sans"/>
                <a:ea typeface="Encode Sans"/>
                <a:cs typeface="Encode Sans"/>
                <a:sym typeface="Encode Sans"/>
              </a:rPr>
              <a:t>A DESIGN PARTNERSHIP WITH WORKDAY GRANTS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1"/>
          </p:nvPr>
        </p:nvSpPr>
        <p:spPr>
          <a:xfrm>
            <a:off x="502920" y="1871317"/>
            <a:ext cx="8072846" cy="405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&gt;"/>
            </a:pPr>
            <a:r>
              <a:rPr lang="en-US" b="0"/>
              <a:t>UW hosted a 2-day series of working meetings with Workday’s Grants product managers and customer success leadership team</a:t>
            </a:r>
            <a:endParaRPr/>
          </a:p>
          <a:p>
            <a:pPr marL="257175" lvl="0" indent="-25717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&gt;"/>
            </a:pPr>
            <a:r>
              <a:rPr lang="en-US" b="0"/>
              <a:t>Workday recognizes UW is the leading R1 institution (in terms of grants volume) </a:t>
            </a:r>
            <a:endParaRPr/>
          </a:p>
          <a:p>
            <a:pPr marL="257175" lvl="0" indent="-25717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&gt;"/>
            </a:pPr>
            <a:r>
              <a:rPr lang="en-US" b="0"/>
              <a:t>We have already begun to engage with Workday to formalize a regular rhythm for collaborating on current and future state design needs</a:t>
            </a:r>
            <a:endParaRPr/>
          </a:p>
          <a:p>
            <a:pPr marL="257175" lvl="0" indent="-25717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&gt;"/>
            </a:pPr>
            <a:r>
              <a:rPr lang="en-US" b="0"/>
              <a:t>In the coming months and years, the UWFT program will continue engaging with UW’s research SMEs to inform and shape this part of UWFT</a:t>
            </a:r>
            <a:endParaRPr/>
          </a:p>
        </p:txBody>
      </p:sp>
      <p:sp>
        <p:nvSpPr>
          <p:cNvPr id="233" name="Google Shape;233;p26"/>
          <p:cNvSpPr/>
          <p:nvPr/>
        </p:nvSpPr>
        <p:spPr>
          <a:xfrm>
            <a:off x="5337313" y="5685183"/>
            <a:ext cx="3806687" cy="11728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6"/>
          <p:cNvPicPr preferRelativeResize="0"/>
          <p:nvPr/>
        </p:nvPicPr>
        <p:blipFill rotWithShape="1">
          <a:blip r:embed="rId3">
            <a:alphaModFix/>
          </a:blip>
          <a:srcRect b="23461"/>
          <a:stretch/>
        </p:blipFill>
        <p:spPr>
          <a:xfrm>
            <a:off x="6060179" y="6224319"/>
            <a:ext cx="2859985" cy="5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/>
          <p:nvPr/>
        </p:nvSpPr>
        <p:spPr>
          <a:xfrm>
            <a:off x="345125" y="6397388"/>
            <a:ext cx="157800" cy="1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/>
          <p:nvPr/>
        </p:nvSpPr>
        <p:spPr>
          <a:xfrm>
            <a:off x="5436974" y="4786700"/>
            <a:ext cx="3620530" cy="11124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7"/>
          <p:cNvSpPr txBox="1">
            <a:spLocks noGrp="1"/>
          </p:cNvSpPr>
          <p:nvPr>
            <p:ph type="body" idx="1"/>
          </p:nvPr>
        </p:nvSpPr>
        <p:spPr>
          <a:xfrm>
            <a:off x="447924" y="2365496"/>
            <a:ext cx="8197114" cy="332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92" lvl="0" indent="-34289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&gt;"/>
            </a:pPr>
            <a:r>
              <a:rPr lang="en-US" sz="1600" b="0"/>
              <a:t>Provide and encourage </a:t>
            </a:r>
            <a:r>
              <a:rPr lang="en-US" sz="1600"/>
              <a:t>Subject Matter Experts to support workshops</a:t>
            </a:r>
            <a:r>
              <a:rPr lang="en-US" sz="1600" b="0"/>
              <a:t>, decision making, review of decisions</a:t>
            </a:r>
            <a:endParaRPr sz="1600"/>
          </a:p>
          <a:p>
            <a:pPr marL="342892" lvl="0" indent="-34289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&gt;"/>
            </a:pPr>
            <a:r>
              <a:rPr lang="en-US" sz="1600" b="0"/>
              <a:t>Resources to </a:t>
            </a:r>
            <a:r>
              <a:rPr lang="en-US" sz="1600"/>
              <a:t>review outputs of each of the 9 end-to-end processes</a:t>
            </a:r>
            <a:r>
              <a:rPr lang="en-US" sz="1600" b="0"/>
              <a:t> and the </a:t>
            </a:r>
            <a:r>
              <a:rPr lang="en-US" sz="1600"/>
              <a:t>Foundation Data Model</a:t>
            </a:r>
            <a:r>
              <a:rPr lang="en-US" sz="1600" b="0"/>
              <a:t>; smaller units need to rely on others for input</a:t>
            </a:r>
            <a:endParaRPr sz="1200" b="0"/>
          </a:p>
          <a:p>
            <a:pPr marL="342892" lvl="0" indent="-34289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&gt;"/>
            </a:pPr>
            <a:r>
              <a:rPr lang="en-US" sz="1600"/>
              <a:t>Business and IT owners for each system</a:t>
            </a:r>
            <a:r>
              <a:rPr lang="en-US" sz="1600" b="0"/>
              <a:t> will also be required to provide input to the system inventory analysis and support analysis for the system remediation/retirement strategy</a:t>
            </a:r>
            <a:endParaRPr/>
          </a:p>
          <a:p>
            <a:pPr marL="342892" lvl="0" indent="-34289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&gt;"/>
            </a:pPr>
            <a:r>
              <a:rPr lang="en-US" sz="1600"/>
              <a:t>Faculty</a:t>
            </a:r>
            <a:r>
              <a:rPr lang="en-US" sz="1600" b="0"/>
              <a:t> participating in faculty focus groups</a:t>
            </a:r>
            <a:endParaRPr sz="1200" b="0"/>
          </a:p>
          <a:p>
            <a:pPr marL="342892" lvl="0" indent="-34289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&gt;"/>
            </a:pPr>
            <a:r>
              <a:rPr lang="en-US" sz="1600"/>
              <a:t>Additional effort is also being scoped </a:t>
            </a:r>
            <a:r>
              <a:rPr lang="en-US" sz="1600" b="0"/>
              <a:t>for activities that each unit will need to prepare for Implementation</a:t>
            </a:r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460375" y="846873"/>
            <a:ext cx="85239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Black"/>
              <a:buNone/>
            </a:pPr>
            <a:r>
              <a:rPr lang="en-US" sz="2400" b="0">
                <a:latin typeface="Encode Sans"/>
                <a:ea typeface="Encode Sans"/>
                <a:cs typeface="Encode Sans"/>
                <a:sym typeface="Encode Sans"/>
              </a:rPr>
              <a:t>UPCOMING OPPORTUNITIES FOR PARTICIPATION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3543300" y="6356352"/>
            <a:ext cx="20574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5337313" y="5685183"/>
            <a:ext cx="3806687" cy="11728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7"/>
          <p:cNvPicPr preferRelativeResize="0"/>
          <p:nvPr/>
        </p:nvPicPr>
        <p:blipFill rotWithShape="1">
          <a:blip r:embed="rId3">
            <a:alphaModFix/>
          </a:blip>
          <a:srcRect b="23461"/>
          <a:stretch/>
        </p:blipFill>
        <p:spPr>
          <a:xfrm>
            <a:off x="6060179" y="6224319"/>
            <a:ext cx="2859985" cy="5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7"/>
          <p:cNvSpPr/>
          <p:nvPr/>
        </p:nvSpPr>
        <p:spPr>
          <a:xfrm>
            <a:off x="4509500" y="6473175"/>
            <a:ext cx="157800" cy="1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>
            <a:spLocks noGrp="1"/>
          </p:cNvSpPr>
          <p:nvPr>
            <p:ph type="title"/>
          </p:nvPr>
        </p:nvSpPr>
        <p:spPr>
          <a:xfrm>
            <a:off x="460375" y="859992"/>
            <a:ext cx="6972300" cy="352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Encode Sans Black"/>
              <a:buNone/>
            </a:pPr>
            <a:r>
              <a:rPr lang="en-US"/>
              <a:t>THANK YOU!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460375" y="492979"/>
            <a:ext cx="817221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b="0">
                <a:latin typeface="Encode Sans"/>
                <a:ea typeface="Encode Sans"/>
                <a:cs typeface="Encode Sans"/>
                <a:sym typeface="Encode Sans"/>
              </a:rPr>
              <a:t>PROCESS TRANSFORMATION TEAMS</a:t>
            </a:r>
            <a:endParaRPr b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60" name="Google Shape;260;p29"/>
          <p:cNvSpPr txBox="1">
            <a:spLocks noGrp="1"/>
          </p:cNvSpPr>
          <p:nvPr>
            <p:ph type="sldNum" idx="12"/>
          </p:nvPr>
        </p:nvSpPr>
        <p:spPr>
          <a:xfrm>
            <a:off x="3543300" y="6356352"/>
            <a:ext cx="20574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pSp>
        <p:nvGrpSpPr>
          <p:cNvPr id="261" name="Google Shape;261;p29"/>
          <p:cNvGrpSpPr/>
          <p:nvPr/>
        </p:nvGrpSpPr>
        <p:grpSpPr>
          <a:xfrm>
            <a:off x="2111326" y="2258563"/>
            <a:ext cx="3788782" cy="3591191"/>
            <a:chOff x="519008" y="37804"/>
            <a:chExt cx="3788782" cy="3591191"/>
          </a:xfrm>
        </p:grpSpPr>
        <p:sp>
          <p:nvSpPr>
            <p:cNvPr id="262" name="Google Shape;262;p29"/>
            <p:cNvSpPr/>
            <p:nvPr/>
          </p:nvSpPr>
          <p:spPr>
            <a:xfrm>
              <a:off x="1438548" y="918455"/>
              <a:ext cx="1946626" cy="1919723"/>
            </a:xfrm>
            <a:prstGeom prst="ellipse">
              <a:avLst/>
            </a:prstGeom>
            <a:solidFill>
              <a:srgbClr val="33006F"/>
            </a:solidFill>
            <a:ln w="25400" cap="flat" cmpd="sng">
              <a:solidFill>
                <a:srgbClr val="E8D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 txBox="1"/>
            <p:nvPr/>
          </p:nvSpPr>
          <p:spPr>
            <a:xfrm>
              <a:off x="1723625" y="1199592"/>
              <a:ext cx="1376472" cy="13574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0" b="1">
                  <a:solidFill>
                    <a:srgbClr val="E8D3A2"/>
                  </a:solidFill>
                  <a:latin typeface="Open Sans"/>
                  <a:ea typeface="Open Sans"/>
                  <a:cs typeface="Open Sans"/>
                  <a:sym typeface="Open Sans"/>
                </a:rPr>
                <a:t>Core Transformation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0" b="1">
                  <a:solidFill>
                    <a:srgbClr val="E8D3A2"/>
                  </a:solidFill>
                  <a:latin typeface="Open Sans"/>
                  <a:ea typeface="Open Sans"/>
                  <a:cs typeface="Open Sans"/>
                  <a:sym typeface="Open Sans"/>
                </a:rPr>
                <a:t>Team</a:t>
              </a: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 rot="5438772">
              <a:off x="2416612" y="852791"/>
              <a:ext cx="12011" cy="143539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 txBox="1"/>
            <p:nvPr/>
          </p:nvSpPr>
          <p:spPr>
            <a:xfrm rot="-5361228">
              <a:off x="2419615" y="888676"/>
              <a:ext cx="6005" cy="71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5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1953562" y="37804"/>
              <a:ext cx="948040" cy="893202"/>
            </a:xfrm>
            <a:prstGeom prst="ellipse">
              <a:avLst/>
            </a:prstGeom>
            <a:solidFill>
              <a:srgbClr val="33006F"/>
            </a:solidFill>
            <a:ln w="25400" cap="flat" cmpd="sng">
              <a:solidFill>
                <a:srgbClr val="E8D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 txBox="1"/>
            <p:nvPr/>
          </p:nvSpPr>
          <p:spPr>
            <a:xfrm>
              <a:off x="2092399" y="168610"/>
              <a:ext cx="670366" cy="631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0" b="1">
                  <a:solidFill>
                    <a:srgbClr val="E8D3A2"/>
                  </a:solidFill>
                  <a:latin typeface="Open Sans"/>
                  <a:ea typeface="Open Sans"/>
                  <a:cs typeface="Open Sans"/>
                  <a:sym typeface="Open Sans"/>
                </a:rPr>
                <a:t>Manage Cash and Financial Assets</a:t>
              </a: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 rot="7920300">
              <a:off x="3045329" y="1094569"/>
              <a:ext cx="15425" cy="143539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 txBox="1"/>
            <p:nvPr/>
          </p:nvSpPr>
          <p:spPr>
            <a:xfrm rot="-2879700">
              <a:off x="3049185" y="1130454"/>
              <a:ext cx="7713" cy="71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5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2880241" y="385258"/>
              <a:ext cx="948040" cy="893202"/>
            </a:xfrm>
            <a:prstGeom prst="ellipse">
              <a:avLst/>
            </a:prstGeom>
            <a:solidFill>
              <a:srgbClr val="33006F"/>
            </a:solidFill>
            <a:ln w="25400" cap="flat" cmpd="sng">
              <a:solidFill>
                <a:srgbClr val="E8D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 txBox="1"/>
            <p:nvPr/>
          </p:nvSpPr>
          <p:spPr>
            <a:xfrm>
              <a:off x="3019078" y="516064"/>
              <a:ext cx="670366" cy="631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0" b="1">
                  <a:solidFill>
                    <a:srgbClr val="E8D3A2"/>
                  </a:solidFill>
                  <a:latin typeface="Open Sans"/>
                  <a:ea typeface="Open Sans"/>
                  <a:cs typeface="Open Sans"/>
                  <a:sym typeface="Open Sans"/>
                </a:rPr>
                <a:t>Hire to Retire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33"/>
                </a:spcBef>
                <a:spcAft>
                  <a:spcPts val="0"/>
                </a:spcAft>
                <a:buNone/>
              </a:pPr>
              <a:r>
                <a:rPr lang="en-US" sz="950" b="1">
                  <a:solidFill>
                    <a:srgbClr val="E8D3A2"/>
                  </a:solidFill>
                  <a:latin typeface="Open Sans"/>
                  <a:ea typeface="Open Sans"/>
                  <a:cs typeface="Open Sans"/>
                  <a:sym typeface="Open Sans"/>
                </a:rPr>
                <a:t>(TBD)</a:t>
              </a: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 rot="10317888">
              <a:off x="3365223" y="1671244"/>
              <a:ext cx="10201" cy="143539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 txBox="1"/>
            <p:nvPr/>
          </p:nvSpPr>
          <p:spPr>
            <a:xfrm rot="-482112">
              <a:off x="3367773" y="1707129"/>
              <a:ext cx="5101" cy="71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5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3359750" y="1230988"/>
              <a:ext cx="948040" cy="893202"/>
            </a:xfrm>
            <a:prstGeom prst="ellipse">
              <a:avLst/>
            </a:prstGeom>
            <a:solidFill>
              <a:srgbClr val="33006F"/>
            </a:solidFill>
            <a:ln w="25400" cap="flat" cmpd="sng">
              <a:solidFill>
                <a:srgbClr val="E8D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 txBox="1"/>
            <p:nvPr/>
          </p:nvSpPr>
          <p:spPr>
            <a:xfrm>
              <a:off x="3498587" y="1361794"/>
              <a:ext cx="670366" cy="631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0" b="1">
                  <a:solidFill>
                    <a:srgbClr val="E8D3A2"/>
                  </a:solidFill>
                  <a:latin typeface="Open Sans"/>
                  <a:ea typeface="Open Sans"/>
                  <a:cs typeface="Open Sans"/>
                  <a:sym typeface="Open Sans"/>
                </a:rPr>
                <a:t>Project Inception to Close</a:t>
              </a: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 rot="-9035328">
              <a:off x="3249559" y="2280986"/>
              <a:ext cx="7820" cy="143539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 txBox="1"/>
            <p:nvPr/>
          </p:nvSpPr>
          <p:spPr>
            <a:xfrm rot="1764672">
              <a:off x="3251514" y="2316871"/>
              <a:ext cx="3910" cy="71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5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3182613" y="2133430"/>
              <a:ext cx="948040" cy="893202"/>
            </a:xfrm>
            <a:prstGeom prst="ellipse">
              <a:avLst/>
            </a:prstGeom>
            <a:solidFill>
              <a:srgbClr val="33006F"/>
            </a:solidFill>
            <a:ln w="25400" cap="flat" cmpd="sng">
              <a:solidFill>
                <a:srgbClr val="E8D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 txBox="1"/>
            <p:nvPr/>
          </p:nvSpPr>
          <p:spPr>
            <a:xfrm>
              <a:off x="3321450" y="2264236"/>
              <a:ext cx="670366" cy="631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0" b="1">
                  <a:solidFill>
                    <a:srgbClr val="E8D3A2"/>
                  </a:solidFill>
                  <a:latin typeface="Open Sans"/>
                  <a:ea typeface="Open Sans"/>
                  <a:cs typeface="Open Sans"/>
                  <a:sym typeface="Open Sans"/>
                </a:rPr>
                <a:t>Asset Acquire to Retire</a:t>
              </a: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 rot="-6637464">
              <a:off x="2738786" y="2698315"/>
              <a:ext cx="17403" cy="143539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 txBox="1"/>
            <p:nvPr/>
          </p:nvSpPr>
          <p:spPr>
            <a:xfrm rot="4162536">
              <a:off x="2743137" y="2734200"/>
              <a:ext cx="8701" cy="71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5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2428645" y="2735793"/>
              <a:ext cx="948040" cy="893202"/>
            </a:xfrm>
            <a:prstGeom prst="ellipse">
              <a:avLst/>
            </a:prstGeom>
            <a:solidFill>
              <a:srgbClr val="33006F"/>
            </a:solidFill>
            <a:ln w="25400" cap="flat" cmpd="sng">
              <a:solidFill>
                <a:srgbClr val="E8D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 txBox="1"/>
            <p:nvPr/>
          </p:nvSpPr>
          <p:spPr>
            <a:xfrm>
              <a:off x="2567482" y="2866599"/>
              <a:ext cx="670366" cy="631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0" b="1">
                  <a:solidFill>
                    <a:srgbClr val="E8D3A2"/>
                  </a:solidFill>
                  <a:latin typeface="Open Sans"/>
                  <a:ea typeface="Open Sans"/>
                  <a:cs typeface="Open Sans"/>
                  <a:sym typeface="Open Sans"/>
                </a:rPr>
                <a:t>Plan and Manage the Business</a:t>
              </a: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 rot="-4068756">
              <a:off x="2042747" y="2688326"/>
              <a:ext cx="18985" cy="143539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 txBox="1"/>
            <p:nvPr/>
          </p:nvSpPr>
          <p:spPr>
            <a:xfrm rot="-4068756">
              <a:off x="2047493" y="2724211"/>
              <a:ext cx="9493" cy="71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5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1443001" y="2717452"/>
              <a:ext cx="888982" cy="893202"/>
            </a:xfrm>
            <a:prstGeom prst="ellipse">
              <a:avLst/>
            </a:prstGeom>
            <a:solidFill>
              <a:srgbClr val="33006F"/>
            </a:solidFill>
            <a:ln w="25400" cap="flat" cmpd="sng">
              <a:solidFill>
                <a:srgbClr val="E8D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 txBox="1"/>
            <p:nvPr/>
          </p:nvSpPr>
          <p:spPr>
            <a:xfrm>
              <a:off x="1573189" y="2848258"/>
              <a:ext cx="628606" cy="631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 rot="9140940">
              <a:off x="1551342" y="2257120"/>
              <a:ext cx="1036" cy="143539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 txBox="1"/>
            <p:nvPr/>
          </p:nvSpPr>
          <p:spPr>
            <a:xfrm rot="-1659060">
              <a:off x="1551601" y="2293005"/>
              <a:ext cx="518" cy="71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5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663080" y="2099590"/>
              <a:ext cx="948040" cy="893202"/>
            </a:xfrm>
            <a:prstGeom prst="ellipse">
              <a:avLst/>
            </a:prstGeom>
            <a:solidFill>
              <a:srgbClr val="33006F"/>
            </a:solidFill>
            <a:ln w="25400" cap="flat" cmpd="sng">
              <a:solidFill>
                <a:srgbClr val="E8D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 txBox="1"/>
            <p:nvPr/>
          </p:nvSpPr>
          <p:spPr>
            <a:xfrm>
              <a:off x="801917" y="2230396"/>
              <a:ext cx="670366" cy="631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0" b="1">
                  <a:solidFill>
                    <a:srgbClr val="E8D3A2"/>
                  </a:solidFill>
                  <a:latin typeface="Open Sans"/>
                  <a:ea typeface="Open Sans"/>
                  <a:cs typeface="Open Sans"/>
                  <a:sym typeface="Open Sans"/>
                </a:rPr>
                <a:t>Grant Award to Close</a:t>
              </a: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 rot="637644">
              <a:off x="1455678" y="1627335"/>
              <a:ext cx="2197" cy="143539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 txBox="1"/>
            <p:nvPr/>
          </p:nvSpPr>
          <p:spPr>
            <a:xfrm rot="637644">
              <a:off x="1456227" y="1663220"/>
              <a:ext cx="1099" cy="71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5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519008" y="1165486"/>
              <a:ext cx="948040" cy="893202"/>
            </a:xfrm>
            <a:prstGeom prst="ellipse">
              <a:avLst/>
            </a:prstGeom>
            <a:solidFill>
              <a:srgbClr val="33006F"/>
            </a:solidFill>
            <a:ln w="25400" cap="flat" cmpd="sng">
              <a:solidFill>
                <a:srgbClr val="E8D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 txBox="1"/>
            <p:nvPr/>
          </p:nvSpPr>
          <p:spPr>
            <a:xfrm>
              <a:off x="657845" y="1296292"/>
              <a:ext cx="670366" cy="631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0" b="1">
                  <a:solidFill>
                    <a:srgbClr val="E8D3A2"/>
                  </a:solidFill>
                  <a:latin typeface="Open Sans"/>
                  <a:ea typeface="Open Sans"/>
                  <a:cs typeface="Open Sans"/>
                  <a:sym typeface="Open Sans"/>
                </a:rPr>
                <a:t>Record to Report</a:t>
              </a: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 rot="2973756">
              <a:off x="1782619" y="1078219"/>
              <a:ext cx="17131" cy="143539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AB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 txBox="1"/>
            <p:nvPr/>
          </p:nvSpPr>
          <p:spPr>
            <a:xfrm rot="2973756">
              <a:off x="1786902" y="1114104"/>
              <a:ext cx="8565" cy="71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5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1026268" y="362037"/>
              <a:ext cx="948040" cy="893202"/>
            </a:xfrm>
            <a:prstGeom prst="ellipse">
              <a:avLst/>
            </a:prstGeom>
            <a:solidFill>
              <a:srgbClr val="33006F"/>
            </a:solidFill>
            <a:ln w="25400" cap="flat" cmpd="sng">
              <a:solidFill>
                <a:srgbClr val="E8D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 txBox="1"/>
            <p:nvPr/>
          </p:nvSpPr>
          <p:spPr>
            <a:xfrm>
              <a:off x="1165105" y="492843"/>
              <a:ext cx="670366" cy="631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0" b="1">
                  <a:solidFill>
                    <a:srgbClr val="E8D3A2"/>
                  </a:solidFill>
                  <a:latin typeface="Open Sans"/>
                  <a:ea typeface="Open Sans"/>
                  <a:cs typeface="Open Sans"/>
                  <a:sym typeface="Open Sans"/>
                </a:rPr>
                <a:t>Customer Req. to Payment </a:t>
              </a:r>
              <a:endParaRPr/>
            </a:p>
          </p:txBody>
        </p:sp>
      </p:grpSp>
      <p:grpSp>
        <p:nvGrpSpPr>
          <p:cNvPr id="300" name="Google Shape;300;p29"/>
          <p:cNvGrpSpPr/>
          <p:nvPr/>
        </p:nvGrpSpPr>
        <p:grpSpPr>
          <a:xfrm>
            <a:off x="6643442" y="2289294"/>
            <a:ext cx="1294537" cy="1190755"/>
            <a:chOff x="7025650" y="1457472"/>
            <a:chExt cx="1209891" cy="1254766"/>
          </a:xfrm>
        </p:grpSpPr>
        <p:grpSp>
          <p:nvGrpSpPr>
            <p:cNvPr id="301" name="Google Shape;301;p29"/>
            <p:cNvGrpSpPr/>
            <p:nvPr/>
          </p:nvGrpSpPr>
          <p:grpSpPr>
            <a:xfrm>
              <a:off x="7360315" y="1457472"/>
              <a:ext cx="875226" cy="971325"/>
              <a:chOff x="2426886" y="2300"/>
              <a:chExt cx="1561540" cy="1561540"/>
            </a:xfrm>
          </p:grpSpPr>
          <p:sp>
            <p:nvSpPr>
              <p:cNvPr id="302" name="Google Shape;302;p29"/>
              <p:cNvSpPr/>
              <p:nvPr/>
            </p:nvSpPr>
            <p:spPr>
              <a:xfrm>
                <a:off x="2426886" y="2300"/>
                <a:ext cx="1561540" cy="1561540"/>
              </a:xfrm>
              <a:prstGeom prst="ellipse">
                <a:avLst/>
              </a:prstGeom>
              <a:solidFill>
                <a:srgbClr val="4A2B83"/>
              </a:solidFill>
              <a:ln w="25400" cap="flat" cmpd="sng">
                <a:solidFill>
                  <a:srgbClr val="E8D3A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9"/>
              <p:cNvSpPr txBox="1"/>
              <p:nvPr/>
            </p:nvSpPr>
            <p:spPr>
              <a:xfrm>
                <a:off x="2655568" y="230982"/>
                <a:ext cx="1104176" cy="1104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775" tIns="17775" rIns="17775" bIns="17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User Task Group around specific need</a:t>
                </a:r>
                <a:endParaRPr/>
              </a:p>
            </p:txBody>
          </p:sp>
        </p:grpSp>
        <p:sp>
          <p:nvSpPr>
            <p:cNvPr id="304" name="Google Shape;304;p29"/>
            <p:cNvSpPr/>
            <p:nvPr/>
          </p:nvSpPr>
          <p:spPr>
            <a:xfrm>
              <a:off x="7253167" y="1534925"/>
              <a:ext cx="875226" cy="971325"/>
            </a:xfrm>
            <a:prstGeom prst="ellipse">
              <a:avLst/>
            </a:prstGeom>
            <a:solidFill>
              <a:srgbClr val="4A2B83"/>
            </a:solidFill>
            <a:ln w="25400" cap="flat" cmpd="sng">
              <a:solidFill>
                <a:srgbClr val="E8D3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5" name="Google Shape;305;p29"/>
            <p:cNvGrpSpPr/>
            <p:nvPr/>
          </p:nvGrpSpPr>
          <p:grpSpPr>
            <a:xfrm>
              <a:off x="7134910" y="1638523"/>
              <a:ext cx="875226" cy="971325"/>
              <a:chOff x="3077448" y="-318643"/>
              <a:chExt cx="1561540" cy="1561540"/>
            </a:xfrm>
          </p:grpSpPr>
          <p:sp>
            <p:nvSpPr>
              <p:cNvPr id="306" name="Google Shape;306;p29"/>
              <p:cNvSpPr/>
              <p:nvPr/>
            </p:nvSpPr>
            <p:spPr>
              <a:xfrm>
                <a:off x="3077448" y="-318643"/>
                <a:ext cx="1561540" cy="1561540"/>
              </a:xfrm>
              <a:prstGeom prst="ellipse">
                <a:avLst/>
              </a:prstGeom>
              <a:solidFill>
                <a:srgbClr val="4A2B83"/>
              </a:solidFill>
              <a:ln w="25400" cap="flat" cmpd="sng">
                <a:solidFill>
                  <a:srgbClr val="E8D3A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9"/>
              <p:cNvSpPr txBox="1"/>
              <p:nvPr/>
            </p:nvSpPr>
            <p:spPr>
              <a:xfrm>
                <a:off x="3378430" y="-58770"/>
                <a:ext cx="1008514" cy="10526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775" tIns="17775" rIns="17775" bIns="17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E8D3A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User Task Group around specific need</a:t>
                </a:r>
                <a:endParaRPr/>
              </a:p>
            </p:txBody>
          </p:sp>
        </p:grpSp>
        <p:grpSp>
          <p:nvGrpSpPr>
            <p:cNvPr id="308" name="Google Shape;308;p29"/>
            <p:cNvGrpSpPr/>
            <p:nvPr/>
          </p:nvGrpSpPr>
          <p:grpSpPr>
            <a:xfrm>
              <a:off x="7025650" y="1740913"/>
              <a:ext cx="875226" cy="971325"/>
              <a:chOff x="3077448" y="-318643"/>
              <a:chExt cx="1561540" cy="1561540"/>
            </a:xfrm>
          </p:grpSpPr>
          <p:sp>
            <p:nvSpPr>
              <p:cNvPr id="309" name="Google Shape;309;p29"/>
              <p:cNvSpPr/>
              <p:nvPr/>
            </p:nvSpPr>
            <p:spPr>
              <a:xfrm>
                <a:off x="3077448" y="-318643"/>
                <a:ext cx="1561540" cy="1561540"/>
              </a:xfrm>
              <a:prstGeom prst="ellipse">
                <a:avLst/>
              </a:prstGeom>
              <a:solidFill>
                <a:srgbClr val="4A2B83"/>
              </a:solidFill>
              <a:ln w="25400" cap="flat" cmpd="sng">
                <a:solidFill>
                  <a:srgbClr val="E8D3A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9"/>
              <p:cNvSpPr txBox="1"/>
              <p:nvPr/>
            </p:nvSpPr>
            <p:spPr>
              <a:xfrm>
                <a:off x="3378430" y="-58770"/>
                <a:ext cx="1008514" cy="10526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7775" tIns="17775" rIns="17775" bIns="177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>
                    <a:solidFill>
                      <a:srgbClr val="E8D3A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User Task Group around specific need</a:t>
                </a:r>
                <a:endParaRPr/>
              </a:p>
            </p:txBody>
          </p:sp>
        </p:grpSp>
      </p:grpSp>
      <p:sp>
        <p:nvSpPr>
          <p:cNvPr id="311" name="Google Shape;311;p29"/>
          <p:cNvSpPr txBox="1"/>
          <p:nvPr/>
        </p:nvSpPr>
        <p:spPr>
          <a:xfrm>
            <a:off x="2975478" y="5154717"/>
            <a:ext cx="101346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Procurement &amp; Supply Chain</a:t>
            </a:r>
            <a:endParaRPr/>
          </a:p>
        </p:txBody>
      </p:sp>
      <p:sp>
        <p:nvSpPr>
          <p:cNvPr id="312" name="Google Shape;312;p29"/>
          <p:cNvSpPr/>
          <p:nvPr/>
        </p:nvSpPr>
        <p:spPr>
          <a:xfrm>
            <a:off x="5337313" y="5685183"/>
            <a:ext cx="3806687" cy="117281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29"/>
          <p:cNvPicPr preferRelativeResize="0"/>
          <p:nvPr/>
        </p:nvPicPr>
        <p:blipFill rotWithShape="1">
          <a:blip r:embed="rId3">
            <a:alphaModFix/>
          </a:blip>
          <a:srcRect b="23461"/>
          <a:stretch/>
        </p:blipFill>
        <p:spPr>
          <a:xfrm>
            <a:off x="6060179" y="6224319"/>
            <a:ext cx="2859985" cy="5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9"/>
          <p:cNvSpPr/>
          <p:nvPr/>
        </p:nvSpPr>
        <p:spPr>
          <a:xfrm>
            <a:off x="4509500" y="6473175"/>
            <a:ext cx="157800" cy="1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FT_Purpl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WFT_Gold">
  <a:themeElements>
    <a:clrScheme name="UW Palette 1">
      <a:dk1>
        <a:srgbClr val="4B2E83"/>
      </a:dk1>
      <a:lt1>
        <a:srgbClr val="E8E3D3"/>
      </a:lt1>
      <a:dk2>
        <a:srgbClr val="4B2E83"/>
      </a:dk2>
      <a:lt2>
        <a:srgbClr val="FFFFFF"/>
      </a:lt2>
      <a:accent1>
        <a:srgbClr val="4B2E83"/>
      </a:accent1>
      <a:accent2>
        <a:srgbClr val="E8E3D3"/>
      </a:accent2>
      <a:accent3>
        <a:srgbClr val="FFFFFF"/>
      </a:accent3>
      <a:accent4>
        <a:srgbClr val="D9D9D9"/>
      </a:accent4>
      <a:accent5>
        <a:srgbClr val="444444"/>
      </a:accent5>
      <a:accent6>
        <a:srgbClr val="85754D"/>
      </a:accent6>
      <a:hlink>
        <a:srgbClr val="4B2E83"/>
      </a:hlink>
      <a:folHlink>
        <a:srgbClr val="4B2E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Microsoft Office PowerPoint</Application>
  <PresentationFormat>On-screen Show (4:3)</PresentationFormat>
  <Paragraphs>202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Open Sans Light</vt:lpstr>
      <vt:lpstr>Calibri</vt:lpstr>
      <vt:lpstr>Open Sans</vt:lpstr>
      <vt:lpstr>Encode Sans Black</vt:lpstr>
      <vt:lpstr>Noto Sans Symbols</vt:lpstr>
      <vt:lpstr>Encode Sans</vt:lpstr>
      <vt:lpstr>Arial</vt:lpstr>
      <vt:lpstr>Merriweather Sans</vt:lpstr>
      <vt:lpstr>UWFT_Purple</vt:lpstr>
      <vt:lpstr>UWFT_White</vt:lpstr>
      <vt:lpstr>UWFT_Gold</vt:lpstr>
      <vt:lpstr>OVERVIEW OF UWFT</vt:lpstr>
      <vt:lpstr>PowerPoint Presentation</vt:lpstr>
      <vt:lpstr>PowerPoint Presentation</vt:lpstr>
      <vt:lpstr>PowerPoint Presentation</vt:lpstr>
      <vt:lpstr>TOP AREAS OF OPPORTUNITY IN FINANCE/ POST-AWARD GRANTS MANAGEMENT</vt:lpstr>
      <vt:lpstr>A DESIGN PARTNERSHIP WITH WORKDAY GRANTS</vt:lpstr>
      <vt:lpstr>UPCOMING OPPORTUNITIES FOR PARTICIPATION</vt:lpstr>
      <vt:lpstr>THANK YOU!</vt:lpstr>
      <vt:lpstr>PROCESS TRANSFORMATION TEAMS</vt:lpstr>
      <vt:lpstr>UWFT READINESS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UWFT</dc:title>
  <dc:creator>Susan S. Wilbanks</dc:creator>
  <cp:lastModifiedBy>Susan S. Wilbanks</cp:lastModifiedBy>
  <cp:revision>1</cp:revision>
  <dcterms:modified xsi:type="dcterms:W3CDTF">2019-05-13T17:34:02Z</dcterms:modified>
</cp:coreProperties>
</file>