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 Light" panose="020B0604020202020204" charset="0"/>
      <p:regular r:id="rId17"/>
      <p:bold r:id="rId18"/>
      <p:italic r:id="rId19"/>
      <p:boldItalic r:id="rId20"/>
    </p:embeddedFont>
    <p:embeddedFont>
      <p:font typeface="Open Sans" panose="020B0604020202020204" charset="0"/>
      <p:regular r:id="rId21"/>
      <p:bold r:id="rId22"/>
      <p:italic r:id="rId23"/>
      <p:boldItalic r:id="rId24"/>
    </p:embeddedFont>
    <p:embeddedFont>
      <p:font typeface="Encode Sans Black" panose="020B0604020202020204" charset="0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242" y="84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Google Shape;10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Google Shape;31;p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8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8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Google Shape;42;p9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Google Shape;47;p1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finance.uw.edu/tax/departments/fed-taxes/stipend-payments" TargetMode="External"/><Relationship Id="rId3" Type="http://schemas.openxmlformats.org/officeDocument/2006/relationships/hyperlink" Target="https://www.nsf.gov/pubs/policydocs/pappg19_1/pappg_2.jsp#IIC2gv" TargetMode="External"/><Relationship Id="rId7" Type="http://schemas.openxmlformats.org/officeDocument/2006/relationships/hyperlink" Target="https://gov.ecfr.io/cgi-bin/text-idx?SID=aea0eef72af0c35de4cfb971ebfc987a&amp;mc=true&amp;node=se2.1.200_1456&amp;rgn=div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gov.ecfr.io/cgi-bin/text-idx?SID=aea0eef72af0c35de4cfb971ebfc987a&amp;mc=true&amp;node=se2.1.200_175&amp;rgn=div8" TargetMode="External"/><Relationship Id="rId5" Type="http://schemas.openxmlformats.org/officeDocument/2006/relationships/hyperlink" Target="https://www.nsf.gov/bfa/dias/policy/fedrtc/appendix_a.pdf" TargetMode="External"/><Relationship Id="rId4" Type="http://schemas.openxmlformats.org/officeDocument/2006/relationships/hyperlink" Target="https://www.nsf.gov/pubs/policydocs/pappg19_1/pappg_2.jsp#IIC2gvii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uw.edu/pafc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mgard4@uw.edu" TargetMode="External"/><Relationship Id="rId4" Type="http://schemas.openxmlformats.org/officeDocument/2006/relationships/hyperlink" Target="mailto:andra2@uw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COMPLIANCE CORNER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1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May 2019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Post Award Fiscal Compliance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RECENT AUDIT FINDINGS –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PARTICIPANT SUPPORT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 u="sng">
                <a:latin typeface="Arial"/>
                <a:ea typeface="Arial"/>
                <a:cs typeface="Arial"/>
                <a:sym typeface="Arial"/>
              </a:rPr>
              <a:t>Travel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Budget justification indicated reimbursement for actual travel expenses incurred for participants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Recipient provided “lump sum” payments to participants for travel, regardless of the actual cost of the travel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Recipient could not provide detailed support for actual expenses incurred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All costs were questioned</a:t>
            </a:r>
            <a:endParaRPr/>
          </a:p>
        </p:txBody>
      </p:sp>
      <p:sp>
        <p:nvSpPr>
          <p:cNvPr id="61" name="Google Shape;61;p12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RECENT AUDIT FINDINGS –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PARTICIPANT SUPPORT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 u="sng">
                <a:latin typeface="Arial"/>
                <a:ea typeface="Arial"/>
                <a:cs typeface="Arial"/>
                <a:sym typeface="Arial"/>
              </a:rPr>
              <a:t>Stipends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Recipient budgeted for “Stipends” under Participant Support Costs and then charged individual costs for:	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Parking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Scholarships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Course Fees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Lab Fees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NSF disallowed the costs as unallowable Participant Support expenses</a:t>
            </a: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ALL ABOUT STIPENDS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2"/>
          </p:nvPr>
        </p:nvSpPr>
        <p:spPr>
          <a:xfrm>
            <a:off x="659305" y="15081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20"/>
              <a:buNone/>
            </a:pPr>
            <a:r>
              <a:rPr lang="en-US" sz="2220">
                <a:latin typeface="Arial"/>
                <a:ea typeface="Arial"/>
                <a:cs typeface="Arial"/>
                <a:sym typeface="Arial"/>
              </a:rPr>
              <a:t>Stipends are: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Font typeface="Merriweather Sans"/>
              <a:buChar char="&gt;"/>
            </a:pPr>
            <a:r>
              <a:rPr lang="en-US" sz="2220">
                <a:latin typeface="Arial"/>
                <a:ea typeface="Arial"/>
                <a:cs typeface="Arial"/>
                <a:sym typeface="Arial"/>
              </a:rPr>
              <a:t>Lump sum payments to defer living expenses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Font typeface="Merriweather Sans"/>
              <a:buChar char="&gt;"/>
            </a:pPr>
            <a:r>
              <a:rPr lang="en-US" sz="2220">
                <a:latin typeface="Arial"/>
                <a:ea typeface="Arial"/>
                <a:cs typeface="Arial"/>
                <a:sym typeface="Arial"/>
              </a:rPr>
              <a:t>Not compensation in exchange for effort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Font typeface="Merriweather Sans"/>
              <a:buChar char="&gt;"/>
            </a:pPr>
            <a:r>
              <a:rPr lang="en-US" sz="2220">
                <a:latin typeface="Arial"/>
                <a:ea typeface="Arial"/>
                <a:cs typeface="Arial"/>
                <a:sym typeface="Arial"/>
              </a:rPr>
              <a:t>Not a condition of employment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Font typeface="Merriweather Sans"/>
              <a:buChar char="&gt;"/>
            </a:pPr>
            <a:r>
              <a:rPr lang="en-US" sz="2220">
                <a:latin typeface="Arial"/>
                <a:ea typeface="Arial"/>
                <a:cs typeface="Arial"/>
                <a:sym typeface="Arial"/>
              </a:rPr>
              <a:t>Not subject to Federal Withholding but may be taxable income</a:t>
            </a:r>
            <a:endParaRPr/>
          </a:p>
          <a:p>
            <a:pPr marL="342900" lvl="0" indent="-20193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Font typeface="Merriweather Sans"/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None/>
            </a:pPr>
            <a:r>
              <a:rPr lang="en-US" sz="2220">
                <a:latin typeface="Arial"/>
                <a:ea typeface="Arial"/>
                <a:cs typeface="Arial"/>
                <a:sym typeface="Arial"/>
              </a:rPr>
              <a:t>If a cost is directly paid by the Award for a Participant (travel, food, lodging) - it is </a:t>
            </a:r>
            <a:r>
              <a:rPr lang="en-US" sz="2220" u="sng"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-US" sz="2220">
                <a:latin typeface="Arial"/>
                <a:ea typeface="Arial"/>
                <a:cs typeface="Arial"/>
                <a:sym typeface="Arial"/>
              </a:rPr>
              <a:t> a stipend. 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Font typeface="Merriweather Sans"/>
              <a:buChar char="&gt;"/>
            </a:pPr>
            <a:r>
              <a:rPr lang="en-US" sz="2220">
                <a:latin typeface="Arial"/>
                <a:ea typeface="Arial"/>
                <a:cs typeface="Arial"/>
                <a:sym typeface="Arial"/>
              </a:rPr>
              <a:t>Stipends are lump sum payments to individuals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Font typeface="Merriweather Sans"/>
              <a:buChar char="&gt;"/>
            </a:pPr>
            <a:r>
              <a:rPr lang="en-US" sz="2220">
                <a:latin typeface="Arial"/>
                <a:ea typeface="Arial"/>
                <a:cs typeface="Arial"/>
                <a:sym typeface="Arial"/>
              </a:rPr>
              <a:t>Stipend payments must be processed by the appropriate UW central office</a:t>
            </a:r>
            <a:endParaRPr/>
          </a:p>
        </p:txBody>
      </p:sp>
      <p:sp>
        <p:nvSpPr>
          <p:cNvPr id="75" name="Google Shape;75;p14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RECENT AUDIT FINDINGS –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PARTICIPANT SUPPORT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20"/>
              <a:buNone/>
            </a:pPr>
            <a:r>
              <a:rPr lang="en-US" sz="2220" u="sng">
                <a:latin typeface="Arial"/>
                <a:ea typeface="Arial"/>
                <a:cs typeface="Arial"/>
                <a:sym typeface="Arial"/>
              </a:rPr>
              <a:t>Employee Costs</a:t>
            </a:r>
            <a:endParaRPr/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Font typeface="Merriweather Sans"/>
              <a:buChar char="&gt;"/>
            </a:pPr>
            <a:r>
              <a:rPr lang="en-US" sz="2220">
                <a:latin typeface="Arial"/>
                <a:ea typeface="Arial"/>
                <a:cs typeface="Arial"/>
                <a:sym typeface="Arial"/>
              </a:rPr>
              <a:t>Recipient charged payroll expenses to Participant Support budgets</a:t>
            </a:r>
            <a:endParaRPr sz="222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Font typeface="Merriweather Sans"/>
              <a:buChar char="&gt;"/>
            </a:pPr>
            <a:r>
              <a:rPr lang="en-US" sz="2220">
                <a:latin typeface="Arial"/>
                <a:ea typeface="Arial"/>
                <a:cs typeface="Arial"/>
                <a:sym typeface="Arial"/>
              </a:rPr>
              <a:t>Recipient charged airline tickets for employees to travel to a conference as Participant Support</a:t>
            </a:r>
            <a:endParaRPr/>
          </a:p>
          <a:p>
            <a:pPr marL="342900" lvl="0" indent="-201930" algn="l" rtl="0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Font typeface="Merriweather Sans"/>
              <a:buNone/>
            </a:pPr>
            <a:endParaRPr sz="222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Font typeface="Merriweather Sans"/>
              <a:buChar char="&gt;"/>
            </a:pPr>
            <a:r>
              <a:rPr lang="en-US" sz="2220">
                <a:latin typeface="Arial"/>
                <a:ea typeface="Arial"/>
                <a:cs typeface="Arial"/>
                <a:sym typeface="Arial"/>
              </a:rPr>
              <a:t>Audit findings have varied from questioned costs to noting a compliance exception</a:t>
            </a:r>
            <a:endParaRPr/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Font typeface="Merriweather Sans"/>
              <a:buChar char="&gt;"/>
            </a:pPr>
            <a:r>
              <a:rPr lang="en-US" sz="2220">
                <a:latin typeface="Arial"/>
                <a:ea typeface="Arial"/>
                <a:cs typeface="Arial"/>
                <a:sym typeface="Arial"/>
              </a:rPr>
              <a:t>Per NSF policy, re-budgeting from Participant Support to other direct cost categories requires prior approval</a:t>
            </a:r>
            <a:endParaRPr sz="222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PARTICIPANT SUPPORT ON NSF BUDGETS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Salaries and Wages for UW employees are </a:t>
            </a:r>
            <a:r>
              <a:rPr lang="en-US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unallowable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as Participant Support Costs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 UW employee that is paid on an NSF award cannot also be a “Participant” 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Best Practice if you have NSF Participant Support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Review the Budget Summary in MyFD; there should be not be any </a:t>
            </a:r>
            <a:r>
              <a:rPr lang="en-US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01-xx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charges on the Participant Support sub budget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Allocable 01-xx Salaries &amp; Wages should be charged to the parent budget</a:t>
            </a:r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RECENT AUDIT FINDINGS –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F&amp;A RATES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Recipient applied an F&amp;A Rate </a:t>
            </a:r>
            <a:r>
              <a:rPr lang="en-US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lower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than their negotiated rate on 17 NSF Awards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NSF: “Inappropriate application of proposed indirect costs…”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Recipient: “It’s okay… we can apply a lower rate if we chose.”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NSF: “No, you can’t.”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From the PAPPG: “Use of an indirect cost rate </a:t>
            </a:r>
            <a:r>
              <a:rPr lang="en-US" i="1">
                <a:latin typeface="Arial"/>
                <a:ea typeface="Arial"/>
                <a:cs typeface="Arial"/>
                <a:sym typeface="Arial"/>
              </a:rPr>
              <a:t>lower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than the organizations’ current negotiated indirect cost rate is considered a violation of NSF’s </a:t>
            </a:r>
            <a:r>
              <a:rPr lang="en-US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cost sharing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policy.” 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r>
              <a:rPr lang="en-US"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-US" i="1">
                <a:latin typeface="Arial"/>
                <a:ea typeface="Arial"/>
                <a:cs typeface="Arial"/>
                <a:sym typeface="Arial"/>
              </a:rPr>
              <a:t>NSF PAPPG 17-1, Part I, Chapter II, Section C.2.g.(viii)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]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REFERENCES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2"/>
          </p:nvPr>
        </p:nvSpPr>
        <p:spPr>
          <a:xfrm>
            <a:off x="659305" y="1508125"/>
            <a:ext cx="83541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040"/>
              <a:buFont typeface="Merriweather Sans"/>
              <a:buChar char="&gt;"/>
            </a:pPr>
            <a:r>
              <a:rPr lang="en-US" sz="2040">
                <a:latin typeface="Arial"/>
                <a:ea typeface="Arial"/>
                <a:cs typeface="Arial"/>
                <a:sym typeface="Arial"/>
              </a:rPr>
              <a:t>NSF PAPPG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rgbClr val="4B2E83"/>
              </a:buClr>
              <a:buSzPts val="1700"/>
              <a:buChar char="–"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Participant Support: </a:t>
            </a:r>
            <a:r>
              <a:rPr lang="en-US" sz="136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https://www.nsf.gov/pubs/policydocs/pappg19_1/pappg_2.jsp#IIC2gv</a:t>
            </a:r>
            <a:endParaRPr sz="1360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rgbClr val="4B2E83"/>
              </a:buClr>
              <a:buSzPts val="1700"/>
              <a:buChar char="–"/>
            </a:pPr>
            <a:r>
              <a:rPr lang="en-US" sz="1700">
                <a:latin typeface="Arial"/>
                <a:ea typeface="Arial"/>
                <a:cs typeface="Arial"/>
                <a:sym typeface="Arial"/>
              </a:rPr>
              <a:t>Indirect Costs:</a:t>
            </a:r>
            <a:r>
              <a:rPr lang="en-US" sz="136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360">
                <a:latin typeface="Arial"/>
                <a:ea typeface="Arial"/>
                <a:cs typeface="Arial"/>
                <a:sym typeface="Arial"/>
              </a:rPr>
            </a:br>
            <a:r>
              <a:rPr lang="en-US" sz="136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https://www.nsf.gov/pubs/policydocs/pappg19_1/pappg_2.jsp#IIC2gviii</a:t>
            </a:r>
            <a:endParaRPr sz="1360">
              <a:latin typeface="Arial"/>
              <a:ea typeface="Arial"/>
              <a:cs typeface="Arial"/>
              <a:sym typeface="Arial"/>
            </a:endParaRPr>
          </a:p>
          <a:p>
            <a:pPr marL="742950" lvl="1" indent="-199390" algn="l" rtl="0">
              <a:lnSpc>
                <a:spcPct val="80000"/>
              </a:lnSpc>
              <a:spcBef>
                <a:spcPts val="272"/>
              </a:spcBef>
              <a:spcAft>
                <a:spcPts val="0"/>
              </a:spcAft>
              <a:buClr>
                <a:srgbClr val="4B2E83"/>
              </a:buClr>
              <a:buSzPts val="1360"/>
              <a:buNone/>
            </a:pPr>
            <a:endParaRPr sz="136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ts val="2040"/>
              <a:buFont typeface="Merriweather Sans"/>
              <a:buChar char="&gt;"/>
            </a:pPr>
            <a:r>
              <a:rPr lang="en-US" sz="2040">
                <a:latin typeface="Arial"/>
                <a:ea typeface="Arial"/>
                <a:cs typeface="Arial"/>
                <a:sym typeface="Arial"/>
              </a:rPr>
              <a:t>Research Terms &amp; Conditions – Prior Approval Matrix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rgbClr val="4B2E83"/>
              </a:buClr>
              <a:buSzPts val="1700"/>
              <a:buChar char="–"/>
            </a:pPr>
            <a:r>
              <a:rPr lang="en-US" sz="17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https://www.nsf.gov/bfa/dias/policy/fedrtc/appendix_a.pdf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marL="742950" lvl="1" indent="-1778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rgbClr val="4B2E83"/>
              </a:buClr>
              <a:buSzPts val="1700"/>
              <a:buNone/>
            </a:pP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ts val="2040"/>
              <a:buFont typeface="Merriweather Sans"/>
              <a:buChar char="&gt;"/>
            </a:pPr>
            <a:r>
              <a:rPr lang="en-US" sz="2040">
                <a:latin typeface="Arial"/>
                <a:ea typeface="Arial"/>
                <a:cs typeface="Arial"/>
                <a:sym typeface="Arial"/>
              </a:rPr>
              <a:t>Uniform Guidance 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rgbClr val="4B2E83"/>
              </a:buClr>
              <a:buSzPts val="1700"/>
              <a:buChar char="–"/>
            </a:pPr>
            <a:r>
              <a:rPr lang="en-US" sz="17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2 CFR 200.75</a:t>
            </a:r>
            <a:r>
              <a:rPr lang="en-US" sz="1700">
                <a:latin typeface="Arial"/>
                <a:ea typeface="Arial"/>
                <a:cs typeface="Arial"/>
                <a:sym typeface="Arial"/>
              </a:rPr>
              <a:t> (Participant Support Costs)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rgbClr val="4B2E83"/>
              </a:buClr>
              <a:buSzPts val="1700"/>
              <a:buChar char="–"/>
            </a:pPr>
            <a:r>
              <a:rPr lang="en-US" sz="17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2 CFR 200.456</a:t>
            </a:r>
            <a:r>
              <a:rPr lang="en-US" sz="1700">
                <a:latin typeface="Arial"/>
                <a:ea typeface="Arial"/>
                <a:cs typeface="Arial"/>
                <a:sym typeface="Arial"/>
              </a:rPr>
              <a:t> (Use of Participant Support Costs)</a:t>
            </a:r>
            <a:endParaRPr/>
          </a:p>
          <a:p>
            <a:pPr marL="742950" lvl="1" indent="-1778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rgbClr val="4B2E83"/>
              </a:buClr>
              <a:buSzPts val="1700"/>
              <a:buNone/>
            </a:pPr>
            <a:endParaRPr sz="13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rgbClr val="4B2E83"/>
              </a:buClr>
              <a:buSzPts val="2040"/>
              <a:buFont typeface="Merriweather Sans"/>
              <a:buChar char="&gt;"/>
            </a:pPr>
            <a:r>
              <a:rPr lang="en-US" sz="2040">
                <a:latin typeface="Arial"/>
                <a:ea typeface="Arial"/>
                <a:cs typeface="Arial"/>
                <a:sym typeface="Arial"/>
              </a:rPr>
              <a:t>Stipends – UW Policy</a:t>
            </a:r>
            <a:endParaRPr/>
          </a:p>
          <a:p>
            <a:pPr marL="742950" lvl="1" indent="-28575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rgbClr val="4B2E83"/>
              </a:buClr>
              <a:buSzPts val="1700"/>
              <a:buChar char="–"/>
            </a:pPr>
            <a:r>
              <a:rPr lang="en-US" sz="17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https://finance.uw.edu/tax/departments/fed-taxes/stipend-payments</a:t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QUESTIONS?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Post Award Fiscal Compliance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Web: </a:t>
            </a: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https://finance.uw.edu/pafc/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Email: gcafco@uw.edu</a:t>
            </a:r>
            <a:endParaRPr/>
          </a:p>
          <a:p>
            <a:pPr marL="742950" lvl="1" indent="-158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Andra Sawyer (on </a:t>
            </a:r>
            <a:r>
              <a:rPr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vacation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andra2@uw.edu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206-685-8902</a:t>
            </a:r>
            <a:endParaRPr/>
          </a:p>
          <a:p>
            <a:pPr marL="742950" lvl="1" indent="-158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Matt Gardner (</a:t>
            </a:r>
            <a:r>
              <a:rPr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on vacation)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mgard4@uw.edu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206-543-2610</a:t>
            </a:r>
            <a:endParaRPr/>
          </a:p>
          <a:p>
            <a:pPr marL="742950" lvl="1" indent="-158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475</Words>
  <Application>Microsoft Office PowerPoint</Application>
  <PresentationFormat>On-screen Show (4:3)</PresentationFormat>
  <Paragraphs>87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Merriweather Sans</vt:lpstr>
      <vt:lpstr>Calibri</vt:lpstr>
      <vt:lpstr>Open Sans Light</vt:lpstr>
      <vt:lpstr>Open Sans</vt:lpstr>
      <vt:lpstr>Encode Sans Black</vt:lpstr>
      <vt:lpstr>Arial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2019-05-13T17:37:03Z</dcterms:modified>
</cp:coreProperties>
</file>