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6858000" type="screen4x3"/>
  <p:notesSz cx="6858000" cy="9144000"/>
  <p:embeddedFontLst>
    <p:embeddedFont>
      <p:font typeface="Open Sans Light" panose="020B0604020202020204" charset="0"/>
      <p:regular r:id="rId12"/>
      <p:bold r:id="rId13"/>
      <p:italic r:id="rId14"/>
      <p:boldItalic r:id="rId15"/>
    </p:embeddedFont>
    <p:embeddedFont>
      <p:font typeface="Open Sans" panose="020B0604020202020204" charset="0"/>
      <p:regular r:id="rId16"/>
      <p:bold r:id="rId17"/>
      <p:italic r:id="rId18"/>
      <p:boldItalic r:id="rId19"/>
    </p:embeddedFont>
    <p:embeddedFont>
      <p:font typeface="Encode Sans Black" panose="020B0604020202020204" charset="0"/>
      <p:bold r:id="rId20"/>
    </p:embeddedFont>
    <p:embeddedFont>
      <p:font typeface="Encode Sans" panose="020B0604020202020204" charset="0"/>
      <p:regular r:id="rId21"/>
      <p:bold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Good morning. I am Laurie Stephan, with the Office of Research and lead for the CORE research administration learning program. </a:t>
            </a:r>
            <a:endParaRPr/>
          </a:p>
          <a:p>
            <a:pPr marL="0" lvl="0" indent="0" algn="l" rtl="0">
              <a:spcBef>
                <a:spcPts val="0"/>
              </a:spcBef>
              <a:spcAft>
                <a:spcPts val="0"/>
              </a:spcAft>
              <a:buNone/>
            </a:pPr>
            <a:endParaRPr/>
          </a:p>
          <a:p>
            <a:pPr marL="0" lvl="0" indent="0" algn="l" rtl="0">
              <a:spcBef>
                <a:spcPts val="0"/>
              </a:spcBef>
              <a:spcAft>
                <a:spcPts val="0"/>
              </a:spcAft>
              <a:buNone/>
            </a:pPr>
            <a:r>
              <a:rPr lang="en-US"/>
              <a:t>As most of you know, all Pis on all UW campuses are required to complete a faculty grants management course and then renew that training every 4 years. The initial training must be completed in the classroom but the renewal can be met by completing the online course. We have recently updated this online offering and launched the updated course at the end of April.</a:t>
            </a:r>
            <a:endParaRPr/>
          </a:p>
          <a:p>
            <a:pPr marL="0" lvl="0" indent="0" algn="l" rtl="0">
              <a:spcBef>
                <a:spcPts val="0"/>
              </a:spcBef>
              <a:spcAft>
                <a:spcPts val="0"/>
              </a:spcAft>
              <a:buNone/>
            </a:pPr>
            <a:endParaRPr/>
          </a:p>
          <a:p>
            <a:pPr marL="0" lvl="0" indent="0" algn="l" rtl="0">
              <a:spcBef>
                <a:spcPts val="0"/>
              </a:spcBef>
              <a:spcAft>
                <a:spcPts val="0"/>
              </a:spcAft>
              <a:buNone/>
            </a:pPr>
            <a:r>
              <a:rPr lang="en-US"/>
              <a:t>Today I am going to give you a quick tour of what is included in the course.</a:t>
            </a: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old online refresher was retired a year ago due to outdated content and links and because there was no efficient way for us to update the content on an as needed basis. We needed to produce a refresher that could be easily updated, contained brief information that could point Pis to other resources that are kept up-to-date by the units responsible for that information. Furthermore, we wanted to provide current information –updates in key areas that are impacting how research administration is practiced at the UW.</a:t>
            </a:r>
            <a:endParaRPr/>
          </a:p>
          <a:p>
            <a:pPr marL="0" lvl="0" indent="0" algn="l" rtl="0">
              <a:spcBef>
                <a:spcPts val="0"/>
              </a:spcBef>
              <a:spcAft>
                <a:spcPts val="0"/>
              </a:spcAft>
              <a:buNone/>
            </a:pPr>
            <a:endParaRPr/>
          </a:p>
          <a:p>
            <a:pPr marL="0" lvl="0" indent="0" algn="l" rtl="0">
              <a:spcBef>
                <a:spcPts val="0"/>
              </a:spcBef>
              <a:spcAft>
                <a:spcPts val="0"/>
              </a:spcAft>
              <a:buNone/>
            </a:pPr>
            <a:r>
              <a:rPr lang="en-US"/>
              <a:t>In thinking through our needs we wanted a training that met 4 goals:</a:t>
            </a:r>
            <a:endParaRPr/>
          </a:p>
          <a:p>
            <a:pPr marL="228600" lvl="0" indent="-228600" algn="l" rtl="0">
              <a:spcBef>
                <a:spcPts val="0"/>
              </a:spcBef>
              <a:spcAft>
                <a:spcPts val="0"/>
              </a:spcAft>
              <a:buClr>
                <a:schemeClr val="dk1"/>
              </a:buClr>
              <a:buSzPts val="1200"/>
              <a:buFont typeface="Calibri"/>
              <a:buAutoNum type="arabicPeriod"/>
            </a:pPr>
            <a:r>
              <a:rPr lang="en-US"/>
              <a:t>Minimize faculty time –communicate only the most significant information in an efficient way with resources they can use later</a:t>
            </a:r>
            <a:endParaRPr/>
          </a:p>
          <a:p>
            <a:pPr marL="228600" lvl="0" indent="-228600" algn="l" rtl="0">
              <a:spcBef>
                <a:spcPts val="0"/>
              </a:spcBef>
              <a:spcAft>
                <a:spcPts val="0"/>
              </a:spcAft>
              <a:buClr>
                <a:schemeClr val="dk1"/>
              </a:buClr>
              <a:buSzPts val="1200"/>
              <a:buFont typeface="Calibri"/>
              <a:buAutoNum type="arabicPeriod"/>
            </a:pPr>
            <a:r>
              <a:rPr lang="en-US"/>
              <a:t>Focus on core topics that everybody needs to remember</a:t>
            </a:r>
            <a:endParaRPr/>
          </a:p>
          <a:p>
            <a:pPr marL="228600" lvl="0" indent="-228600" algn="l" rtl="0">
              <a:spcBef>
                <a:spcPts val="0"/>
              </a:spcBef>
              <a:spcAft>
                <a:spcPts val="0"/>
              </a:spcAft>
              <a:buClr>
                <a:schemeClr val="dk1"/>
              </a:buClr>
              <a:buSzPts val="1200"/>
              <a:buFont typeface="Calibri"/>
              <a:buAutoNum type="arabicPeriod"/>
            </a:pPr>
            <a:r>
              <a:rPr lang="en-US"/>
              <a:t>Focus on new issues that are changing the way research administration is practiced at the UW</a:t>
            </a:r>
            <a:endParaRPr/>
          </a:p>
          <a:p>
            <a:pPr marL="228600" lvl="0" indent="-228600" algn="l" rtl="0">
              <a:spcBef>
                <a:spcPts val="0"/>
              </a:spcBef>
              <a:spcAft>
                <a:spcPts val="0"/>
              </a:spcAft>
              <a:buClr>
                <a:schemeClr val="dk1"/>
              </a:buClr>
              <a:buSzPts val="1200"/>
              <a:buFont typeface="Calibri"/>
              <a:buAutoNum type="arabicPeriod"/>
            </a:pPr>
            <a:r>
              <a:rPr lang="en-US"/>
              <a:t>Provide customized content for faculty who need specific info such as in Human Subjects, Animal Welfare of Lab Safety.</a:t>
            </a:r>
            <a:endParaRPr/>
          </a:p>
        </p:txBody>
      </p:sp>
      <p:sp>
        <p:nvSpPr>
          <p:cNvPr id="61" name="Google Shape;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content modules are divided into three areas—</a:t>
            </a:r>
            <a:endParaRPr/>
          </a:p>
          <a:p>
            <a:pPr marL="0" lvl="0" indent="0" algn="l" rtl="0">
              <a:spcBef>
                <a:spcPts val="0"/>
              </a:spcBef>
              <a:spcAft>
                <a:spcPts val="0"/>
              </a:spcAft>
              <a:buNone/>
            </a:pPr>
            <a:r>
              <a:rPr lang="en-US"/>
              <a:t>Research Infrastructure</a:t>
            </a:r>
            <a:endParaRPr/>
          </a:p>
          <a:p>
            <a:pPr marL="0" lvl="0" indent="0" algn="l" rtl="0">
              <a:spcBef>
                <a:spcPts val="0"/>
              </a:spcBef>
              <a:spcAft>
                <a:spcPts val="0"/>
              </a:spcAft>
              <a:buNone/>
            </a:pPr>
            <a:r>
              <a:rPr lang="en-US"/>
              <a:t>Compliance Updates and</a:t>
            </a:r>
            <a:endParaRPr/>
          </a:p>
          <a:p>
            <a:pPr marL="0" lvl="0" indent="0" algn="l" rtl="0">
              <a:spcBef>
                <a:spcPts val="0"/>
              </a:spcBef>
              <a:spcAft>
                <a:spcPts val="0"/>
              </a:spcAft>
              <a:buNone/>
            </a:pPr>
            <a:r>
              <a:rPr lang="en-US"/>
              <a:t>Electives</a:t>
            </a:r>
            <a:endParaRPr/>
          </a:p>
        </p:txBody>
      </p:sp>
      <p:sp>
        <p:nvSpPr>
          <p:cNvPr id="70" name="Google Shape;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3-4 minute module provides a narrated presentation of only the high level details in</a:t>
            </a:r>
            <a:endParaRPr/>
          </a:p>
          <a:p>
            <a:pPr marL="0" lvl="0" indent="0" algn="l" rtl="0">
              <a:spcBef>
                <a:spcPts val="0"/>
              </a:spcBef>
              <a:spcAft>
                <a:spcPts val="0"/>
              </a:spcAft>
              <a:buNone/>
            </a:pPr>
            <a:r>
              <a:rPr lang="en-US"/>
              <a:t>MyResearch Portal</a:t>
            </a:r>
            <a:endParaRPr/>
          </a:p>
          <a:p>
            <a:pPr marL="0" lvl="0" indent="0" algn="l" rtl="0">
              <a:spcBef>
                <a:spcPts val="0"/>
              </a:spcBef>
              <a:spcAft>
                <a:spcPts val="0"/>
              </a:spcAft>
              <a:buNone/>
            </a:pPr>
            <a:r>
              <a:rPr lang="en-US"/>
              <a:t>Working with OSP</a:t>
            </a:r>
            <a:endParaRPr/>
          </a:p>
          <a:p>
            <a:pPr marL="0" lvl="0" indent="0" algn="l" rtl="0">
              <a:spcBef>
                <a:spcPts val="0"/>
              </a:spcBef>
              <a:spcAft>
                <a:spcPts val="0"/>
              </a:spcAft>
              <a:buNone/>
            </a:pPr>
            <a:r>
              <a:rPr lang="en-US"/>
              <a:t>How GCA supports research projects</a:t>
            </a:r>
            <a:endParaRPr/>
          </a:p>
          <a:p>
            <a:pPr marL="0" lvl="0" indent="0" algn="l" rtl="0">
              <a:spcBef>
                <a:spcPts val="0"/>
              </a:spcBef>
              <a:spcAft>
                <a:spcPts val="0"/>
              </a:spcAft>
              <a:buNone/>
            </a:pPr>
            <a:r>
              <a:rPr lang="en-US"/>
              <a:t>Newly launched Shared Research Facilities and Resources website </a:t>
            </a:r>
            <a:endParaRPr/>
          </a:p>
        </p:txBody>
      </p:sp>
      <p:sp>
        <p:nvSpPr>
          <p:cNvPr id="78" name="Google Shape;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Very brief overviews of significant compliance trends and changes that are impacting how investigators much manage aspects of their sponsored projects including</a:t>
            </a:r>
            <a:endParaRPr/>
          </a:p>
          <a:p>
            <a:pPr marL="0" lvl="0" indent="0" algn="l" rtl="0">
              <a:spcBef>
                <a:spcPts val="0"/>
              </a:spcBef>
              <a:spcAft>
                <a:spcPts val="0"/>
              </a:spcAft>
              <a:buNone/>
            </a:pPr>
            <a:r>
              <a:rPr lang="en-US"/>
              <a:t>Open Access</a:t>
            </a:r>
            <a:endParaRPr/>
          </a:p>
          <a:p>
            <a:pPr marL="0" lvl="0" indent="0" algn="l" rtl="0">
              <a:spcBef>
                <a:spcPts val="0"/>
              </a:spcBef>
              <a:spcAft>
                <a:spcPts val="0"/>
              </a:spcAft>
              <a:buNone/>
            </a:pPr>
            <a:r>
              <a:rPr lang="en-US"/>
              <a:t>Conflict of Interest</a:t>
            </a:r>
            <a:endParaRPr/>
          </a:p>
          <a:p>
            <a:pPr marL="0" lvl="0" indent="0" algn="l" rtl="0">
              <a:spcBef>
                <a:spcPts val="0"/>
              </a:spcBef>
              <a:spcAft>
                <a:spcPts val="0"/>
              </a:spcAft>
              <a:buNone/>
            </a:pPr>
            <a:r>
              <a:rPr lang="en-US"/>
              <a:t>Sexual Harassment and</a:t>
            </a:r>
            <a:endParaRPr/>
          </a:p>
          <a:p>
            <a:pPr marL="0" lvl="0" indent="0" algn="l" rtl="0">
              <a:spcBef>
                <a:spcPts val="0"/>
              </a:spcBef>
              <a:spcAft>
                <a:spcPts val="0"/>
              </a:spcAft>
              <a:buNone/>
            </a:pPr>
            <a:r>
              <a:rPr lang="en-US"/>
              <a:t>Foreign Influence</a:t>
            </a:r>
            <a:endParaRPr/>
          </a:p>
        </p:txBody>
      </p:sp>
      <p:sp>
        <p:nvSpPr>
          <p:cNvPr id="86" name="Google Shape;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Finally, electives modules specifically targeting investigators who conduct research that require compliance focus in these particular areas</a:t>
            </a:r>
            <a:endParaRPr/>
          </a:p>
          <a:p>
            <a:pPr marL="0" lvl="0" indent="0" algn="l" rtl="0">
              <a:spcBef>
                <a:spcPts val="0"/>
              </a:spcBef>
              <a:spcAft>
                <a:spcPts val="0"/>
              </a:spcAft>
              <a:buNone/>
            </a:pPr>
            <a:r>
              <a:rPr lang="en-US"/>
              <a:t>Human Subjects had a timely update about a change in administration of human subjects research</a:t>
            </a:r>
            <a:endParaRPr/>
          </a:p>
          <a:p>
            <a:pPr marL="0" lvl="0" indent="0" algn="l" rtl="0">
              <a:spcBef>
                <a:spcPts val="0"/>
              </a:spcBef>
              <a:spcAft>
                <a:spcPts val="0"/>
              </a:spcAft>
              <a:buNone/>
            </a:pPr>
            <a:r>
              <a:rPr lang="en-US"/>
              <a:t>Lab Safety</a:t>
            </a:r>
            <a:endParaRPr/>
          </a:p>
          <a:p>
            <a:pPr marL="0" lvl="0" indent="0" algn="l" rtl="0">
              <a:spcBef>
                <a:spcPts val="0"/>
              </a:spcBef>
              <a:spcAft>
                <a:spcPts val="0"/>
              </a:spcAft>
              <a:buNone/>
            </a:pPr>
            <a:r>
              <a:rPr lang="en-US"/>
              <a:t>Working with Animals</a:t>
            </a:r>
            <a:endParaRPr/>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an example of how the training is delivered and the focus on new developments in resources to support UW research activities.</a:t>
            </a:r>
            <a:endParaRPr/>
          </a:p>
        </p:txBody>
      </p:sp>
      <p:sp>
        <p:nvSpPr>
          <p:cNvPr id="104" name="Google Shape;10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Overall the feedback is positive. We will release an updated version annually and will continue to refine the offering based on the feedback we receive. Anybody with a UW NetID can access the course so feel welcome to login at this URL and find out what your Pis are being told.</a:t>
            </a:r>
            <a:endParaRPr/>
          </a:p>
        </p:txBody>
      </p:sp>
      <p:sp>
        <p:nvSpPr>
          <p:cNvPr id="112" name="Google Shape;1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0"/>
        <p:cNvGrpSpPr/>
        <p:nvPr/>
      </p:nvGrpSpPr>
      <p:grpSpPr>
        <a:xfrm>
          <a:off x="0" y="0"/>
          <a:ext cx="0" cy="0"/>
          <a:chOff x="0" y="0"/>
          <a:chExt cx="0" cy="0"/>
        </a:xfrm>
      </p:grpSpPr>
      <p:pic>
        <p:nvPicPr>
          <p:cNvPr id="11" name="Google Shape;11;p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2" name="Google Shape;12;p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13" name="Google Shape;13;p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 name="Google Shape;14;p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5"/>
        <p:cNvGrpSpPr/>
        <p:nvPr/>
      </p:nvGrpSpPr>
      <p:grpSpPr>
        <a:xfrm>
          <a:off x="0" y="0"/>
          <a:ext cx="0" cy="0"/>
          <a:chOff x="0" y="0"/>
          <a:chExt cx="0" cy="0"/>
        </a:xfrm>
      </p:grpSpPr>
      <p:pic>
        <p:nvPicPr>
          <p:cNvPr id="16" name="Google Shape;16;p3"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7" name="Google Shape;17;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 name="Google Shape;19;p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4" name="Google Shape;24;p4"/>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8" name="Google Shape;28;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 name="Google Shape;30;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Google Shape;35;p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 name="Google Shape;36;p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8"/>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8"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2"/>
        <p:cNvGrpSpPr/>
        <p:nvPr/>
      </p:nvGrpSpPr>
      <p:grpSpPr>
        <a:xfrm>
          <a:off x="0" y="0"/>
          <a:ext cx="0" cy="0"/>
          <a:chOff x="0" y="0"/>
          <a:chExt cx="0" cy="0"/>
        </a:xfrm>
      </p:grpSpPr>
      <p:sp>
        <p:nvSpPr>
          <p:cNvPr id="43" name="Google Shape;43;p9"/>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5" name="Google Shape;45;p9"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8" name="Google Shape;48;p1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9" name="Google Shape;49;p10"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50" name="Google Shape;50;p10"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washington.edu/research/learning/online/index.php/lessons/uw-faculty-grants-management-refresh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ashington.edu/research/learning/online/index.php/lessons/uw-faculty-grants-management-refresh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692029" y="2323436"/>
            <a:ext cx="6972300" cy="159313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accent3"/>
              </a:buClr>
              <a:buSzPts val="3875"/>
              <a:buNone/>
            </a:pPr>
            <a:r>
              <a:rPr lang="en-US" sz="3875">
                <a:latin typeface="Arial"/>
                <a:ea typeface="Arial"/>
                <a:cs typeface="Arial"/>
                <a:sym typeface="Arial"/>
              </a:rPr>
              <a:t>Faculty Grants Management Online Refresher</a:t>
            </a:r>
            <a:endParaRPr/>
          </a:p>
        </p:txBody>
      </p:sp>
      <p:sp>
        <p:nvSpPr>
          <p:cNvPr id="57" name="Google Shape;57;p11"/>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US"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May, 2019</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Laurie Stephan</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Office of Research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2"/>
          <p:cNvPicPr preferRelativeResize="0"/>
          <p:nvPr/>
        </p:nvPicPr>
        <p:blipFill rotWithShape="1">
          <a:blip r:embed="rId3">
            <a:alphaModFix/>
          </a:blip>
          <a:srcRect b="21606"/>
          <a:stretch/>
        </p:blipFill>
        <p:spPr>
          <a:xfrm>
            <a:off x="127112" y="664951"/>
            <a:ext cx="8848725" cy="5241871"/>
          </a:xfrm>
          <a:prstGeom prst="rect">
            <a:avLst/>
          </a:prstGeom>
          <a:noFill/>
          <a:ln>
            <a:noFill/>
          </a:ln>
        </p:spPr>
      </p:pic>
      <p:sp>
        <p:nvSpPr>
          <p:cNvPr id="64" name="Google Shape;64;p12"/>
          <p:cNvSpPr txBox="1">
            <a:spLocks noGrp="1"/>
          </p:cNvSpPr>
          <p:nvPr>
            <p:ph type="body" idx="1"/>
          </p:nvPr>
        </p:nvSpPr>
        <p:spPr>
          <a:xfrm>
            <a:off x="205234" y="-395743"/>
            <a:ext cx="8184662" cy="99199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New Approach</a:t>
            </a:r>
            <a:endParaRPr>
              <a:latin typeface="Arial"/>
              <a:ea typeface="Arial"/>
              <a:cs typeface="Arial"/>
              <a:sym typeface="Arial"/>
            </a:endParaRPr>
          </a:p>
        </p:txBody>
      </p:sp>
      <p:sp>
        <p:nvSpPr>
          <p:cNvPr id="65" name="Google Shape;65;p12"/>
          <p:cNvSpPr txBox="1">
            <a:spLocks noGrp="1"/>
          </p:cNvSpPr>
          <p:nvPr>
            <p:ph type="body" idx="2"/>
          </p:nvPr>
        </p:nvSpPr>
        <p:spPr>
          <a:xfrm>
            <a:off x="537890" y="3689066"/>
            <a:ext cx="8196210" cy="1690852"/>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rgbClr val="595959"/>
              </a:buClr>
              <a:buSzPts val="2000"/>
              <a:buFont typeface="Courier New"/>
              <a:buChar char="o"/>
            </a:pPr>
            <a:r>
              <a:rPr lang="en-US">
                <a:solidFill>
                  <a:srgbClr val="595959"/>
                </a:solidFill>
                <a:latin typeface="Arial"/>
                <a:ea typeface="Arial"/>
                <a:cs typeface="Arial"/>
                <a:sym typeface="Arial"/>
              </a:rPr>
              <a:t>Short modules</a:t>
            </a:r>
            <a:endParaRPr/>
          </a:p>
          <a:p>
            <a:pPr marL="742950" lvl="1" indent="-285750" algn="l" rtl="0">
              <a:spcBef>
                <a:spcPts val="400"/>
              </a:spcBef>
              <a:spcAft>
                <a:spcPts val="0"/>
              </a:spcAft>
              <a:buClr>
                <a:srgbClr val="595959"/>
              </a:buClr>
              <a:buSzPts val="2000"/>
              <a:buFont typeface="Courier New"/>
              <a:buChar char="o"/>
            </a:pPr>
            <a:r>
              <a:rPr lang="en-US">
                <a:solidFill>
                  <a:srgbClr val="595959"/>
                </a:solidFill>
                <a:latin typeface="Arial"/>
                <a:ea typeface="Arial"/>
                <a:cs typeface="Arial"/>
                <a:sym typeface="Arial"/>
              </a:rPr>
              <a:t>Required Core topics </a:t>
            </a:r>
            <a:endParaRPr/>
          </a:p>
          <a:p>
            <a:pPr marL="742950" lvl="1" indent="-285750" algn="l" rtl="0">
              <a:spcBef>
                <a:spcPts val="400"/>
              </a:spcBef>
              <a:spcAft>
                <a:spcPts val="0"/>
              </a:spcAft>
              <a:buClr>
                <a:srgbClr val="595959"/>
              </a:buClr>
              <a:buSzPts val="2000"/>
              <a:buFont typeface="Courier New"/>
              <a:buChar char="o"/>
            </a:pPr>
            <a:r>
              <a:rPr lang="en-US">
                <a:solidFill>
                  <a:srgbClr val="595959"/>
                </a:solidFill>
                <a:latin typeface="Arial"/>
                <a:ea typeface="Arial"/>
                <a:cs typeface="Arial"/>
                <a:sym typeface="Arial"/>
              </a:rPr>
              <a:t>What’s New –current relevant updates</a:t>
            </a:r>
            <a:endParaRPr/>
          </a:p>
          <a:p>
            <a:pPr marL="742950" lvl="1" indent="-285750" algn="l" rtl="0">
              <a:spcBef>
                <a:spcPts val="400"/>
              </a:spcBef>
              <a:spcAft>
                <a:spcPts val="0"/>
              </a:spcAft>
              <a:buClr>
                <a:srgbClr val="595959"/>
              </a:buClr>
              <a:buSzPts val="2000"/>
              <a:buFont typeface="Courier New"/>
              <a:buChar char="o"/>
            </a:pPr>
            <a:r>
              <a:rPr lang="en-US">
                <a:solidFill>
                  <a:srgbClr val="595959"/>
                </a:solidFill>
                <a:latin typeface="Arial"/>
                <a:ea typeface="Arial"/>
                <a:cs typeface="Arial"/>
                <a:sym typeface="Arial"/>
              </a:rPr>
              <a:t>Customized content (electives)</a:t>
            </a:r>
            <a:endParaRPr/>
          </a:p>
        </p:txBody>
      </p:sp>
      <p:pic>
        <p:nvPicPr>
          <p:cNvPr id="66" name="Google Shape;66;p12" descr="Bar_RtAngle_7502_RGB.png"/>
          <p:cNvPicPr preferRelativeResize="0"/>
          <p:nvPr/>
        </p:nvPicPr>
        <p:blipFill rotWithShape="1">
          <a:blip r:embed="rId4">
            <a:alphaModFix/>
          </a:blip>
          <a:srcRect/>
          <a:stretch/>
        </p:blipFill>
        <p:spPr>
          <a:xfrm>
            <a:off x="289707" y="631426"/>
            <a:ext cx="1358184" cy="67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10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10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fade">
                                      <p:cBhvr>
                                        <p:cTn id="22" dur="1000"/>
                                        <p:tgtEl>
                                          <p:spTgt spid="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227582" y="-48893"/>
            <a:ext cx="8856419" cy="60595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FGM Online Refresher Modules</a:t>
            </a:r>
            <a:endParaRPr>
              <a:latin typeface="Arial"/>
              <a:ea typeface="Arial"/>
              <a:cs typeface="Arial"/>
              <a:sym typeface="Arial"/>
            </a:endParaRPr>
          </a:p>
        </p:txBody>
      </p:sp>
      <p:sp>
        <p:nvSpPr>
          <p:cNvPr id="73" name="Google Shape;73;p13"/>
          <p:cNvSpPr txBox="1">
            <a:spLocks noGrp="1"/>
          </p:cNvSpPr>
          <p:nvPr>
            <p:ph type="body" idx="2"/>
          </p:nvPr>
        </p:nvSpPr>
        <p:spPr>
          <a:xfrm>
            <a:off x="659305" y="607051"/>
            <a:ext cx="8197114" cy="57779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US">
                <a:latin typeface="Arial"/>
                <a:ea typeface="Arial"/>
                <a:cs typeface="Arial"/>
                <a:sym typeface="Arial"/>
              </a:rPr>
              <a:t>Research Infrastructure</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MyResearch Lifecycle</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MyResearch Portal</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Financial Processes</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Proposal and Grant Status Tools</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Shared Research Facilities &amp; Resources</a:t>
            </a:r>
            <a:endParaRPr/>
          </a:p>
          <a:p>
            <a:pPr marL="0" lvl="0" indent="0" algn="l" rtl="0">
              <a:spcBef>
                <a:spcPts val="480"/>
              </a:spcBef>
              <a:spcAft>
                <a:spcPts val="0"/>
              </a:spcAft>
              <a:buClr>
                <a:srgbClr val="4B2E83"/>
              </a:buClr>
              <a:buSzPts val="2400"/>
              <a:buNone/>
            </a:pPr>
            <a:r>
              <a:rPr lang="en-US">
                <a:latin typeface="Arial"/>
                <a:ea typeface="Arial"/>
                <a:cs typeface="Arial"/>
                <a:sym typeface="Arial"/>
              </a:rPr>
              <a:t>Compliance Updates</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Open Access</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Conflict of Interest</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Sexual Harassment</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Foreign Influence</a:t>
            </a:r>
            <a:endParaRPr/>
          </a:p>
          <a:p>
            <a:pPr marL="0" lvl="0" indent="0" algn="l" rtl="0">
              <a:spcBef>
                <a:spcPts val="480"/>
              </a:spcBef>
              <a:spcAft>
                <a:spcPts val="0"/>
              </a:spcAft>
              <a:buClr>
                <a:srgbClr val="4B2E83"/>
              </a:buClr>
              <a:buSzPts val="2400"/>
              <a:buNone/>
            </a:pPr>
            <a:r>
              <a:rPr lang="en-US">
                <a:latin typeface="Arial"/>
                <a:ea typeface="Arial"/>
                <a:cs typeface="Arial"/>
                <a:sym typeface="Arial"/>
              </a:rPr>
              <a:t>Electives</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Lab Safety</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Human Subjects Updates (Common Rule)</a:t>
            </a:r>
            <a:endParaRPr/>
          </a:p>
          <a:p>
            <a:pPr marL="742950" lvl="1" indent="-285750" algn="l" rtl="0">
              <a:spcBef>
                <a:spcPts val="400"/>
              </a:spcBef>
              <a:spcAft>
                <a:spcPts val="0"/>
              </a:spcAft>
              <a:buClr>
                <a:srgbClr val="4B2E83"/>
              </a:buClr>
              <a:buSzPts val="2000"/>
              <a:buChar char="–"/>
            </a:pPr>
            <a:r>
              <a:rPr lang="en-US" b="0">
                <a:latin typeface="Arial"/>
                <a:ea typeface="Arial"/>
                <a:cs typeface="Arial"/>
                <a:sym typeface="Arial"/>
              </a:rPr>
              <a:t>Working with Animals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What’s New</a:t>
            </a:r>
            <a:endParaRPr/>
          </a:p>
        </p:txBody>
      </p:sp>
      <p:pic>
        <p:nvPicPr>
          <p:cNvPr id="74" name="Google Shape;74;p13" descr="Bar_RtAngle_7502_RGB.png"/>
          <p:cNvPicPr preferRelativeResize="0"/>
          <p:nvPr/>
        </p:nvPicPr>
        <p:blipFill rotWithShape="1">
          <a:blip r:embed="rId3">
            <a:alphaModFix/>
          </a:blip>
          <a:srcRect/>
          <a:stretch/>
        </p:blipFill>
        <p:spPr>
          <a:xfrm>
            <a:off x="332281" y="555064"/>
            <a:ext cx="1358184" cy="6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4"/>
          <p:cNvPicPr preferRelativeResize="0">
            <a:picLocks noGrp="1"/>
          </p:cNvPicPr>
          <p:nvPr>
            <p:ph type="chart" idx="2"/>
          </p:nvPr>
        </p:nvPicPr>
        <p:blipFill rotWithShape="1">
          <a:blip r:embed="rId3">
            <a:alphaModFix/>
          </a:blip>
          <a:srcRect/>
          <a:stretch/>
        </p:blipFill>
        <p:spPr>
          <a:xfrm>
            <a:off x="0" y="673920"/>
            <a:ext cx="9144000" cy="5634681"/>
          </a:xfrm>
          <a:prstGeom prst="rect">
            <a:avLst/>
          </a:prstGeom>
          <a:noFill/>
          <a:ln>
            <a:noFill/>
          </a:ln>
        </p:spPr>
      </p:pic>
      <p:sp>
        <p:nvSpPr>
          <p:cNvPr id="81" name="Google Shape;81;p14"/>
          <p:cNvSpPr txBox="1">
            <a:spLocks noGrp="1"/>
          </p:cNvSpPr>
          <p:nvPr>
            <p:ph type="body" idx="1"/>
          </p:nvPr>
        </p:nvSpPr>
        <p:spPr>
          <a:xfrm>
            <a:off x="69117" y="-21017"/>
            <a:ext cx="8184662" cy="6031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US">
                <a:latin typeface="Encode Sans"/>
                <a:ea typeface="Encode Sans"/>
                <a:cs typeface="Encode Sans"/>
                <a:sym typeface="Encode Sans"/>
              </a:rPr>
              <a:t>Research Infrastructure Topics</a:t>
            </a:r>
            <a:endParaRPr>
              <a:latin typeface="Encode Sans"/>
              <a:ea typeface="Encode Sans"/>
              <a:cs typeface="Encode Sans"/>
              <a:sym typeface="Encode Sans"/>
            </a:endParaRPr>
          </a:p>
        </p:txBody>
      </p:sp>
      <p:pic>
        <p:nvPicPr>
          <p:cNvPr id="82" name="Google Shape;82;p14" descr="Bar_RtAngle_7502_RGB.png"/>
          <p:cNvPicPr preferRelativeResize="0"/>
          <p:nvPr/>
        </p:nvPicPr>
        <p:blipFill rotWithShape="1">
          <a:blip r:embed="rId4">
            <a:alphaModFix/>
          </a:blip>
          <a:srcRect/>
          <a:stretch/>
        </p:blipFill>
        <p:spPr>
          <a:xfrm>
            <a:off x="149733" y="594484"/>
            <a:ext cx="1358184" cy="67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5"/>
          <p:cNvPicPr preferRelativeResize="0">
            <a:picLocks noGrp="1"/>
          </p:cNvPicPr>
          <p:nvPr>
            <p:ph type="chart" idx="2"/>
          </p:nvPr>
        </p:nvPicPr>
        <p:blipFill rotWithShape="1">
          <a:blip r:embed="rId3">
            <a:alphaModFix/>
          </a:blip>
          <a:srcRect/>
          <a:stretch/>
        </p:blipFill>
        <p:spPr>
          <a:xfrm>
            <a:off x="0" y="673920"/>
            <a:ext cx="9144000" cy="5634681"/>
          </a:xfrm>
          <a:prstGeom prst="rect">
            <a:avLst/>
          </a:prstGeom>
          <a:noFill/>
          <a:ln>
            <a:noFill/>
          </a:ln>
        </p:spPr>
      </p:pic>
      <p:sp>
        <p:nvSpPr>
          <p:cNvPr id="89" name="Google Shape;89;p15"/>
          <p:cNvSpPr txBox="1">
            <a:spLocks noGrp="1"/>
          </p:cNvSpPr>
          <p:nvPr>
            <p:ph type="body" idx="1"/>
          </p:nvPr>
        </p:nvSpPr>
        <p:spPr>
          <a:xfrm>
            <a:off x="106438" y="-21017"/>
            <a:ext cx="8184662" cy="6031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US">
                <a:latin typeface="Encode Sans"/>
                <a:ea typeface="Encode Sans"/>
                <a:cs typeface="Encode Sans"/>
                <a:sym typeface="Encode Sans"/>
              </a:rPr>
              <a:t>Compliance Updates</a:t>
            </a:r>
            <a:endParaRPr>
              <a:latin typeface="Encode Sans"/>
              <a:ea typeface="Encode Sans"/>
              <a:cs typeface="Encode Sans"/>
              <a:sym typeface="Encode Sans"/>
            </a:endParaRPr>
          </a:p>
        </p:txBody>
      </p:sp>
      <p:pic>
        <p:nvPicPr>
          <p:cNvPr id="90" name="Google Shape;90;p15" descr="Bar_RtAngle_7502_RGB.png"/>
          <p:cNvPicPr preferRelativeResize="0"/>
          <p:nvPr/>
        </p:nvPicPr>
        <p:blipFill rotWithShape="1">
          <a:blip r:embed="rId4">
            <a:alphaModFix/>
          </a:blip>
          <a:srcRect/>
          <a:stretch/>
        </p:blipFill>
        <p:spPr>
          <a:xfrm>
            <a:off x="224381" y="594484"/>
            <a:ext cx="1358184" cy="67050"/>
          </a:xfrm>
          <a:prstGeom prst="rect">
            <a:avLst/>
          </a:prstGeom>
          <a:noFill/>
          <a:ln>
            <a:noFill/>
          </a:ln>
        </p:spPr>
      </p:pic>
      <p:pic>
        <p:nvPicPr>
          <p:cNvPr id="91" name="Google Shape;91;p15"/>
          <p:cNvPicPr preferRelativeResize="0"/>
          <p:nvPr/>
        </p:nvPicPr>
        <p:blipFill rotWithShape="1">
          <a:blip r:embed="rId5">
            <a:alphaModFix/>
          </a:blip>
          <a:srcRect b="16522"/>
          <a:stretch/>
        </p:blipFill>
        <p:spPr>
          <a:xfrm>
            <a:off x="20799" y="708796"/>
            <a:ext cx="9123201" cy="56916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body" idx="1"/>
          </p:nvPr>
        </p:nvSpPr>
        <p:spPr>
          <a:xfrm>
            <a:off x="143767" y="-21017"/>
            <a:ext cx="8184662" cy="6031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US">
                <a:latin typeface="Encode Sans"/>
                <a:ea typeface="Encode Sans"/>
                <a:cs typeface="Encode Sans"/>
                <a:sym typeface="Encode Sans"/>
              </a:rPr>
              <a:t>Electives</a:t>
            </a:r>
            <a:endParaRPr>
              <a:latin typeface="Encode Sans"/>
              <a:ea typeface="Encode Sans"/>
              <a:cs typeface="Encode Sans"/>
              <a:sym typeface="Encode Sans"/>
            </a:endParaRPr>
          </a:p>
        </p:txBody>
      </p:sp>
      <p:pic>
        <p:nvPicPr>
          <p:cNvPr id="98" name="Google Shape;98;p16" descr="Bar_RtAngle_7502_RGB.png"/>
          <p:cNvPicPr preferRelativeResize="0"/>
          <p:nvPr/>
        </p:nvPicPr>
        <p:blipFill rotWithShape="1">
          <a:blip r:embed="rId3">
            <a:alphaModFix/>
          </a:blip>
          <a:srcRect/>
          <a:stretch/>
        </p:blipFill>
        <p:spPr>
          <a:xfrm>
            <a:off x="252376" y="594484"/>
            <a:ext cx="1358184" cy="67050"/>
          </a:xfrm>
          <a:prstGeom prst="rect">
            <a:avLst/>
          </a:prstGeom>
          <a:noFill/>
          <a:ln>
            <a:noFill/>
          </a:ln>
        </p:spPr>
      </p:pic>
      <p:pic>
        <p:nvPicPr>
          <p:cNvPr id="99" name="Google Shape;99;p16"/>
          <p:cNvPicPr preferRelativeResize="0"/>
          <p:nvPr/>
        </p:nvPicPr>
        <p:blipFill rotWithShape="1">
          <a:blip r:embed="rId4">
            <a:alphaModFix/>
          </a:blip>
          <a:srcRect b="16522"/>
          <a:stretch/>
        </p:blipFill>
        <p:spPr>
          <a:xfrm>
            <a:off x="104775" y="753357"/>
            <a:ext cx="8934450" cy="5573872"/>
          </a:xfrm>
          <a:prstGeom prst="rect">
            <a:avLst/>
          </a:prstGeom>
          <a:noFill/>
          <a:ln>
            <a:noFill/>
          </a:ln>
        </p:spPr>
      </p:pic>
      <p:pic>
        <p:nvPicPr>
          <p:cNvPr id="100" name="Google Shape;100;p16"/>
          <p:cNvPicPr preferRelativeResize="0"/>
          <p:nvPr/>
        </p:nvPicPr>
        <p:blipFill rotWithShape="1">
          <a:blip r:embed="rId5">
            <a:alphaModFix/>
          </a:blip>
          <a:srcRect b="10352"/>
          <a:stretch/>
        </p:blipFill>
        <p:spPr>
          <a:xfrm>
            <a:off x="104775" y="664633"/>
            <a:ext cx="8877300" cy="57466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body" idx="1"/>
          </p:nvPr>
        </p:nvSpPr>
        <p:spPr>
          <a:xfrm>
            <a:off x="479669" y="-21017"/>
            <a:ext cx="8184662" cy="6031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US">
                <a:latin typeface="Encode Sans"/>
                <a:ea typeface="Encode Sans"/>
                <a:cs typeface="Encode Sans"/>
                <a:sym typeface="Encode Sans"/>
              </a:rPr>
              <a:t>Preview</a:t>
            </a:r>
            <a:endParaRPr>
              <a:latin typeface="Encode Sans"/>
              <a:ea typeface="Encode Sans"/>
              <a:cs typeface="Encode Sans"/>
              <a:sym typeface="Encode Sans"/>
            </a:endParaRPr>
          </a:p>
        </p:txBody>
      </p:sp>
      <p:pic>
        <p:nvPicPr>
          <p:cNvPr id="107" name="Google Shape;107;p17" descr="Bar_RtAngle_7502_RGB.png"/>
          <p:cNvPicPr preferRelativeResize="0"/>
          <p:nvPr/>
        </p:nvPicPr>
        <p:blipFill rotWithShape="1">
          <a:blip r:embed="rId3">
            <a:alphaModFix/>
          </a:blip>
          <a:srcRect/>
          <a:stretch/>
        </p:blipFill>
        <p:spPr>
          <a:xfrm>
            <a:off x="597610" y="594484"/>
            <a:ext cx="1358184" cy="67050"/>
          </a:xfrm>
          <a:prstGeom prst="rect">
            <a:avLst/>
          </a:prstGeom>
          <a:noFill/>
          <a:ln>
            <a:noFill/>
          </a:ln>
        </p:spPr>
      </p:pic>
      <p:pic>
        <p:nvPicPr>
          <p:cNvPr id="108" name="Google Shape;108;p17">
            <a:hlinkClick r:id="rId4"/>
          </p:cNvPr>
          <p:cNvPicPr preferRelativeResize="0"/>
          <p:nvPr/>
        </p:nvPicPr>
        <p:blipFill rotWithShape="1">
          <a:blip r:embed="rId5">
            <a:alphaModFix/>
          </a:blip>
          <a:srcRect/>
          <a:stretch/>
        </p:blipFill>
        <p:spPr>
          <a:xfrm>
            <a:off x="1274420" y="783994"/>
            <a:ext cx="6602412" cy="55411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3000"/>
              <a:buNone/>
            </a:pPr>
            <a:r>
              <a:rPr lang="en-US">
                <a:latin typeface="Encode Sans"/>
                <a:ea typeface="Encode Sans"/>
                <a:cs typeface="Encode Sans"/>
                <a:sym typeface="Encode Sans"/>
              </a:rPr>
              <a:t>Feedback Results</a:t>
            </a:r>
            <a:endParaRPr>
              <a:latin typeface="Encode Sans"/>
              <a:ea typeface="Encode Sans"/>
              <a:cs typeface="Encode Sans"/>
              <a:sym typeface="Encode Sans"/>
            </a:endParaRPr>
          </a:p>
        </p:txBody>
      </p:sp>
      <p:sp>
        <p:nvSpPr>
          <p:cNvPr id="115" name="Google Shape;115;p18"/>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2400"/>
              <a:buNone/>
            </a:pPr>
            <a:r>
              <a:rPr lang="en-US"/>
              <a:t>54 completers/30 feedback surveys</a:t>
            </a:r>
            <a:endParaRPr/>
          </a:p>
          <a:p>
            <a:pPr marL="742950" lvl="1" indent="-285750" algn="l" rtl="0">
              <a:spcBef>
                <a:spcPts val="400"/>
              </a:spcBef>
              <a:spcAft>
                <a:spcPts val="0"/>
              </a:spcAft>
              <a:buClr>
                <a:srgbClr val="FFFFFF"/>
              </a:buClr>
              <a:buSzPts val="2000"/>
              <a:buChar char="–"/>
            </a:pPr>
            <a:r>
              <a:rPr lang="en-US" b="0"/>
              <a:t>90% agree it contains valuable content</a:t>
            </a:r>
            <a:endParaRPr/>
          </a:p>
          <a:p>
            <a:pPr marL="742950" lvl="1" indent="-285750" algn="l" rtl="0">
              <a:spcBef>
                <a:spcPts val="400"/>
              </a:spcBef>
              <a:spcAft>
                <a:spcPts val="0"/>
              </a:spcAft>
              <a:buClr>
                <a:srgbClr val="FFFFFF"/>
              </a:buClr>
              <a:buSzPts val="2000"/>
              <a:buChar char="–"/>
            </a:pPr>
            <a:r>
              <a:rPr lang="en-US" b="0"/>
              <a:t>96% agree it’s easy to use</a:t>
            </a:r>
            <a:endParaRPr/>
          </a:p>
          <a:p>
            <a:pPr marL="742950" lvl="1" indent="-285750" algn="l" rtl="0">
              <a:spcBef>
                <a:spcPts val="400"/>
              </a:spcBef>
              <a:spcAft>
                <a:spcPts val="0"/>
              </a:spcAft>
              <a:buClr>
                <a:srgbClr val="FFFFFF"/>
              </a:buClr>
              <a:buSzPts val="2000"/>
              <a:buChar char="–"/>
            </a:pPr>
            <a:r>
              <a:rPr lang="en-US" b="0"/>
              <a:t>83% agree it’s about the right length,10% neither agree/nor disagree with that statement </a:t>
            </a:r>
            <a:endParaRPr b="0"/>
          </a:p>
          <a:p>
            <a:pPr marL="742950" lvl="1" indent="-285750" algn="l" rtl="0">
              <a:spcBef>
                <a:spcPts val="400"/>
              </a:spcBef>
              <a:spcAft>
                <a:spcPts val="0"/>
              </a:spcAft>
              <a:buClr>
                <a:srgbClr val="FFFFFF"/>
              </a:buClr>
              <a:buSzPts val="2000"/>
              <a:buChar char="–"/>
            </a:pPr>
            <a:r>
              <a:rPr lang="en-US" b="0"/>
              <a:t>71% agree the training provides resources they will use later, 18% neither agree nor disagree with that statement</a:t>
            </a:r>
            <a:endParaRPr/>
          </a:p>
        </p:txBody>
      </p:sp>
      <p:sp>
        <p:nvSpPr>
          <p:cNvPr id="116" name="Google Shape;116;p18"/>
          <p:cNvSpPr txBox="1"/>
          <p:nvPr/>
        </p:nvSpPr>
        <p:spPr>
          <a:xfrm>
            <a:off x="929899" y="4899763"/>
            <a:ext cx="794584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a:solidFill>
                  <a:schemeClr val="hlink"/>
                </a:solidFill>
                <a:latin typeface="Calibri"/>
                <a:ea typeface="Calibri"/>
                <a:cs typeface="Calibri"/>
                <a:sym typeface="Calibri"/>
                <a:hlinkClick r:id="rId3"/>
              </a:rPr>
              <a:t>http://www.washington.edu/research/learning/online/index.php/lessons/uw-faculty-grants-management-refresher/</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Courier New</vt:lpstr>
      <vt:lpstr>Open Sans Light</vt:lpstr>
      <vt:lpstr>Open Sans</vt:lpstr>
      <vt:lpstr>Encode Sans Black</vt:lpstr>
      <vt:lpstr>Encode Sans</vt:lpstr>
      <vt:lpstr>Calibri</vt:lpstr>
      <vt:lpstr>Merriweather Sans</vt:lpstr>
      <vt:lpstr>Arial</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2019-05-13T17:37:55Z</dcterms:modified>
</cp:coreProperties>
</file>