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Encode Sans" panose="020B0604020202020204" charset="0"/>
      <p:regular r:id="rId5"/>
      <p:bold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D8BD37-2047-46EB-90F2-31AA6C6972E5}">
  <a:tblStyle styleId="{66D8BD37-2047-46EB-90F2-31AA6C6972E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lastCol>
    <a:firstCol>
      <a:tcTxStyle b="on" i="off"/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firstCol>
    <a:lastRow>
      <a:tcTxStyle b="on" i="off"/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F87A39F-72A9-4C71-8FF9-37F8DD999428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lastCol>
    <a:firstCol>
      <a:tcTxStyle b="on" i="off"/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firstCol>
    <a:lastRow>
      <a:tcTxStyle b="on" i="off"/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wresearch.gosignmeup.com/public/course/browse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washington.edu/research/training/core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wresearch.gosignmeup.com/public/course/browse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washington.edu/research/training/core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rgbClr val="2058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48963" y="345013"/>
            <a:ext cx="5470972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UPCOMING COURSES IN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RESEARCH ADMINISTRATION</a:t>
            </a:r>
            <a:endParaRPr sz="2000" b="1">
              <a:solidFill>
                <a:schemeClr val="lt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grpSp>
        <p:nvGrpSpPr>
          <p:cNvPr id="91" name="Google Shape;91;p13"/>
          <p:cNvGrpSpPr/>
          <p:nvPr/>
        </p:nvGrpSpPr>
        <p:grpSpPr>
          <a:xfrm>
            <a:off x="1137225" y="2882443"/>
            <a:ext cx="6454140" cy="307777"/>
            <a:chOff x="0" y="1401986"/>
            <a:chExt cx="5334000" cy="307777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u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4" name="Google Shape;94;p13"/>
          <p:cNvSpPr txBox="1"/>
          <p:nvPr/>
        </p:nvSpPr>
        <p:spPr>
          <a:xfrm>
            <a:off x="4724400" y="4992469"/>
            <a:ext cx="459377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Currently scheduled courses and registration: </a:t>
            </a:r>
            <a:r>
              <a:rPr lang="en-US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https://uwresearch.gosignmeup.com/public/course/browse</a:t>
            </a: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5" name="Google Shape;95;p13"/>
          <p:cNvGrpSpPr/>
          <p:nvPr/>
        </p:nvGrpSpPr>
        <p:grpSpPr>
          <a:xfrm>
            <a:off x="1386952" y="3339643"/>
            <a:ext cx="6454140" cy="307777"/>
            <a:chOff x="0" y="1401986"/>
            <a:chExt cx="5334000" cy="307777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u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98" name="Google Shape;98;p13"/>
          <p:cNvGraphicFramePr/>
          <p:nvPr/>
        </p:nvGraphicFramePr>
        <p:xfrm>
          <a:off x="302073" y="1447800"/>
          <a:ext cx="8519600" cy="3215600"/>
        </p:xfrm>
        <a:graphic>
          <a:graphicData uri="http://schemas.openxmlformats.org/drawingml/2006/table">
            <a:tbl>
              <a:tblPr>
                <a:gradFill>
                  <a:gsLst>
                    <a:gs pos="0">
                      <a:srgbClr val="9BE9FF"/>
                    </a:gs>
                    <a:gs pos="35000">
                      <a:srgbClr val="B8F1FF"/>
                    </a:gs>
                    <a:gs pos="100000">
                      <a:srgbClr val="E2FBFF"/>
                    </a:gs>
                  </a:gsLst>
                  <a:lin ang="16200000" scaled="0"/>
                </a:gradFill>
                <a:tableStyleId>{66D8BD37-2047-46EB-90F2-31AA6C6972E5}</a:tableStyleId>
              </a:tblPr>
              <a:tblGrid>
                <a:gridCol w="118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May 21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Research Administration Data Cube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May 23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Electronic Faculty Effort Certification (eFECS) for FEC Coordinators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May 23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Understanding Cost Share at the UW: When is it Really Cost Share?</a:t>
                      </a:r>
                      <a:endParaRPr sz="1800" b="1" u="none" strike="noStrike" cap="none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May 30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Tools and Calculators for Monitoring Effort and Adjusting FECs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June 4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Managing Cost Share at the UW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June 11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Managing NRSA Training Grant Budgets at the UW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June 13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Salary Limitations – Salary Cap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94429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25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94429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Subawards in SAGE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9" name="Google Shape;99;p13" descr="C:\Users\hient2\Desktop\Untitled-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3200" y="152400"/>
            <a:ext cx="2768927" cy="1006186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3"/>
          <p:cNvSpPr txBox="1"/>
          <p:nvPr/>
        </p:nvSpPr>
        <p:spPr>
          <a:xfrm>
            <a:off x="304800" y="4948535"/>
            <a:ext cx="46482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CORE homepage: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https://www.washington.edu/research/training/core//</a:t>
            </a:r>
            <a:endParaRPr sz="12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205" y="5943600"/>
            <a:ext cx="135802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3"/>
          <p:cNvPicPr preferRelativeResize="0"/>
          <p:nvPr/>
        </p:nvPicPr>
        <p:blipFill rotWithShape="1">
          <a:blip r:embed="rId7">
            <a:alphaModFix/>
          </a:blip>
          <a:srcRect l="-1047" t="27750" b="36420"/>
          <a:stretch/>
        </p:blipFill>
        <p:spPr>
          <a:xfrm>
            <a:off x="-99776" y="5481859"/>
            <a:ext cx="9235440" cy="13761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rgbClr val="2058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4"/>
          <p:cNvSpPr txBox="1"/>
          <p:nvPr/>
        </p:nvSpPr>
        <p:spPr>
          <a:xfrm>
            <a:off x="548963" y="345013"/>
            <a:ext cx="5470972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E36C09"/>
                </a:solidFill>
                <a:latin typeface="Encode Sans"/>
                <a:ea typeface="Encode Sans"/>
                <a:cs typeface="Encode Sans"/>
                <a:sym typeface="Encode Sans"/>
              </a:rPr>
              <a:t>ONLINE</a:t>
            </a:r>
            <a:r>
              <a:rPr lang="en-US" sz="20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 COURSES IN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RESEARCH ADMINISTRATION</a:t>
            </a:r>
            <a:endParaRPr sz="2000" b="1">
              <a:solidFill>
                <a:schemeClr val="lt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grpSp>
        <p:nvGrpSpPr>
          <p:cNvPr id="110" name="Google Shape;110;p14"/>
          <p:cNvGrpSpPr/>
          <p:nvPr/>
        </p:nvGrpSpPr>
        <p:grpSpPr>
          <a:xfrm>
            <a:off x="1137225" y="2882443"/>
            <a:ext cx="6454140" cy="307777"/>
            <a:chOff x="0" y="1401986"/>
            <a:chExt cx="5334000" cy="307777"/>
          </a:xfrm>
        </p:grpSpPr>
        <p:sp>
          <p:nvSpPr>
            <p:cNvPr id="111" name="Google Shape;111;p14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4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3" name="Google Shape;113;p14"/>
          <p:cNvSpPr txBox="1"/>
          <p:nvPr/>
        </p:nvSpPr>
        <p:spPr>
          <a:xfrm>
            <a:off x="4724400" y="4692134"/>
            <a:ext cx="4593771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Currently scheduled courses and registration: </a:t>
            </a:r>
            <a:r>
              <a:rPr lang="en-US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https://uwresearch.gosignmeup.com/public/course/browse</a:t>
            </a:r>
            <a:r>
              <a:rPr lang="en-US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4" name="Google Shape;114;p14"/>
          <p:cNvGrpSpPr/>
          <p:nvPr/>
        </p:nvGrpSpPr>
        <p:grpSpPr>
          <a:xfrm>
            <a:off x="1386952" y="3339643"/>
            <a:ext cx="6454140" cy="307777"/>
            <a:chOff x="0" y="1401986"/>
            <a:chExt cx="5334000" cy="307777"/>
          </a:xfrm>
        </p:grpSpPr>
        <p:sp>
          <p:nvSpPr>
            <p:cNvPr id="115" name="Google Shape;115;p14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4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117" name="Google Shape;117;p14"/>
          <p:cNvGraphicFramePr/>
          <p:nvPr/>
        </p:nvGraphicFramePr>
        <p:xfrm>
          <a:off x="1043648" y="1752600"/>
          <a:ext cx="3000000" cy="3000000"/>
        </p:xfrm>
        <a:graphic>
          <a:graphicData uri="http://schemas.openxmlformats.org/drawingml/2006/table">
            <a:tbl>
              <a:tblPr>
                <a:gradFill>
                  <a:gsLst>
                    <a:gs pos="0">
                      <a:srgbClr val="FFBB82"/>
                    </a:gs>
                    <a:gs pos="35000">
                      <a:srgbClr val="FFCFA8"/>
                    </a:gs>
                    <a:gs pos="100000">
                      <a:srgbClr val="FFEBD9"/>
                    </a:gs>
                  </a:gsLst>
                  <a:lin ang="16200000" scaled="0"/>
                </a:gradFill>
                <a:tableStyleId>{1F87A39F-72A9-4C71-8FF9-37F8DD999428}</a:tableStyleId>
              </a:tblPr>
              <a:tblGrid>
                <a:gridCol w="73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/>
                        <a:t>Direct Billing of F&amp;A Type Costs</a:t>
                      </a:r>
                      <a:endParaRPr sz="20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/>
                        <a:t>Timing of Expenditures and Benefit to Award</a:t>
                      </a:r>
                      <a:endParaRPr sz="20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/>
                        <a:t>Internal Controls: Basic Concepts</a:t>
                      </a:r>
                      <a:endParaRPr sz="20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/>
                        <a:t>Introduction to Sponsored Project Budgets</a:t>
                      </a:r>
                      <a:endParaRPr sz="20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/>
                        <a:t>Post Award Food Purchases and Compliance</a:t>
                      </a:r>
                      <a:endParaRPr sz="20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/>
                        <a:t>Salary and Cost Transfers</a:t>
                      </a:r>
                      <a:endParaRPr sz="20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8" name="Google Shape;118;p14" descr="C:\Users\hient2\Desktop\Untitled-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3200" y="152400"/>
            <a:ext cx="2768927" cy="100618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4"/>
          <p:cNvSpPr txBox="1"/>
          <p:nvPr/>
        </p:nvSpPr>
        <p:spPr>
          <a:xfrm>
            <a:off x="0" y="4648200"/>
            <a:ext cx="46482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CORE homepage: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https://www.washington.edu/research/training/core//</a:t>
            </a:r>
            <a:endParaRPr sz="14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205" y="5943600"/>
            <a:ext cx="135802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/>
          <p:cNvPicPr preferRelativeResize="0"/>
          <p:nvPr/>
        </p:nvPicPr>
        <p:blipFill rotWithShape="1">
          <a:blip r:embed="rId7">
            <a:alphaModFix/>
          </a:blip>
          <a:srcRect l="-1047" t="27750" b="36420"/>
          <a:stretch/>
        </p:blipFill>
        <p:spPr>
          <a:xfrm>
            <a:off x="-99776" y="5481859"/>
            <a:ext cx="9235440" cy="13761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O AWAY BLUE LINK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ADE7"/>
      </a:hlink>
      <a:folHlink>
        <a:srgbClr val="6DADE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Encode Sans</vt:lpstr>
      <vt:lpstr>Calibri</vt:lpstr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S. Wilbanks</dc:creator>
  <cp:lastModifiedBy>Susan S. Wilbanks</cp:lastModifiedBy>
  <cp:revision>1</cp:revision>
  <dcterms:modified xsi:type="dcterms:W3CDTF">2019-05-13T17:38:34Z</dcterms:modified>
</cp:coreProperties>
</file>