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  <p:sldMasterId id="2147483715" r:id="rId2"/>
    <p:sldMasterId id="2147483716" r:id="rId3"/>
    <p:sldMasterId id="2147483717" r:id="rId4"/>
    <p:sldMasterId id="2147483718" r:id="rId5"/>
    <p:sldMasterId id="2147483719" r:id="rId6"/>
    <p:sldMasterId id="2147483720" r:id="rId7"/>
    <p:sldMasterId id="2147483721" r:id="rId8"/>
    <p:sldMasterId id="2147483722" r:id="rId9"/>
    <p:sldMasterId id="2147483723" r:id="rId10"/>
    <p:sldMasterId id="2147483724" r:id="rId11"/>
  </p:sldMasterIdLst>
  <p:notesMasterIdLst>
    <p:notesMasterId r:id="rId4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x="9144000" cy="6858000" type="screen4x3"/>
  <p:notesSz cx="6858000" cy="9144000"/>
  <p:embeddedFontLs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Encode Sans" panose="020B0604020202020204" charset="0"/>
      <p:regular r:id="rId48"/>
      <p:bold r:id="rId49"/>
    </p:embeddedFont>
    <p:embeddedFont>
      <p:font typeface="Encode Sans Black" panose="020B0604020202020204" charset="0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Open Sans Light" panose="020B060402020202020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0291F8-1074-416C-BEAF-4B6E0A0245BC}">
  <a:tblStyle styleId="{510291F8-1074-416C-BEAF-4B6E0A0245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DDCAECF-6C31-496E-82C1-D7A3E2F780F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FF9F8D-E307-4CD2-9B0A-9E36E12AF8A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bcbeac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5bcbeacb8a_0_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5bcbeacb8a_0_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be135061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5be135061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be135061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5be135061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bd658542e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g5bd658542e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bd658542e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2" name="Google Shape;462;g5bd658542e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bd658542e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g5bd658542e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bd658542e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6" name="Google Shape;476;g5bd658542e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bd658542e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3" name="Google Shape;483;g5bd658542e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bd658542e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0" name="Google Shape;490;g5bd658542e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bd658542e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7" name="Google Shape;497;g5bd658542e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bd658542e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4" name="Google Shape;504;g5bd658542e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bd658542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5bd658542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5bd658542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bd658542e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bd658542e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bd658542e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5bd658542e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bd658542e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5bd658542e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bd658542e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5bd658542e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bd658542e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5bd658542e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bd658542e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5bd658542e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bd658542e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5bd658542e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bd658542e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5bd658542e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bd658542e_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5bd658542e_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bd658542e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5bd658542e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bd658542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5bd658542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6" name="Google Shape;396;g5bd658542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bd658542e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5bd658542e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5bd658542e_1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bd658542e_1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5bd658542e_1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5bd658542e_1_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bd658542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5bd658542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 Emergency Management (UWEM) is a department in UW Facilities (https://www.washington.edu/uwem/).</a:t>
            </a:r>
            <a:endParaRPr/>
          </a:p>
        </p:txBody>
      </p:sp>
      <p:sp>
        <p:nvSpPr>
          <p:cNvPr id="404" name="Google Shape;404;g5bd658542e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bd658542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5bd658542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5bd658542e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be13506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5be13506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be13506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5be13506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be135061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5be135061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be13506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5be135061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3" name="Google Shape;173;p3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8" name="Google Shape;17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4" name="Google Shape;184;p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9" name="Google Shape;189;p3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8" name="Google Shape;198;p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5" name="Google Shape;205;p4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4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7" name="Google Shape;217;p4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Google Shape;222;p4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Google Shape;226;p4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Google Shape;233;p5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8" name="Google Shape;238;p5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4" name="Google Shape;244;p5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B2E8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9" name="Google Shape;249;p5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5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3" name="Google Shape;253;p5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6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5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57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4" name="Google Shape;264;p57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5" name="Google Shape;265;p57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8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58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0" name="Google Shape;27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5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6" name="Google Shape;276;p5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0" name="Google Shape;280;p6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1" name="Google Shape;281;p60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6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0" name="Google Shape;310;p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8" name="Google Shape;318;p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9" name="Google Shape;319;p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5" name="Google Shape;335;p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6" name="Google Shape;336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3" name="Google Shape;343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1" name="Google Shape;361;p7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7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7" name="Google Shape;367;p7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7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7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3" name="Google Shape;373;p7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7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8" name="Google Shape;378;p7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en5@uw.edu" TargetMode="External"/><Relationship Id="rId7" Type="http://schemas.openxmlformats.org/officeDocument/2006/relationships/hyperlink" Target="mailto:corehelp@uw.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cs229@uw.edu" TargetMode="External"/><Relationship Id="rId5" Type="http://schemas.openxmlformats.org/officeDocument/2006/relationships/hyperlink" Target="mailto:gcafco@uw.edu" TargetMode="External"/><Relationship Id="rId4" Type="http://schemas.openxmlformats.org/officeDocument/2006/relationships/hyperlink" Target="mailto:gcahelp@uw.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fdp.org/default/assets/File/Presentations/NSFupdateFDP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reports-reconciliation/bienniumclo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hyperlink" Target="mailto:gcahelp@uw.edu" TargetMode="External"/><Relationship Id="rId4" Type="http://schemas.openxmlformats.org/officeDocument/2006/relationships/hyperlink" Target="https://finance.uw.edu/gca/resources/biennium-crossover-2019-grant-and-contract-budge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hyperlink" Target="https://finance.uw.edu/pafc/data-analyt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trave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hyperlink" Target="https://finance.uw.edu/pafc/trave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finance.uw.edu/pafc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international.org/meetings/sections-chapters/pacific-northwest-meet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4" Type="http://schemas.openxmlformats.org/officeDocument/2006/relationships/hyperlink" Target="mailto:combsj3@uw.ed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uraregionvii.org/regional-meet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3.jpg"/><Relationship Id="rId4" Type="http://schemas.openxmlformats.org/officeDocument/2006/relationships/hyperlink" Target="mailto:acs229@uw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hyperlink" Target="https://www.washington.edu/research/training/core/" TargetMode="Externa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hyperlink" Target="https://www.washington.edu/research/training/core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papp/pappg20_1/FedReg/draftpappg_may20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4" Type="http://schemas.openxmlformats.org/officeDocument/2006/relationships/hyperlink" Target="mailto:research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78"/>
          <p:cNvGraphicFramePr/>
          <p:nvPr/>
        </p:nvGraphicFramePr>
        <p:xfrm>
          <a:off x="228600" y="533400"/>
          <a:ext cx="8671425" cy="5972765"/>
        </p:xfrm>
        <a:graphic>
          <a:graphicData uri="http://schemas.openxmlformats.org/drawingml/2006/table">
            <a:tbl>
              <a:tblPr firstRow="1" firstCol="1" bandRow="1">
                <a:noFill/>
                <a:tableStyleId>{510291F8-1074-416C-BEAF-4B6E0A0245BC}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JUNE 13, 2019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Business Continuity Planning for Research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jgiffels@uw.edu</a:t>
                      </a:r>
                      <a:endParaRPr sz="100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NSF Updates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Tim Mhyre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tmhyre@uw.edu</a:t>
                      </a:r>
                      <a:endParaRPr sz="100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Biennium Close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Susan Wilbanks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and Contract Accounting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gcahelp@uw.ed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Local Professional Development Opportunities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acs229@uw.edu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corehelp@uw.ed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JULY 11, 2019 9:00 AM - 10:00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NSF 2020 PAPPG DRAFT - Open for Comment</a:t>
            </a:r>
            <a:endParaRPr/>
          </a:p>
        </p:txBody>
      </p:sp>
      <p:sp>
        <p:nvSpPr>
          <p:cNvPr id="447" name="Google Shape;447;p87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NSF comments regarding Current and Pending Support Changes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“This section has been revised to clarify NSF’s longstanding requirements regarding submission of current and pending support information.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must be provided for all current and pending support irrespective of whether such support is provided through the proposing organization or directly to the individual.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current and pending support have been expanded to include non-profit organizations and consulting agreements.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projects and activities that require a time commitment must be reported (no minimum has been established), even if the support received is only in-kind.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NSF does not consider these clarifications to be changes in policy.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electronic format (or formats) will be implemented to collect current and pending information. Upload of pdf will no longer be permitted.”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My NSF Biographical Sketch in SciENcv</a:t>
            </a:r>
            <a:endParaRPr/>
          </a:p>
        </p:txBody>
      </p:sp>
      <p:sp>
        <p:nvSpPr>
          <p:cNvPr id="453" name="Google Shape;453;p88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Step-by-step instructions for creating NSF-compliant Biosketch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NSF recommends using </a:t>
            </a:r>
            <a:r>
              <a:rPr lang="en" i="1"/>
              <a:t>optional</a:t>
            </a:r>
            <a:r>
              <a:rPr lang="en"/>
              <a:t> ORCID ID link (Open Researcher &amp; Contributor ID)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Can be uploaded into FastLane or Research.gov as PDF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See NSF Update from May, 2019, FDP Meeting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Biennium Crossover impacts on grant budgets</a:t>
            </a:r>
            <a:endParaRPr/>
          </a:p>
        </p:txBody>
      </p:sp>
      <p:sp>
        <p:nvSpPr>
          <p:cNvPr id="459" name="Google Shape;459;p8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Susan Wilbanks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OVERVIEW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Non-FEC cost sharing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Interim reports and invoices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Month 25 impacts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Using the B.I. Portal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Deficit transfers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Transactions on biennium-based budgets will no longer be available for tagging as non-FEC cost share contributions once the biennium has closed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eFECS cost sharing systems will be down for ~10 days at the beginning of July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Tag transactions in the Non-FEC Cost Share Tagging Application ASAP, no later than June 28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9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INTERIM REPORTING AND INVOICING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9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Month 25 – final month of the expiring biennium, allowing departments to post trailing costs to it after June 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month of June cannot close in FIN/MyFD until Month 25 is complete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Interim reports and invoices for periods ending June 30 are typically due before Month 25 (and therefore June itself) closes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9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INTERIM REPORTING AND INVOICING CONTINUED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9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order to meet sponsor deadlines, GCA only reports or invoices through Month 24 (calendar June)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will include Month 25 transactions in the report or invoice for the budget period beginning July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Since MyFD/FIN includes Month 25 charges in June, our invoices and reports will be out of sync with these systems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9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INTERIM REPORTING AND INVOICING CONTINUED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will calculate our reporting/invoicing totals by treating 7/5/19 as the last day of June—our goal is to capture all Month 24 charges, but none from Month 25 or Month 1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Departments needing to provide backup for an invoice or report should use 7/5/19 as well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 the Variable Reporting Period Transaction summary report from the B.I. Portal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DEFICIT TRANSFERS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5"/>
          <p:cNvSpPr txBox="1">
            <a:spLocks noGrp="1"/>
          </p:cNvSpPr>
          <p:nvPr>
            <p:ph type="body" idx="2"/>
          </p:nvPr>
        </p:nvSpPr>
        <p:spPr>
          <a:xfrm>
            <a:off x="671757" y="1590421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using the Deficit Transfer tool on the GrantTracker website in July, check the GCA website for the date these transfers will switch from the 2017 to the 2019 biennium.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want to request a 2019 biennium transfer before that date, do NOT use the Deficit Transfer tool. Instead, email gcahelp@uw.edu or submit a GrantTracker request under the Closing topic.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Deadline to submit JV requests to GCA: 7/15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5"/>
          <p:cNvSpPr txBox="1"/>
          <p:nvPr/>
        </p:nvSpPr>
        <p:spPr>
          <a:xfrm>
            <a:off x="742878" y="627087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MyFD biennium page: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https://finance.uw.edu/ps/reports-reconciliation/bienniumclose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biennium page: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https://finance.uw.edu/gca/resources/biennium-crossover-2019-grant-and-contract-budgets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 GCA Help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gcahelp@uw.edu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  <p:sp>
        <p:nvSpPr>
          <p:cNvPr id="508" name="Google Shape;508;p9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Susan Wilbanks –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r>
              <a:rPr lang="en" sz="4000">
                <a:latin typeface="Encode Sans"/>
                <a:ea typeface="Encode Sans"/>
                <a:cs typeface="Encode Sans"/>
                <a:sym typeface="Encode Sans"/>
              </a:rPr>
              <a:t>Business Continuity Planning for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</a:pPr>
            <a:r>
              <a:rPr lang="en" sz="2800">
                <a:latin typeface="Encode Sans"/>
                <a:ea typeface="Encode Sans"/>
                <a:cs typeface="Encode Sans"/>
                <a:sym typeface="Encode Sans"/>
              </a:rPr>
              <a:t>MRAM 	- June 13 2019</a:t>
            </a:r>
            <a:endParaRPr sz="2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2" name="Google Shape;392;p79"/>
          <p:cNvSpPr txBox="1"/>
          <p:nvPr/>
        </p:nvSpPr>
        <p:spPr>
          <a:xfrm>
            <a:off x="671757" y="6063185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7"/>
          <p:cNvSpPr txBox="1">
            <a:spLocks noGrp="1"/>
          </p:cNvSpPr>
          <p:nvPr>
            <p:ph type="body" idx="1"/>
          </p:nvPr>
        </p:nvSpPr>
        <p:spPr>
          <a:xfrm>
            <a:off x="534244" y="2486722"/>
            <a:ext cx="69723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Corner </a:t>
            </a:r>
            <a:endParaRPr/>
          </a:p>
        </p:txBody>
      </p:sp>
      <p:sp>
        <p:nvSpPr>
          <p:cNvPr id="514" name="Google Shape;514;p97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Office of the Controller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Data Analytics Dashboard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Auditors use data analytics to identify high risk transactions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Dashboard presents these high risk transactions to campus for their routine review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Access to the Dashboard is by approval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For access, contact your school/college administrator or ask PAFC for help (</a:t>
            </a:r>
            <a:r>
              <a:rPr lang="en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r>
              <a:rPr lang="en" b="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Information on the data analytics program: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https://finance.uw.edu/pafc/data-analytics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9444" y="5465891"/>
            <a:ext cx="1884556" cy="139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Travel Transactions are High Risk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Can be difficult to prove how travel is allocable (beneficial) to a Sponsored Award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Can be seen as a benefit to the Traveler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There are many rules about per diem, lodging, class of airfare/Fly America Act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Federal travel requirements are much more stringent than UW requirements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UW Travel: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https://finance.uw.edu/travel/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>
                <a:latin typeface="Arial"/>
                <a:ea typeface="Arial"/>
                <a:cs typeface="Arial"/>
                <a:sym typeface="Arial"/>
              </a:rPr>
              <a:t>Sponsored Award travel: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https://finance.uw.edu/pafc/travel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3103" y="4614919"/>
            <a:ext cx="2720898" cy="224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Audit Risk: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Travel Budget &lt; Actual Travel Expenditures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4" name="Google Shape;534;p10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" sz="3200" b="0"/>
              <a:t>Auditors look for: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" sz="3200" b="0"/>
              <a:t>Unplanned or unnecessary travel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" sz="3200" b="0"/>
              <a:t>Excess travel expenditures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" sz="3200" b="0"/>
              <a:t>Additional travelers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" sz="3200" b="0"/>
              <a:t>Travel costs higher than budgeted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pic>
        <p:nvPicPr>
          <p:cNvPr id="535" name="Google Shape;535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298" y="4750623"/>
            <a:ext cx="3222703" cy="210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Travel Approval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1" name="Google Shape;541;p10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/>
              <a:t>On Federal Awards, unless stated otherwise, Travel does not require Sponsor approval; this makes Travel expenditures an increased audit risk.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/>
              <a:t>Auditors will question when Travel Budget &lt; Travel Expenses and look for “proof” that the excess travel is allocable to the Award: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" b="0"/>
              <a:t>Written notification to the Program Officer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" b="0"/>
              <a:t>Documented benefit of travel in 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b="0"/>
              <a:t>		progress/programmatic reports</a:t>
            </a:r>
            <a:endParaRPr b="0"/>
          </a:p>
        </p:txBody>
      </p:sp>
      <p:pic>
        <p:nvPicPr>
          <p:cNvPr id="542" name="Google Shape;542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75" y="4410075"/>
            <a:ext cx="225742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New Dashboard Visualization: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Travel Budget &lt; Actual Expenditures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8" name="Google Shape;548;p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/>
              <a:t>Identify all Sponsored Awards where Travel Budget &lt; Travel Expenditures to date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/>
              <a:t>Displays at the Parent Budget level (includes any sub-budget)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b="0"/>
              <a:t>Displays data to highlight an auditor’s indicators: 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" b="0"/>
              <a:t>amount (%) Travel expenses are over-budget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" b="0"/>
              <a:t>total amount of Travel expenses</a:t>
            </a:r>
            <a:endParaRPr b="0"/>
          </a:p>
        </p:txBody>
      </p:sp>
      <p:pic>
        <p:nvPicPr>
          <p:cNvPr id="549" name="Google Shape;549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954" y="4337824"/>
            <a:ext cx="2641266" cy="252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Questions?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55" name="Google Shape;555;p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Post Award Fiscal Compliance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Matt Gardner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Andra Sawyer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https://finance.uw.edu/pafc/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4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Local Professional Development Opportunities</a:t>
            </a:r>
            <a:endParaRPr/>
          </a:p>
        </p:txBody>
      </p:sp>
      <p:sp>
        <p:nvSpPr>
          <p:cNvPr id="561" name="Google Shape;561;p104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June, 2019 </a:t>
            </a: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Society for Research Administrators (SRA)</a:t>
            </a:r>
            <a:endParaRPr/>
          </a:p>
        </p:txBody>
      </p:sp>
      <p:sp>
        <p:nvSpPr>
          <p:cNvPr id="567" name="Google Shape;567;p105"/>
          <p:cNvSpPr txBox="1">
            <a:spLocks noGrp="1"/>
          </p:cNvSpPr>
          <p:nvPr>
            <p:ph type="body" idx="2"/>
          </p:nvPr>
        </p:nvSpPr>
        <p:spPr>
          <a:xfrm>
            <a:off x="659300" y="1646950"/>
            <a:ext cx="81846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Pacific Northwest Chapter Meeting</a:t>
            </a:r>
            <a:endParaRPr b="1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Friday, July 19, 8:00 am - 4:00 pm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Seattle Children’s Research Institute (Downtown)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Pre-registration ends July 8!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https://www.srainternational.org/meetings/sections-chapters/pacific-northwest-meeting</a:t>
            </a:r>
            <a:r>
              <a:rPr lang="en"/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Josy Combs, SRA PNW Chapter President, </a:t>
            </a:r>
            <a:r>
              <a:rPr lang="en" sz="1800">
                <a:uFill>
                  <a:noFill/>
                </a:uFill>
                <a:hlinkClick r:id="rId4"/>
              </a:rPr>
              <a:t>combsj3@uw.edu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NCURA Region 6 &amp; 7 Meeting</a:t>
            </a:r>
            <a:endParaRPr/>
          </a:p>
        </p:txBody>
      </p:sp>
      <p:sp>
        <p:nvSpPr>
          <p:cNvPr id="573" name="Google Shape;573;p106"/>
          <p:cNvSpPr txBox="1">
            <a:spLocks noGrp="1"/>
          </p:cNvSpPr>
          <p:nvPr>
            <p:ph type="body" idx="2"/>
          </p:nvPr>
        </p:nvSpPr>
        <p:spPr>
          <a:xfrm>
            <a:off x="671750" y="1558075"/>
            <a:ext cx="6861000" cy="2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27 - 30, 2019 @ Motif Hotel, Downtown Seattle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Sunday, workshop day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Monday - Wednesday, full meeting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Administration Meets Bigfoot: Confronting mysteries and challenges in our changing environment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Opening in June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https://www.ncuraregionvii.org/regional-meeting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Amanda Snyder, Region 6 Chair, 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acs229@uw.edu</a:t>
            </a:r>
            <a:r>
              <a:rPr lang="en" sz="1800"/>
              <a:t> </a:t>
            </a:r>
            <a:endParaRPr/>
          </a:p>
        </p:txBody>
      </p:sp>
      <p:pic>
        <p:nvPicPr>
          <p:cNvPr id="574" name="Google Shape;574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00" y="1363600"/>
            <a:ext cx="2622350" cy="16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An Approach to Planning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9" name="Google Shape;399;p80"/>
          <p:cNvSpPr txBox="1">
            <a:spLocks noGrp="1"/>
          </p:cNvSpPr>
          <p:nvPr>
            <p:ph type="body" idx="2"/>
          </p:nvPr>
        </p:nvSpPr>
        <p:spPr>
          <a:xfrm>
            <a:off x="659305" y="1550021"/>
            <a:ext cx="80769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Consider a spectrum of scenarios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Plan for short-, medium-, and long-term interruptions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Know who is doing what, where by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Department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Lab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Building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Plan for access to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Data, computer programs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Samples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Equipment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Animals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Develop and follow a communications plan</a:t>
            </a:r>
            <a:endParaRPr/>
          </a:p>
        </p:txBody>
      </p:sp>
      <p:sp>
        <p:nvSpPr>
          <p:cNvPr id="400" name="Google Shape;400;p80"/>
          <p:cNvSpPr txBox="1"/>
          <p:nvPr/>
        </p:nvSpPr>
        <p:spPr>
          <a:xfrm>
            <a:off x="172993" y="6442343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7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07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82" name="Google Shape;582;p107"/>
          <p:cNvSpPr txBox="1"/>
          <p:nvPr/>
        </p:nvSpPr>
        <p:spPr>
          <a:xfrm>
            <a:off x="4724400" y="4992469"/>
            <a:ext cx="459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" sz="12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">
                <a:solidFill>
                  <a:srgbClr val="3D85C6"/>
                </a:solidFill>
              </a:rPr>
              <a:t> </a:t>
            </a:r>
            <a:endParaRPr>
              <a:solidFill>
                <a:srgbClr val="3D85C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3" name="Google Shape;583;p107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584" name="Google Shape;584;p10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7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86" name="Google Shape;586;p107"/>
          <p:cNvGraphicFramePr/>
          <p:nvPr/>
        </p:nvGraphicFramePr>
        <p:xfrm>
          <a:off x="302073" y="1447800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E9FF"/>
                    </a:gs>
                    <a:gs pos="35000">
                      <a:srgbClr val="B8F1FF"/>
                    </a:gs>
                    <a:gs pos="100000">
                      <a:srgbClr val="E2FBFF"/>
                    </a:gs>
                  </a:gsLst>
                  <a:lin ang="16200038" scaled="0"/>
                </a:gradFill>
                <a:tableStyleId>{0DDCAECF-6C31-496E-82C1-D7A3E2F780FB}</a:tableStyleId>
              </a:tblPr>
              <a:tblGrid>
                <a:gridCol w="19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0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0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Subawards in SAGE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0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10</a:t>
                      </a:r>
                      <a:endParaRPr sz="1800" b="0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0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  <a:endParaRPr sz="1800" b="0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87" name="Google Shape;587;p107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07"/>
          <p:cNvSpPr txBox="1"/>
          <p:nvPr/>
        </p:nvSpPr>
        <p:spPr>
          <a:xfrm>
            <a:off x="304800" y="4948535"/>
            <a:ext cx="46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https://www.washington.edu/research/training/core//</a:t>
            </a:r>
            <a:endParaRPr sz="1200" u="sng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07"/>
          <p:cNvPicPr preferRelativeResize="0"/>
          <p:nvPr/>
        </p:nvPicPr>
        <p:blipFill rotWithShape="1">
          <a:blip r:embed="rId7">
            <a:alphaModFix/>
          </a:blip>
          <a:srcRect l="-1050" t="27749" b="36420"/>
          <a:stretch/>
        </p:blipFill>
        <p:spPr>
          <a:xfrm>
            <a:off x="-99776" y="5481859"/>
            <a:ext cx="9235441" cy="137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8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08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36C09"/>
                </a:solidFill>
                <a:latin typeface="Encode Sans"/>
                <a:ea typeface="Encode Sans"/>
                <a:cs typeface="Encode Sans"/>
                <a:sym typeface="Encode Sans"/>
              </a:rPr>
              <a:t>ONLINE</a:t>
            </a: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598" name="Google Shape;598;p108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599" name="Google Shape;599;p108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8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108"/>
          <p:cNvSpPr txBox="1"/>
          <p:nvPr/>
        </p:nvSpPr>
        <p:spPr>
          <a:xfrm>
            <a:off x="4724400" y="4692134"/>
            <a:ext cx="4593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" sz="14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" sz="14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D85C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2" name="Google Shape;602;p108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603" name="Google Shape;603;p108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8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05" name="Google Shape;605;p108"/>
          <p:cNvGraphicFramePr/>
          <p:nvPr/>
        </p:nvGraphicFramePr>
        <p:xfrm>
          <a:off x="1043648" y="1752600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38" scaled="0"/>
                </a:gradFill>
                <a:tableStyleId>{7EFF9F8D-E307-4CD2-9B0A-9E36E12AF8A2}</a:tableStyleId>
              </a:tblPr>
              <a:tblGrid>
                <a:gridCol w="73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Direct Billing of F&amp;A Type Costs</a:t>
                      </a:r>
                      <a:endParaRPr sz="20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Timing of Expenditures and Benefit to Award</a:t>
                      </a:r>
                      <a:endParaRPr sz="20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Internal Controls:</a:t>
                      </a:r>
                      <a:r>
                        <a:rPr lang="en" sz="2000"/>
                        <a:t> </a:t>
                      </a:r>
                      <a:r>
                        <a:rPr lang="en" sz="2000" u="none" strike="noStrike" cap="none"/>
                        <a:t>Basic Concepts</a:t>
                      </a:r>
                      <a:endParaRPr sz="20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Introduction to Sponsored Project Budgets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Post Award Food Purchases and Compliance</a:t>
                      </a:r>
                      <a:endParaRPr sz="20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000" u="none" strike="noStrike" cap="none"/>
                        <a:t>Salary and Cost Transfers</a:t>
                      </a:r>
                      <a:endParaRPr sz="20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06" name="Google Shape;606;p108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08"/>
          <p:cNvSpPr txBox="1"/>
          <p:nvPr/>
        </p:nvSpPr>
        <p:spPr>
          <a:xfrm>
            <a:off x="0" y="46482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https://www.washington.edu/research/training/core//</a:t>
            </a:r>
            <a:endParaRPr sz="1400" u="sng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08"/>
          <p:cNvPicPr preferRelativeResize="0"/>
          <p:nvPr/>
        </p:nvPicPr>
        <p:blipFill rotWithShape="1">
          <a:blip r:embed="rId7">
            <a:alphaModFix/>
          </a:blip>
          <a:srcRect l="-1050" t="27749" b="36420"/>
          <a:stretch/>
        </p:blipFill>
        <p:spPr>
          <a:xfrm>
            <a:off x="-99776" y="5481859"/>
            <a:ext cx="9235441" cy="137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1"/>
          <p:cNvSpPr txBox="1">
            <a:spLocks noGrp="1"/>
          </p:cNvSpPr>
          <p:nvPr>
            <p:ph type="body" idx="1"/>
          </p:nvPr>
        </p:nvSpPr>
        <p:spPr>
          <a:xfrm>
            <a:off x="671757" y="371509"/>
            <a:ext cx="81846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775"/>
              <a:buNone/>
            </a:pPr>
            <a:r>
              <a:rPr lang="en" sz="2775">
                <a:latin typeface="Encode Sans"/>
                <a:ea typeface="Encode Sans"/>
                <a:cs typeface="Encode Sans"/>
                <a:sym typeface="Encode Sans"/>
              </a:rPr>
              <a:t>Some Strategies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33006F"/>
              </a:buClr>
              <a:buSzPts val="2220"/>
              <a:buNone/>
            </a:pPr>
            <a:r>
              <a:rPr lang="en" sz="2220">
                <a:latin typeface="Encode Sans"/>
                <a:ea typeface="Encode Sans"/>
                <a:cs typeface="Encode Sans"/>
                <a:sym typeface="Encode Sans"/>
              </a:rPr>
              <a:t>(Helpful Hint:  Do these in advance of the emergency)</a:t>
            </a:r>
            <a:endParaRPr sz="222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7" name="Google Shape;407;p81"/>
          <p:cNvSpPr txBox="1">
            <a:spLocks noGrp="1"/>
          </p:cNvSpPr>
          <p:nvPr>
            <p:ph type="body" idx="2"/>
          </p:nvPr>
        </p:nvSpPr>
        <p:spPr>
          <a:xfrm>
            <a:off x="671757" y="1851103"/>
            <a:ext cx="80769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Categorize/prioritize core/key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Operations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Experiments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Geographically diversify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Storage of data, samples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Equipment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"/>
              <a:t>Locations of operations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"/>
              <a:t>Develop reciprocal partner labs (ie, “buddy up”)</a:t>
            </a:r>
            <a:endParaRPr/>
          </a:p>
        </p:txBody>
      </p:sp>
      <p:sp>
        <p:nvSpPr>
          <p:cNvPr id="408" name="Google Shape;408;p81"/>
          <p:cNvSpPr txBox="1"/>
          <p:nvPr/>
        </p:nvSpPr>
        <p:spPr>
          <a:xfrm>
            <a:off x="172993" y="6442343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2"/>
          <p:cNvSpPr txBox="1">
            <a:spLocks noGrp="1"/>
          </p:cNvSpPr>
          <p:nvPr>
            <p:ph type="body" idx="1"/>
          </p:nvPr>
        </p:nvSpPr>
        <p:spPr>
          <a:xfrm>
            <a:off x="671757" y="371509"/>
            <a:ext cx="81846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 sz="2400">
                <a:latin typeface="Encode Sans"/>
                <a:ea typeface="Encode Sans"/>
                <a:cs typeface="Encode Sans"/>
                <a:sym typeface="Encode Sans"/>
              </a:rPr>
              <a:t>A Resource:  UWEM (UW Emergency Management – a department of UW Facilities)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15" name="Google Shape;415;p82"/>
          <p:cNvSpPr txBox="1">
            <a:spLocks noGrp="1"/>
          </p:cNvSpPr>
          <p:nvPr>
            <p:ph type="body" idx="2"/>
          </p:nvPr>
        </p:nvSpPr>
        <p:spPr>
          <a:xfrm>
            <a:off x="172993" y="2169589"/>
            <a:ext cx="80769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Support in developing continuity plans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" sz="1600"/>
              <a:t>Facilitated discussions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" sz="1600"/>
              <a:t>Research and experience based recommendations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" sz="1600"/>
              <a:t>Support throughout the planning process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" sz="1600"/>
              <a:t>Presentations and continuity training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Facilitated after action reviews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Detailed review of continuity plans for content and best practices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Exercises, drills, and other continuity practice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Support during disaster response and recovery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" sz="2000"/>
              <a:t>Supporting your planning in other ways as requested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None/>
            </a:pPr>
            <a:endParaRPr sz="2000" b="1" u="sng"/>
          </a:p>
        </p:txBody>
      </p:sp>
      <p:sp>
        <p:nvSpPr>
          <p:cNvPr id="416" name="Google Shape;416;p82"/>
          <p:cNvSpPr txBox="1"/>
          <p:nvPr/>
        </p:nvSpPr>
        <p:spPr>
          <a:xfrm>
            <a:off x="172993" y="6442343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2"/>
          <p:cNvSpPr txBox="1"/>
          <p:nvPr/>
        </p:nvSpPr>
        <p:spPr>
          <a:xfrm>
            <a:off x="5914588" y="1215482"/>
            <a:ext cx="292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Levy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 Program Manager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levym2@uw.edu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https://www.washington.edu/uwem/</a:t>
            </a: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NSF Updates</a:t>
            </a:r>
            <a:endParaRPr sz="4200"/>
          </a:p>
        </p:txBody>
      </p:sp>
      <p:sp>
        <p:nvSpPr>
          <p:cNvPr id="423" name="Google Shape;423;p83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NSF Updates</a:t>
            </a:r>
            <a:endParaRPr/>
          </a:p>
        </p:txBody>
      </p:sp>
      <p:sp>
        <p:nvSpPr>
          <p:cNvPr id="429" name="Google Shape;429;p8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2019 Government Shutdown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NSF will be especially busy at the end of this fiscal year due to shutdown earlier this year.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Will need quick turnaround times on administrative requests.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&gt;"/>
            </a:pPr>
            <a:r>
              <a:rPr lang="en" sz="3600"/>
              <a:t>Get annual reports in on time!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NSF 2020 PAPPG DRAFT - Open for Comment</a:t>
            </a:r>
            <a:endParaRPr/>
          </a:p>
        </p:txBody>
      </p:sp>
      <p:sp>
        <p:nvSpPr>
          <p:cNvPr id="435" name="Google Shape;435;p85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Effective for proposals submitted or due on or after February 25, 2019, &amp; awards made on/after this date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Most changes involve additions/deletions to provide clarity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Biographical Sketches - required to use NSF- approved format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Additional explanatory text regarding Responsible &amp; Ethical Conduct of Research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NSF 2020 PAPPG DRAFT - Open for Comment</a:t>
            </a:r>
            <a:endParaRPr/>
          </a:p>
        </p:txBody>
      </p:sp>
      <p:sp>
        <p:nvSpPr>
          <p:cNvPr id="441" name="Google Shape;441;p86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Current and Pending Support Changes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Clarifying “longstanding requirements” (</a:t>
            </a:r>
            <a:r>
              <a:rPr lang="en" i="1"/>
              <a:t>not</a:t>
            </a:r>
            <a:r>
              <a:rPr lang="en"/>
              <a:t> new policy)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NSF anticipates an electronic format for submission of this info in the future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Draft </a:t>
            </a:r>
            <a:r>
              <a:rPr lang="en" u="sng">
                <a:solidFill>
                  <a:schemeClr val="hlink"/>
                </a:solidFill>
                <a:hlinkClick r:id="rId3"/>
              </a:rPr>
              <a:t>Proposal &amp; Award Policies &amp; Procedures Guide (PAPPG) (NSF 20-1)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Can send comments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research@uw.edu</a:t>
            </a:r>
            <a:r>
              <a:rPr lang="en"/>
              <a:t> with Subject line: NSF PAPPG Proposed Changes - Comments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On-screen Show (4:3)</PresentationFormat>
  <Paragraphs>317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Open Sans</vt:lpstr>
      <vt:lpstr>Encode Sans</vt:lpstr>
      <vt:lpstr>Noto Sans Symbols</vt:lpstr>
      <vt:lpstr>Encode Sans Black</vt:lpstr>
      <vt:lpstr>Merriweather Sans</vt:lpstr>
      <vt:lpstr>Arial</vt:lpstr>
      <vt:lpstr>Calibri</vt:lpstr>
      <vt:lpstr>Century Gothic</vt:lpstr>
      <vt:lpstr>Open Sans Light</vt:lpstr>
      <vt:lpstr>Simple Light</vt:lpstr>
      <vt:lpstr>Office Theme</vt:lpstr>
      <vt:lpstr>Custom Design</vt:lpstr>
      <vt:lpstr>Office Theme</vt:lpstr>
      <vt:lpstr>Custom Design</vt:lpstr>
      <vt:lpstr>1_Custom Design</vt:lpstr>
      <vt:lpstr>1_Custom Design</vt:lpstr>
      <vt:lpstr>1_Custom Design</vt:lpstr>
      <vt:lpstr>Custom Design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2019-06-17T18:08:42Z</dcterms:modified>
</cp:coreProperties>
</file>