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embeddedFontLst>
    <p:embeddedFont>
      <p:font typeface="Open Sans Light" panose="020B060402020202020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Encode Sans Black" panose="020B060402020202020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" name="Google Shape;64;p1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9" name="Google Shape;69;p1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5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6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B2E8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+ Content">
  <p:cSld name="1_Header +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10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Google Shape;53;p1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finance.uw.edu/pafc/data-analytic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trave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finance.uw.edu/pafc/trave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nance.uw.edu/paf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534244" y="2486722"/>
            <a:ext cx="6972300" cy="119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Compliance Corner 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June 2019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Andra Sawyer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Office of the Controller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Data Analytics Dashboard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Auditors use data analytics to identify high risk transactions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Dashboard presents these high risk transactions to campus for their routine review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Access to the Dashboard is by approval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For access, contact your school/college administrator or ask PAFC for help (</a:t>
            </a:r>
            <a:r>
              <a:rPr lang="en-US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r>
              <a:rPr lang="en-US" b="0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Information on the data analytics program:</a:t>
            </a:r>
            <a:endParaRPr/>
          </a:p>
          <a:p>
            <a:pPr marL="40005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https://finance.uw.edu/pafc/data-analytics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59444" y="5465891"/>
            <a:ext cx="1884556" cy="1392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All Travel Transactions are High Risk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Can be difficult to prove how travel is allocable (beneficial) to a Sponsored Award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Can be seen as a benefit to the Traveler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There are many rules about per diem, lodging, class of airfare/Fly America Act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Federal travel requirements are much more stringent than UW requirements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UW Travel: 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https://finance.uw.edu/travel/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Sponsored Award travel:</a:t>
            </a:r>
            <a:endParaRPr/>
          </a:p>
          <a:p>
            <a:pPr marL="40005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https://finance.uw.edu/pafc/travel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3103" y="4614919"/>
            <a:ext cx="2720898" cy="2243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Audit Risk: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Travel Budget &lt; Actual Travel Expenditures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200"/>
              <a:buNone/>
            </a:pPr>
            <a:r>
              <a:rPr lang="en-US" sz="3200" b="0"/>
              <a:t>Auditors look for: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4B2E83"/>
              </a:buClr>
              <a:buSzPts val="3200"/>
              <a:buFont typeface="Arial"/>
              <a:buChar char="•"/>
            </a:pPr>
            <a:r>
              <a:rPr lang="en-US" sz="3200" b="0"/>
              <a:t>Unplanned or unnecessary travel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4B2E83"/>
              </a:buClr>
              <a:buSzPts val="3200"/>
              <a:buFont typeface="Arial"/>
              <a:buChar char="•"/>
            </a:pPr>
            <a:r>
              <a:rPr lang="en-US" sz="3200" b="0"/>
              <a:t>Excess travel expenditures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rgbClr val="4B2E83"/>
              </a:buClr>
              <a:buSzPts val="3200"/>
              <a:buFont typeface="Arial"/>
              <a:buChar char="•"/>
            </a:pPr>
            <a:r>
              <a:rPr lang="en-US" sz="3200" b="0"/>
              <a:t>Additional travelers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rgbClr val="4B2E83"/>
              </a:buClr>
              <a:buSzPts val="3200"/>
              <a:buFont typeface="Arial"/>
              <a:buChar char="•"/>
            </a:pPr>
            <a:r>
              <a:rPr lang="en-US" sz="3200" b="0"/>
              <a:t>Travel costs higher than budgeted</a:t>
            </a:r>
            <a:endParaRPr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 b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 b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1298" y="4750623"/>
            <a:ext cx="3222702" cy="2107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Travel Approval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b="0"/>
              <a:t>On Federal Awards, unless stated otherwise, Travel does not require Sponsor approval; this makes Travel expenditures an increased audit risk.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 b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b="0"/>
              <a:t>Auditors will question when Travel Budget &lt; Travel Expenses and look for “proof” that the excess travel is allocable to the Award:</a:t>
            </a:r>
            <a:endParaRPr/>
          </a:p>
          <a:p>
            <a:pPr marL="857250" lvl="1" indent="-4572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Calibri"/>
              <a:buAutoNum type="arabicPeriod"/>
            </a:pPr>
            <a:r>
              <a:rPr lang="en-US" b="0"/>
              <a:t>Written notification to the Program Officer</a:t>
            </a:r>
            <a:endParaRPr/>
          </a:p>
          <a:p>
            <a:pPr marL="857250" lvl="1" indent="-4572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Calibri"/>
              <a:buAutoNum type="arabicPeriod"/>
            </a:pPr>
            <a:r>
              <a:rPr lang="en-US" b="0"/>
              <a:t>Documented benefit of travel in </a:t>
            </a:r>
            <a:endParaRPr/>
          </a:p>
          <a:p>
            <a:pPr marL="40005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-US" b="0"/>
              <a:t>		progress/programmatic reports</a:t>
            </a:r>
            <a:endParaRPr b="0"/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6575" y="4410075"/>
            <a:ext cx="225742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New Dashboard Visualization: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Travel Budget &lt; Actual Expenditures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b="0"/>
              <a:t>Identify all Sponsored Awards where Travel Budget &lt; Travel Expenditures to date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b="0"/>
              <a:t>Displays at the Parent Budget level (includes any sub-budget)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b="0"/>
              <a:t>Displays data to highlight an auditor’s indicators: </a:t>
            </a:r>
            <a:endParaRPr/>
          </a:p>
          <a:p>
            <a:pPr marL="857250" lvl="1" indent="-4572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Calibri"/>
              <a:buAutoNum type="arabicPeriod"/>
            </a:pPr>
            <a:r>
              <a:rPr lang="en-US" b="0"/>
              <a:t>amount (%) Travel expenses are over-budget</a:t>
            </a:r>
            <a:endParaRPr/>
          </a:p>
          <a:p>
            <a:pPr marL="857250" lvl="1" indent="-4572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Calibri"/>
              <a:buAutoNum type="arabicPeriod"/>
            </a:pPr>
            <a:r>
              <a:rPr lang="en-US" b="0"/>
              <a:t>total amount of Travel expenses</a:t>
            </a:r>
            <a:endParaRPr b="0"/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2954" y="4337824"/>
            <a:ext cx="2641266" cy="252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Post Award Fiscal Compliance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Matt Gardner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Andra Sawyer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gcafco@uw.edu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https://finance.uw.edu/pafc/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On-screen Show (4:3)</PresentationFormat>
  <Paragraphs>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Open Sans Light</vt:lpstr>
      <vt:lpstr>Open Sans</vt:lpstr>
      <vt:lpstr>Encode Sans Black</vt:lpstr>
      <vt:lpstr>Arial</vt:lpstr>
      <vt:lpstr>Merriweather Sans</vt:lpstr>
      <vt:lpstr>Calibri</vt:lpstr>
      <vt:lpstr>1_Custom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2019-06-17T18:12:42Z</dcterms:modified>
</cp:coreProperties>
</file>