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Encode Sans" panose="020B0604020202020204" charset="0"/>
      <p:regular r:id="rId5"/>
      <p:bold r:id="rId6"/>
    </p:embeddedFon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C572486-DEF6-45CA-A083-1BB248F9DFC9}">
  <a:tblStyle styleId="{2C572486-DEF6-45CA-A083-1BB248F9DFC9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lastCol>
    <a:firstCol>
      <a:tcTxStyle b="on" i="off"/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firstCol>
    <a:lastRow>
      <a:tcTxStyle b="on" i="off"/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lef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accent5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5107415-59CF-4906-A0F8-3E62C5A8E12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>
          <a:top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TxStyle/>
      <a:tcStyle>
        <a:tcBdr/>
      </a:tcStyle>
    </a:band2V>
    <a:lastCol>
      <a:tcTxStyle b="on" i="off"/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lastCol>
    <a:firstCol>
      <a:tcTxStyle b="on" i="off"/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firstCol>
    <a:lastRow>
      <a:tcTxStyle b="on" i="off"/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lef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chemeClr val="accent6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chemeClr val="accent6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presProps" Target="presProps.xml"/><Relationship Id="rId5" Type="http://schemas.openxmlformats.org/officeDocument/2006/relationships/font" Target="fonts/font1.fntdata"/><Relationship Id="rId10" Type="http://schemas.openxmlformats.org/officeDocument/2006/relationships/font" Target="fonts/font6.fntdata"/><Relationship Id="rId4" Type="http://schemas.openxmlformats.org/officeDocument/2006/relationships/notesMaster" Target="notesMasters/notesMaster1.xml"/><Relationship Id="rId9" Type="http://schemas.openxmlformats.org/officeDocument/2006/relationships/font" Target="fonts/font5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uwresearch.gosignmeup.com/public/course/browse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washington.edu/research/training/core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wresearch.gosignmeup.com/public/course/browse" TargetMode="External"/><Relationship Id="rId7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washington.edu/research/training/core/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/>
          <p:nvPr/>
        </p:nvSpPr>
        <p:spPr>
          <a:xfrm>
            <a:off x="0" y="0"/>
            <a:ext cx="9153525" cy="1083677"/>
          </a:xfrm>
          <a:prstGeom prst="rect">
            <a:avLst/>
          </a:prstGeom>
          <a:solidFill>
            <a:srgbClr val="2058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548963" y="345013"/>
            <a:ext cx="5470972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UPCOMING COURSES IN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RESEARCH ADMINISTRATION</a:t>
            </a:r>
            <a:endParaRPr sz="2000" b="1">
              <a:solidFill>
                <a:schemeClr val="lt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724400" y="4992469"/>
            <a:ext cx="4593771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Currently scheduled courses and registration: </a:t>
            </a:r>
            <a:r>
              <a:rPr lang="en-US" sz="1200" u="sng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https://uwresearch.gosignmeup.com/public/course/browse</a:t>
            </a:r>
            <a:r>
              <a:rPr lang="en-US" sz="12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2" name="Google Shape;92;p13"/>
          <p:cNvGrpSpPr/>
          <p:nvPr/>
        </p:nvGrpSpPr>
        <p:grpSpPr>
          <a:xfrm>
            <a:off x="1386952" y="3339643"/>
            <a:ext cx="6454140" cy="307777"/>
            <a:chOff x="0" y="1401986"/>
            <a:chExt cx="5334000" cy="307777"/>
          </a:xfrm>
        </p:grpSpPr>
        <p:sp>
          <p:nvSpPr>
            <p:cNvPr id="93" name="Google Shape;93;p13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 u="non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95" name="Google Shape;95;p13"/>
          <p:cNvGraphicFramePr/>
          <p:nvPr/>
        </p:nvGraphicFramePr>
        <p:xfrm>
          <a:off x="302073" y="1447800"/>
          <a:ext cx="8519600" cy="803900"/>
        </p:xfrm>
        <a:graphic>
          <a:graphicData uri="http://schemas.openxmlformats.org/drawingml/2006/table">
            <a:tbl>
              <a:tblPr>
                <a:gradFill>
                  <a:gsLst>
                    <a:gs pos="0">
                      <a:srgbClr val="9BE9FF"/>
                    </a:gs>
                    <a:gs pos="35000">
                      <a:srgbClr val="B8F1FF"/>
                    </a:gs>
                    <a:gs pos="100000">
                      <a:srgbClr val="E2FBFF"/>
                    </a:gs>
                  </a:gsLst>
                  <a:lin ang="16200000" scaled="0"/>
                </a:gradFill>
                <a:tableStyleId>{2C572486-DEF6-45CA-A083-1BB248F9DFC9}</a:tableStyleId>
              </a:tblPr>
              <a:tblGrid>
                <a:gridCol w="1907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11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94429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u="none" strike="noStrike" cap="none">
                          <a:solidFill>
                            <a:srgbClr val="49442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June 25</a:t>
                      </a:r>
                      <a:endParaRPr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94429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u="none" strike="noStrike" cap="none">
                          <a:solidFill>
                            <a:srgbClr val="49442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Subawards in SAGE</a:t>
                      </a:r>
                      <a:endParaRPr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1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94429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u="none" strike="noStrike" cap="none">
                          <a:solidFill>
                            <a:srgbClr val="49442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September 10</a:t>
                      </a:r>
                      <a:endParaRPr sz="1800" b="0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94429"/>
                        </a:buClr>
                        <a:buSzPts val="1800"/>
                        <a:buFont typeface="Calibri"/>
                        <a:buNone/>
                      </a:pPr>
                      <a:r>
                        <a:rPr lang="en-US" sz="1800" b="0" u="none" strike="noStrike" cap="none">
                          <a:solidFill>
                            <a:srgbClr val="494429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Introduction to Research Administration</a:t>
                      </a:r>
                      <a:endParaRPr sz="1800" b="0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6" name="Google Shape;96;p13" descr="C:\Users\hient2\Desktop\Untitled-1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3200" y="152400"/>
            <a:ext cx="2768927" cy="1006186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3"/>
          <p:cNvSpPr txBox="1"/>
          <p:nvPr/>
        </p:nvSpPr>
        <p:spPr>
          <a:xfrm>
            <a:off x="304800" y="4948535"/>
            <a:ext cx="46482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CORE homepage: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</a:t>
            </a:r>
            <a:r>
              <a:rPr lang="en-US" sz="12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://www.washington.edu/research/training/core//</a:t>
            </a:r>
            <a:endParaRPr sz="12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Google Shape;98;p1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205" y="5943600"/>
            <a:ext cx="135802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3"/>
          <p:cNvPicPr preferRelativeResize="0"/>
          <p:nvPr/>
        </p:nvPicPr>
        <p:blipFill rotWithShape="1">
          <a:blip r:embed="rId7">
            <a:alphaModFix/>
          </a:blip>
          <a:srcRect l="-1047" t="27750" b="36420"/>
          <a:stretch/>
        </p:blipFill>
        <p:spPr>
          <a:xfrm>
            <a:off x="-99776" y="5481859"/>
            <a:ext cx="9235440" cy="13761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/>
          <p:nvPr/>
        </p:nvSpPr>
        <p:spPr>
          <a:xfrm>
            <a:off x="0" y="0"/>
            <a:ext cx="9153525" cy="1083677"/>
          </a:xfrm>
          <a:prstGeom prst="rect">
            <a:avLst/>
          </a:prstGeom>
          <a:solidFill>
            <a:srgbClr val="205867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548963" y="345013"/>
            <a:ext cx="5470972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E36C09"/>
                </a:solidFill>
                <a:latin typeface="Encode Sans"/>
                <a:ea typeface="Encode Sans"/>
                <a:cs typeface="Encode Sans"/>
                <a:sym typeface="Encode Sans"/>
              </a:rPr>
              <a:t>ONLINE</a:t>
            </a:r>
            <a:r>
              <a:rPr lang="en-US" sz="20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 COURSES IN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Encode Sans"/>
                <a:ea typeface="Encode Sans"/>
                <a:cs typeface="Encode Sans"/>
                <a:sym typeface="Encode Sans"/>
              </a:rPr>
              <a:t>RESEARCH ADMINISTRATION</a:t>
            </a:r>
            <a:endParaRPr sz="2000" b="1">
              <a:solidFill>
                <a:schemeClr val="lt1"/>
              </a:solidFill>
              <a:latin typeface="Encode Sans"/>
              <a:ea typeface="Encode Sans"/>
              <a:cs typeface="Encode Sans"/>
              <a:sym typeface="Encode Sans"/>
            </a:endParaRPr>
          </a:p>
        </p:txBody>
      </p:sp>
      <p:grpSp>
        <p:nvGrpSpPr>
          <p:cNvPr id="107" name="Google Shape;107;p14"/>
          <p:cNvGrpSpPr/>
          <p:nvPr/>
        </p:nvGrpSpPr>
        <p:grpSpPr>
          <a:xfrm>
            <a:off x="1137225" y="2882443"/>
            <a:ext cx="6454140" cy="307777"/>
            <a:chOff x="0" y="1401986"/>
            <a:chExt cx="5334000" cy="307777"/>
          </a:xfrm>
        </p:grpSpPr>
        <p:sp>
          <p:nvSpPr>
            <p:cNvPr id="108" name="Google Shape;108;p14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4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0" name="Google Shape;110;p14"/>
          <p:cNvSpPr txBox="1"/>
          <p:nvPr/>
        </p:nvSpPr>
        <p:spPr>
          <a:xfrm>
            <a:off x="4724400" y="4692134"/>
            <a:ext cx="4593771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Currently scheduled courses and registration: </a:t>
            </a:r>
            <a:r>
              <a:rPr lang="en-US" sz="1400" u="sng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https://uwresearch.gosignmeup.com/public/course/browse</a:t>
            </a:r>
            <a:r>
              <a:rPr lang="en-US" sz="1400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11" name="Google Shape;111;p14"/>
          <p:cNvGrpSpPr/>
          <p:nvPr/>
        </p:nvGrpSpPr>
        <p:grpSpPr>
          <a:xfrm>
            <a:off x="1386952" y="3339643"/>
            <a:ext cx="6454140" cy="307777"/>
            <a:chOff x="0" y="1401986"/>
            <a:chExt cx="5334000" cy="307777"/>
          </a:xfrm>
        </p:grpSpPr>
        <p:sp>
          <p:nvSpPr>
            <p:cNvPr id="112" name="Google Shape;112;p14"/>
            <p:cNvSpPr txBox="1"/>
            <p:nvPr/>
          </p:nvSpPr>
          <p:spPr>
            <a:xfrm>
              <a:off x="0" y="1401986"/>
              <a:ext cx="6096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1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3" name="Google Shape;113;p14"/>
            <p:cNvSpPr txBox="1"/>
            <p:nvPr/>
          </p:nvSpPr>
          <p:spPr>
            <a:xfrm>
              <a:off x="838200" y="1401986"/>
              <a:ext cx="4495800" cy="30777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45700" rIns="0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>
                <a:solidFill>
                  <a:srgbClr val="5F497A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aphicFrame>
        <p:nvGraphicFramePr>
          <p:cNvPr id="114" name="Google Shape;114;p14"/>
          <p:cNvGraphicFramePr/>
          <p:nvPr/>
        </p:nvGraphicFramePr>
        <p:xfrm>
          <a:off x="1043648" y="1752600"/>
          <a:ext cx="3000000" cy="3000000"/>
        </p:xfrm>
        <a:graphic>
          <a:graphicData uri="http://schemas.openxmlformats.org/drawingml/2006/table">
            <a:tbl>
              <a:tblPr>
                <a:gradFill>
                  <a:gsLst>
                    <a:gs pos="0">
                      <a:srgbClr val="FFBB82"/>
                    </a:gs>
                    <a:gs pos="35000">
                      <a:srgbClr val="FFCFA8"/>
                    </a:gs>
                    <a:gs pos="100000">
                      <a:srgbClr val="FFEBD9"/>
                    </a:gs>
                  </a:gsLst>
                  <a:lin ang="16200000" scaled="0"/>
                </a:gradFill>
                <a:tableStyleId>{D5107415-59CF-4906-A0F8-3E62C5A8E124}</a:tableStyleId>
              </a:tblPr>
              <a:tblGrid>
                <a:gridCol w="73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/>
                        <a:t>Direct Billing of F&amp;A Type Costs</a:t>
                      </a:r>
                      <a:endParaRPr sz="20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/>
                        <a:t>Timing of Expenditures and Benefit to Award</a:t>
                      </a:r>
                      <a:endParaRPr sz="20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/>
                        <a:t>Internal Controls:</a:t>
                      </a:r>
                      <a:r>
                        <a:rPr lang="en-US" sz="2000"/>
                        <a:t> </a:t>
                      </a:r>
                      <a:r>
                        <a:rPr lang="en-US" sz="2000" u="none" strike="noStrike" cap="none"/>
                        <a:t>Basic Concepts</a:t>
                      </a:r>
                      <a:endParaRPr sz="20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/>
                        <a:t>Introduction to Sponsored Project Budgets</a:t>
                      </a:r>
                      <a:endParaRPr sz="20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/>
                        <a:t>Post Award Food Purchases and Compliance</a:t>
                      </a:r>
                      <a:endParaRPr sz="20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r>
                        <a:rPr lang="en-US" sz="2000" u="none" strike="noStrike" cap="none"/>
                        <a:t>Salary and Cost Transfers</a:t>
                      </a:r>
                      <a:endParaRPr sz="2000" b="1" u="none" strike="noStrike" cap="none">
                        <a:solidFill>
                          <a:srgbClr val="494429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15" name="Google Shape;115;p14" descr="C:\Users\hient2\Desktop\Untitled-1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3200" y="152400"/>
            <a:ext cx="2768927" cy="1006186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4"/>
          <p:cNvSpPr txBox="1"/>
          <p:nvPr/>
        </p:nvSpPr>
        <p:spPr>
          <a:xfrm>
            <a:off x="0" y="4648200"/>
            <a:ext cx="46482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CORE homepage: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u="sng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https</a:t>
            </a:r>
            <a:r>
              <a:rPr lang="en-US" sz="14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://www.washington.edu/research/training/core//</a:t>
            </a:r>
            <a:endParaRPr sz="1400" u="sng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7" name="Google Shape;117;p1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205" y="5943600"/>
            <a:ext cx="135802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14"/>
          <p:cNvPicPr preferRelativeResize="0"/>
          <p:nvPr/>
        </p:nvPicPr>
        <p:blipFill rotWithShape="1">
          <a:blip r:embed="rId7">
            <a:alphaModFix/>
          </a:blip>
          <a:srcRect l="-1047" t="27750" b="36420"/>
          <a:stretch/>
        </p:blipFill>
        <p:spPr>
          <a:xfrm>
            <a:off x="-99776" y="5481859"/>
            <a:ext cx="9235440" cy="13761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O AWAY BLUE LINK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DADE7"/>
      </a:hlink>
      <a:folHlink>
        <a:srgbClr val="6DADE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On-screen Show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Encode Sans</vt:lpstr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Susan S. Wilbanks</dc:creator>
  <cp:lastModifiedBy>Susan S. Wilbanks</cp:lastModifiedBy>
  <cp:revision>1</cp:revision>
  <dcterms:modified xsi:type="dcterms:W3CDTF">2019-06-17T18:14:09Z</dcterms:modified>
</cp:coreProperties>
</file>