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 id="2147483733" r:id="rId4"/>
    <p:sldMasterId id="2147483734" r:id="rId5"/>
    <p:sldMasterId id="2147483735" r:id="rId6"/>
    <p:sldMasterId id="2147483736" r:id="rId7"/>
    <p:sldMasterId id="2147483737" r:id="rId8"/>
    <p:sldMasterId id="2147483738" r:id="rId9"/>
    <p:sldMasterId id="2147483739" r:id="rId10"/>
    <p:sldMasterId id="2147483740" r:id="rId11"/>
    <p:sldMasterId id="2147483741" r:id="rId12"/>
    <p:sldMasterId id="2147483742" r:id="rId13"/>
    <p:sldMasterId id="2147483743" r:id="rId14"/>
  </p:sldMasterIdLst>
  <p:notesMasterIdLst>
    <p:notesMasterId r:id="rId86"/>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Lst>
  <p:sldSz cx="9144000" cy="6858000" type="screen4x3"/>
  <p:notesSz cx="6858000" cy="9144000"/>
  <p:embeddedFontLst>
    <p:embeddedFont>
      <p:font typeface="Calibri" panose="020F0502020204030204" pitchFamily="34" charset="0"/>
      <p:regular r:id="rId87"/>
      <p:bold r:id="rId88"/>
      <p:italic r:id="rId89"/>
      <p:boldItalic r:id="rId90"/>
    </p:embeddedFont>
    <p:embeddedFont>
      <p:font typeface="Century Gothic" panose="020B0502020202020204" pitchFamily="34" charset="0"/>
      <p:regular r:id="rId91"/>
      <p:bold r:id="rId92"/>
      <p:italic r:id="rId93"/>
      <p:boldItalic r:id="rId94"/>
    </p:embeddedFont>
    <p:embeddedFont>
      <p:font typeface="Encode Sans Black" panose="020B0604020202020204" charset="0"/>
      <p:bold r:id="rId95"/>
    </p:embeddedFont>
    <p:embeddedFont>
      <p:font typeface="Encode Sans" panose="020B0604020202020204" charset="0"/>
      <p:regular r:id="rId96"/>
      <p:bold r:id="rId97"/>
    </p:embeddedFont>
    <p:embeddedFont>
      <p:font typeface="Roboto Slab" panose="020B0604020202020204" charset="0"/>
      <p:regular r:id="rId98"/>
      <p:bold r:id="rId99"/>
    </p:embeddedFont>
    <p:embeddedFont>
      <p:font typeface="Roboto" panose="020B0604020202020204" charset="0"/>
      <p:regular r:id="rId100"/>
      <p:bold r:id="rId101"/>
      <p:italic r:id="rId102"/>
      <p:boldItalic r:id="rId103"/>
    </p:embeddedFont>
    <p:embeddedFont>
      <p:font typeface="Open Sans Light" panose="020B0604020202020204" charset="0"/>
      <p:regular r:id="rId104"/>
      <p:bold r:id="rId105"/>
      <p:italic r:id="rId106"/>
      <p:boldItalic r:id="rId107"/>
    </p:embeddedFont>
    <p:embeddedFont>
      <p:font typeface="Open Sans" panose="020B0604020202020204"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EC1FC1-2929-4D56-9F29-8468DCA1AA95}">
  <a:tblStyle styleId="{B0EC1FC1-2929-4D56-9F29-8468DCA1AA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47F37D7-6AF9-4A02-A256-584CB7777A9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789CB86-B746-4740-83DF-CF2E987D566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C"/>
          </a:solidFill>
        </a:fill>
      </a:tcStyle>
    </a:wholeTbl>
    <a:band1H>
      <a:tcTxStyle/>
      <a:tcStyle>
        <a:tcBdr/>
        <a:fill>
          <a:solidFill>
            <a:srgbClr val="CECCD8"/>
          </a:solidFill>
        </a:fill>
      </a:tcStyle>
    </a:band1H>
    <a:band2H>
      <a:tcTxStyle/>
      <a:tcStyle>
        <a:tcBdr/>
      </a:tcStyle>
    </a:band2H>
    <a:band1V>
      <a:tcTxStyle/>
      <a:tcStyle>
        <a:tcBdr/>
        <a:fill>
          <a:solidFill>
            <a:srgbClr val="CECC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5ED808A-05A1-45F8-8E69-5A3F4772021A}"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font" Target="fonts/font3.fntdata"/><Relationship Id="rId112" Type="http://schemas.openxmlformats.org/officeDocument/2006/relationships/presProps" Target="presProps.xml"/><Relationship Id="rId16" Type="http://schemas.openxmlformats.org/officeDocument/2006/relationships/slide" Target="slides/slide2.xml"/><Relationship Id="rId107" Type="http://schemas.openxmlformats.org/officeDocument/2006/relationships/font" Target="fonts/font21.fntdata"/><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font" Target="fonts/font1.fntdata"/><Relationship Id="rId102" Type="http://schemas.openxmlformats.org/officeDocument/2006/relationships/font" Target="fonts/font16.fntdata"/><Relationship Id="rId110" Type="http://schemas.openxmlformats.org/officeDocument/2006/relationships/font" Target="fonts/font24.fntdata"/><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font" Target="fonts/font14.fntdata"/><Relationship Id="rId105" Type="http://schemas.openxmlformats.org/officeDocument/2006/relationships/font" Target="fonts/font19.fntdata"/><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font" Target="fonts/font17.fntdata"/><Relationship Id="rId108" Type="http://schemas.openxmlformats.org/officeDocument/2006/relationships/font" Target="fonts/font22.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1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font" Target="fonts/font20.fntdata"/><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font" Target="fonts/font23.fntdata"/><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font" Target="fonts/font11.fntdata"/><Relationship Id="rId104" Type="http://schemas.openxmlformats.org/officeDocument/2006/relationships/font" Target="fonts/font18.fntdata"/><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ashington.edu/research/forms-and-templates/template-consent-form-standard/"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washington.edu/research/forms-and-templat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fee4c732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5fee4c732e_0_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454" name="Google Shape;454;g5fee4c732e_0_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2a883615f_1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62a883615f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2a883615f_1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2a883615f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2a883615f_1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2a883615f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62a883615f_1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62a883615f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62a883615f_1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62a883615f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62a883615f_1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62a883615f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2a883615f_1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2a883615f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62a883615f_1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62a883615f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2a883615f_1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9" name="Google Shape;579;g62a883615f_1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62a883615f_1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62a883615f_1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g62a883615f_1_2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2a883615f_1_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g62a883615f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62a883615f_1_2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62a883615f_1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Human Fetal Tissue from elective abortions</a:t>
            </a:r>
            <a:endParaRPr/>
          </a:p>
          <a:p>
            <a:pPr marL="0" lvl="0" indent="0" algn="l" rtl="0">
              <a:lnSpc>
                <a:spcPct val="115000"/>
              </a:lnSpc>
              <a:spcBef>
                <a:spcPts val="1200"/>
              </a:spcBef>
              <a:spcAft>
                <a:spcPts val="0"/>
              </a:spcAft>
              <a:buNone/>
            </a:pPr>
            <a:r>
              <a:rPr lang="en" sz="1100">
                <a:solidFill>
                  <a:srgbClr val="000000"/>
                </a:solidFill>
                <a:latin typeface="Arial"/>
                <a:ea typeface="Arial"/>
                <a:cs typeface="Arial"/>
                <a:sym typeface="Arial"/>
              </a:rPr>
              <a:t>HFT Sample IRB Consent Form:</a:t>
            </a:r>
            <a:r>
              <a:rPr lang="en" u="sng">
                <a:solidFill>
                  <a:srgbClr val="0000FF"/>
                </a:solidFill>
                <a:latin typeface="Arial"/>
                <a:ea typeface="Arial"/>
                <a:cs typeface="Arial"/>
                <a:sym typeface="Arial"/>
                <a:hlinkClick r:id="rId3"/>
              </a:rPr>
              <a:t>https://www.washington.edu/research/forms-and-templates/template-consent-form-standard/</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100">
                <a:solidFill>
                  <a:srgbClr val="000000"/>
                </a:solidFill>
                <a:latin typeface="Arial"/>
                <a:ea typeface="Arial"/>
                <a:cs typeface="Arial"/>
                <a:sym typeface="Arial"/>
              </a:rPr>
              <a:t>Search for consent in</a:t>
            </a:r>
            <a:r>
              <a:rPr lang="en" sz="1100">
                <a:solidFill>
                  <a:srgbClr val="000000"/>
                </a:solidFill>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4"/>
              </a:rPr>
              <a:t>Forms and Templates</a:t>
            </a:r>
            <a:r>
              <a:rPr lang="en" sz="1100">
                <a:solidFill>
                  <a:srgbClr val="000000"/>
                </a:solidFill>
                <a:latin typeface="Arial"/>
                <a:ea typeface="Arial"/>
                <a:cs typeface="Arial"/>
                <a:sym typeface="Arial"/>
              </a:rPr>
              <a:t>. The new consent form will be called TEMPLATE: Consent Form, Fetal Tissue Research.</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100">
                <a:solidFill>
                  <a:srgbClr val="000000"/>
                </a:solidFill>
                <a:latin typeface="Arial"/>
                <a:ea typeface="Arial"/>
                <a:cs typeface="Arial"/>
                <a:sym typeface="Arial"/>
              </a:rPr>
              <a:t>HFT Compliance Assurance: letter signed by PI attesting to compliance w/specific consent-related requirements outlined in NIH policy.</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100"/>
          </a:p>
        </p:txBody>
      </p:sp>
      <p:sp>
        <p:nvSpPr>
          <p:cNvPr id="593" name="Google Shape;593;g62a883615f_1_2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2a883615f_1_3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2a883615f_1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g62a883615f_1_3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2a883615f_1_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2a883615f_1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Notice does not address competing renewals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7" name="Google Shape;607;g62a883615f_1_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2a883615f_1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62a883615f_1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42900" algn="l" rtl="0">
              <a:lnSpc>
                <a:spcPct val="150000"/>
              </a:lnSpc>
              <a:spcBef>
                <a:spcPts val="0"/>
              </a:spcBef>
              <a:spcAft>
                <a:spcPts val="0"/>
              </a:spcAft>
              <a:buClr>
                <a:srgbClr val="4B2E83"/>
              </a:buClr>
              <a:buSzPts val="1800"/>
              <a:buFont typeface="Merriweather Sans"/>
              <a:buChar char="–"/>
            </a:pPr>
            <a:r>
              <a:rPr lang="en" sz="1800">
                <a:solidFill>
                  <a:srgbClr val="4B2E83"/>
                </a:solidFill>
                <a:latin typeface="Open Sans"/>
                <a:ea typeface="Open Sans"/>
                <a:cs typeface="Open Sans"/>
                <a:sym typeface="Open Sans"/>
              </a:rPr>
              <a:t>NIH Genome Data Sharing Policy </a:t>
            </a:r>
            <a:r>
              <a:rPr lang="en" sz="1800" u="sng">
                <a:solidFill>
                  <a:schemeClr val="accent5"/>
                </a:solidFill>
                <a:latin typeface="Open Sans"/>
                <a:ea typeface="Open Sans"/>
                <a:cs typeface="Open Sans"/>
                <a:sym typeface="Open Sans"/>
                <a:hlinkClick r:id="rId3"/>
              </a:rPr>
              <a:t>NOT-OD-14-124</a:t>
            </a:r>
            <a:r>
              <a:rPr lang="en" sz="1800">
                <a:solidFill>
                  <a:srgbClr val="4B2E83"/>
                </a:solidFill>
                <a:latin typeface="Open Sans"/>
                <a:ea typeface="Open Sans"/>
                <a:cs typeface="Open Sans"/>
                <a:sym typeface="Open Sans"/>
              </a:rPr>
              <a:t> still applies</a:t>
            </a:r>
            <a:endParaRPr sz="18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 sz="1400">
                <a:solidFill>
                  <a:srgbClr val="4B2E83"/>
                </a:solidFill>
                <a:latin typeface="Open Sans"/>
                <a:ea typeface="Open Sans"/>
                <a:cs typeface="Open Sans"/>
                <a:sym typeface="Open Sans"/>
              </a:rPr>
              <a:t>Unless stated otherwise in negotiation terms &amp; conditions</a:t>
            </a: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 sz="1400">
                <a:solidFill>
                  <a:srgbClr val="4B2E83"/>
                </a:solidFill>
                <a:latin typeface="Open Sans"/>
                <a:ea typeface="Open Sans"/>
                <a:cs typeface="Open Sans"/>
                <a:sym typeface="Open Sans"/>
              </a:rPr>
              <a:t>Excluded applications types: Fellowship (F), Research Career Development (K), Training (T), Small Business (SBIR/STTR), Small Grants (R03), Education (R25), Awards related to AIDS applications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2a883615f_1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62a883615f_1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42900" algn="l" rtl="0">
              <a:lnSpc>
                <a:spcPct val="150000"/>
              </a:lnSpc>
              <a:spcBef>
                <a:spcPts val="0"/>
              </a:spcBef>
              <a:spcAft>
                <a:spcPts val="0"/>
              </a:spcAft>
              <a:buClr>
                <a:srgbClr val="4B2E83"/>
              </a:buClr>
              <a:buSzPts val="1800"/>
              <a:buFont typeface="Merriweather Sans"/>
              <a:buChar char="–"/>
            </a:pPr>
            <a:r>
              <a:rPr lang="en" sz="1800">
                <a:solidFill>
                  <a:srgbClr val="4B2E83"/>
                </a:solidFill>
                <a:latin typeface="Open Sans"/>
                <a:ea typeface="Open Sans"/>
                <a:cs typeface="Open Sans"/>
                <a:sym typeface="Open Sans"/>
              </a:rPr>
              <a:t>NIH Genome Data Sharing Policy </a:t>
            </a:r>
            <a:r>
              <a:rPr lang="en" sz="1800" u="sng">
                <a:solidFill>
                  <a:schemeClr val="accent5"/>
                </a:solidFill>
                <a:latin typeface="Open Sans"/>
                <a:ea typeface="Open Sans"/>
                <a:cs typeface="Open Sans"/>
                <a:sym typeface="Open Sans"/>
                <a:hlinkClick r:id="rId3"/>
              </a:rPr>
              <a:t>NOT-OD-14-124</a:t>
            </a:r>
            <a:r>
              <a:rPr lang="en" sz="1800">
                <a:solidFill>
                  <a:srgbClr val="4B2E83"/>
                </a:solidFill>
                <a:latin typeface="Open Sans"/>
                <a:ea typeface="Open Sans"/>
                <a:cs typeface="Open Sans"/>
                <a:sym typeface="Open Sans"/>
              </a:rPr>
              <a:t> still applies</a:t>
            </a:r>
            <a:endParaRPr sz="18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 sz="1400">
                <a:solidFill>
                  <a:srgbClr val="4B2E83"/>
                </a:solidFill>
                <a:latin typeface="Open Sans"/>
                <a:ea typeface="Open Sans"/>
                <a:cs typeface="Open Sans"/>
                <a:sym typeface="Open Sans"/>
              </a:rPr>
              <a:t>Unless stated otherwise in negotiation terms &amp; conditions</a:t>
            </a: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 sz="1400">
                <a:solidFill>
                  <a:srgbClr val="4B2E83"/>
                </a:solidFill>
                <a:latin typeface="Open Sans"/>
                <a:ea typeface="Open Sans"/>
                <a:cs typeface="Open Sans"/>
                <a:sym typeface="Open Sans"/>
              </a:rPr>
              <a:t>Excluded applications types: Fellowship (F), Research Career Development (K), Training (T), Small Business (SBIR/STTR), Small Grants (R03), Education (R25), Awards related to AIDS applications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62a883615f_1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62a883615f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sz="1800"/>
              <a:t>FAQs dropped start-up packages and outside consulting but we are not confident that NIH does NOT consider those other support</a:t>
            </a: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2a883615f_1_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62a883615f_1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2a883615f_1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62a883615f_1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62a883615f_1_3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62a883615f_1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g62a883615f_1_3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62a883615f_1_3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62a883615f_1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Ae</a:t>
            </a:r>
            <a:endParaRPr/>
          </a:p>
        </p:txBody>
      </p:sp>
      <p:sp>
        <p:nvSpPr>
          <p:cNvPr id="651" name="Google Shape;651;g62a883615f_1_3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2a883615f_1_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g62a883615f_1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2a883615f_1_3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62a883615f_1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62a883615f_1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63" name="Google Shape;663;g62a883615f_1_3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62a883615f_1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668" name="Google Shape;668;g62a883615f_1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62a883615f_1_3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62a883615f_1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solidFill>
                  <a:srgbClr val="4B2E83"/>
                </a:solidFill>
                <a:latin typeface="Open Sans"/>
                <a:ea typeface="Open Sans"/>
                <a:cs typeface="Open Sans"/>
                <a:sym typeface="Open Sans"/>
              </a:rPr>
              <a:t>We recommend:</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Prospective applicants for Individual Fellowship and Career Development Awards follow the Create or Connect your ORCID ID link in eRA Commons and link their eRA profiles to existing ORCID accounts or create ORCID profiles and link them back to the eRA Commons.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PD/PIs for Institutional Research Training, Career Development and Research Education Awards should alert potential appointees to do the same.</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Requirement Deadlines: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October 2019 - ORCID ID Required for Appointees</a:t>
            </a:r>
            <a:endParaRPr/>
          </a:p>
        </p:txBody>
      </p:sp>
      <p:sp>
        <p:nvSpPr>
          <p:cNvPr id="675" name="Google Shape;675;g62a883615f_1_3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62a883615f_1_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62a883615f_1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solidFill>
                  <a:srgbClr val="4B2E83"/>
                </a:solidFill>
                <a:latin typeface="Open Sans"/>
                <a:ea typeface="Open Sans"/>
                <a:cs typeface="Open Sans"/>
                <a:sym typeface="Open Sans"/>
              </a:rPr>
              <a:t>We recommend:</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Prospective applicants for Individual Fellowship and Career Development Awards follow the Create or Connect your ORCID ID link in eRA Commons and link their eRA profiles to existing ORCID accounts or create ORCID profiles and link them back to the eRA Commons.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PD/PIs for Institutional Research Training, Career Development and Research Education Awards should alert potential appointees to do the same.</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Requirement Deadlines:</a:t>
            </a:r>
            <a:endParaRPr>
              <a:solidFill>
                <a:srgbClr val="4B2E83"/>
              </a:solidFill>
              <a:latin typeface="Open Sans"/>
              <a:ea typeface="Open Sans"/>
              <a:cs typeface="Open Sans"/>
              <a:sym typeface="Open Sans"/>
            </a:endParaRPr>
          </a:p>
          <a:p>
            <a:pPr marL="0" lvl="0" indent="0" algn="l" rtl="0">
              <a:spcBef>
                <a:spcPts val="480"/>
              </a:spcBef>
              <a:spcAft>
                <a:spcPts val="0"/>
              </a:spcAft>
              <a:buNone/>
            </a:pPr>
            <a:r>
              <a:rPr lang="en">
                <a:solidFill>
                  <a:srgbClr val="4B2E83"/>
                </a:solidFill>
                <a:latin typeface="Open Sans"/>
                <a:ea typeface="Open Sans"/>
                <a:cs typeface="Open Sans"/>
                <a:sym typeface="Open Sans"/>
              </a:rPr>
              <a:t>October 2019 - ORCID ID Required for Appointees</a:t>
            </a:r>
            <a:endParaRPr/>
          </a:p>
        </p:txBody>
      </p:sp>
      <p:sp>
        <p:nvSpPr>
          <p:cNvPr id="682" name="Google Shape;682;g62a883615f_1_3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62a883615f_1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62a883615f_1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algn="l" rtl="0">
              <a:spcBef>
                <a:spcPts val="480"/>
              </a:spcBef>
              <a:spcAft>
                <a:spcPts val="0"/>
              </a:spcAft>
              <a:buClr>
                <a:srgbClr val="4B2E83"/>
              </a:buClr>
              <a:buSzPts val="1200"/>
              <a:buFont typeface="Merriweather Sans"/>
              <a:buChar char="&gt;"/>
            </a:pPr>
            <a:r>
              <a:rPr lang="en">
                <a:solidFill>
                  <a:srgbClr val="4B2E83"/>
                </a:solidFill>
                <a:latin typeface="Open Sans"/>
                <a:ea typeface="Open Sans"/>
                <a:cs typeface="Open Sans"/>
                <a:sym typeface="Open Sans"/>
              </a:rPr>
              <a:t>NIH recognizes there are occasions when institutions need to submit such appointments after the trainee has left the institution and is no longer available."</a:t>
            </a:r>
            <a:endParaRPr/>
          </a:p>
        </p:txBody>
      </p:sp>
      <p:sp>
        <p:nvSpPr>
          <p:cNvPr id="689" name="Google Shape;689;g62a883615f_1_4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62a883615f_1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95" name="Google Shape;695;g62a883615f_1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62a883615f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01" name="Google Shape;701;g62a883615f_1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62a883615f_1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06" name="Google Shape;706;g62a883615f_1_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62a883615f_1_4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12" name="Google Shape;712;g62a883615f_1_4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2a883615f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62a883615f_1_8: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Benchmarking &amp; Data Gathering (BM&amp;DG):</a:t>
            </a:r>
            <a:r>
              <a:rPr lang="en" sz="1200">
                <a:solidFill>
                  <a:schemeClr val="dk1"/>
                </a:solidFill>
                <a:latin typeface="Calibri"/>
                <a:ea typeface="Calibri"/>
                <a:cs typeface="Calibri"/>
                <a:sym typeface="Calibri"/>
              </a:rPr>
              <a:t> Achieved 100 percent, on time participation from hundreds of experts in every unit across the University to establish a detailed understanding of current state</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UWFT Newsletter &amp; Website:</a:t>
            </a:r>
            <a:r>
              <a:rPr lang="en" sz="1200">
                <a:solidFill>
                  <a:schemeClr val="dk1"/>
                </a:solidFill>
                <a:latin typeface="Calibri"/>
                <a:ea typeface="Calibri"/>
                <a:cs typeface="Calibri"/>
                <a:sym typeface="Calibri"/>
              </a:rPr>
              <a:t> Launched a website and regular program newsletter to a growing audience of recipients, totaling 4,000 UW employees</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Leadership &amp; Advisory Groups:</a:t>
            </a:r>
            <a:r>
              <a:rPr lang="en" sz="1200">
                <a:solidFill>
                  <a:schemeClr val="dk1"/>
                </a:solidFill>
                <a:latin typeface="Calibri"/>
                <a:ea typeface="Calibri"/>
                <a:cs typeface="Calibri"/>
                <a:sym typeface="Calibri"/>
              </a:rPr>
              <a:t> Met regularly (monthly, quarterly, semi-annually and annually) with a wide variety of leadership groups, ranging from Board of Deans and Chancellors to Faculty Senate. Also established and regularly engaged with advisory groups within UW Medicine </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Unit Profiles and Engagement:</a:t>
            </a:r>
            <a:r>
              <a:rPr lang="en" sz="1200">
                <a:solidFill>
                  <a:schemeClr val="dk1"/>
                </a:solidFill>
                <a:latin typeface="Calibri"/>
                <a:ea typeface="Calibri"/>
                <a:cs typeface="Calibri"/>
                <a:sym typeface="Calibri"/>
              </a:rPr>
              <a:t> Following the BM&amp;DG effort, prepared unit-specific profiles and met with over 20 units to share findings and provide programmatic updates</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Faculty Focus Groups:</a:t>
            </a:r>
            <a:r>
              <a:rPr lang="en" sz="1200">
                <a:solidFill>
                  <a:schemeClr val="dk1"/>
                </a:solidFill>
                <a:latin typeface="Calibri"/>
                <a:ea typeface="Calibri"/>
                <a:cs typeface="Calibri"/>
                <a:sym typeface="Calibri"/>
              </a:rPr>
              <a:t> Launched and will continue to engage throughout Implementation</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Workshops:</a:t>
            </a:r>
            <a:r>
              <a:rPr lang="en" sz="1200">
                <a:solidFill>
                  <a:schemeClr val="dk1"/>
                </a:solidFill>
                <a:latin typeface="Calibri"/>
                <a:ea typeface="Calibri"/>
                <a:cs typeface="Calibri"/>
                <a:sym typeface="Calibri"/>
              </a:rPr>
              <a:t> Over 50 workshops have engaged roughly 300 stakeholders across UW Academy and UWM, providing critical inputs</a:t>
            </a:r>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Working Groups:</a:t>
            </a:r>
            <a:r>
              <a:rPr lang="en" b="1"/>
              <a:t> </a:t>
            </a:r>
            <a:r>
              <a:rPr lang="en" sz="1200">
                <a:solidFill>
                  <a:schemeClr val="dk1"/>
                </a:solidFill>
                <a:latin typeface="Calibri"/>
                <a:ea typeface="Calibri"/>
                <a:cs typeface="Calibri"/>
                <a:sym typeface="Calibri"/>
              </a:rPr>
              <a:t>Several working groups were launched with key stakeholders, including FDM Design, Op Model, HRP and Technical </a:t>
            </a:r>
            <a:endParaRPr/>
          </a:p>
          <a:p>
            <a:pPr marL="0" lvl="0" indent="0" algn="l" rtl="0">
              <a:spcBef>
                <a:spcPts val="0"/>
              </a:spcBef>
              <a:spcAft>
                <a:spcPts val="0"/>
              </a:spcAft>
              <a:buNone/>
            </a:pPr>
            <a:endParaRPr/>
          </a:p>
        </p:txBody>
      </p:sp>
      <p:sp>
        <p:nvSpPr>
          <p:cNvPr id="470" name="Google Shape;470;g62a883615f_1_8: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62a883615f_1_4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18" name="Google Shape;718;g62a883615f_1_4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2a883615f_1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24" name="Google Shape;724;g62a883615f_1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62a883615f_1_4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30" name="Google Shape;730;g62a883615f_1_4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62a883615f_1_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36" name="Google Shape;736;g62a883615f_1_4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62a883615f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62a883615f_1_5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62a883615f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g62a883615f_1_5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62a883615f_1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62a883615f_1_5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62a883615f_1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g62a883615f_1_5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62a883615f_1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g62a883615f_1_5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62a883615f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g62a883615f_1_6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2a883615f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62a883615f_1_14: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77" name="Google Shape;477;g62a883615f_1_14: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62a883615f_1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g62a883615f_1_6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62a883615f_1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g62a883615f_1_6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62a883615f_1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g62a883615f_1_6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62a883615f_1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g62a883615f_1_6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62a883615f_1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g62a883615f_1_6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62a883615f_1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3" name="Google Shape;813;g62a883615f_1_6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62a883615f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g62a883615f_1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2a883615f_1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7" name="Google Shape;827;g62a883615f_1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62a883615f_1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4" name="Google Shape;834;g62a883615f_1_7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62a883615f_1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1" name="Google Shape;841;g62a883615f_1_7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2a883615f_1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62a883615f_1_20: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
              <a:t>Award attribute functionality - Easier to do it right and harder to do it wrong! Example, Award Special Conditions - IRB fee, e-verify, carryover terms</a:t>
            </a:r>
            <a:endParaRPr/>
          </a:p>
          <a:p>
            <a:pPr marL="0" lvl="0" indent="0" algn="l" rtl="0">
              <a:spcBef>
                <a:spcPts val="0"/>
              </a:spcBef>
              <a:spcAft>
                <a:spcPts val="0"/>
              </a:spcAft>
              <a:buNone/>
            </a:pPr>
            <a:r>
              <a:rPr lang="en"/>
              <a:t>Multidimensional consideration – Working with the data in a new way – greater flexibility</a:t>
            </a:r>
            <a:endParaRPr/>
          </a:p>
          <a:p>
            <a:pPr marL="0" lvl="0" indent="0" algn="l" rtl="0">
              <a:spcBef>
                <a:spcPts val="0"/>
              </a:spcBef>
              <a:spcAft>
                <a:spcPts val="0"/>
              </a:spcAft>
              <a:buNone/>
            </a:pPr>
            <a:r>
              <a:rPr lang="en"/>
              <a:t>Cost share process – shift to companion Grant, impacts on timing, tracking, funding sources</a:t>
            </a:r>
            <a:endParaRPr/>
          </a:p>
        </p:txBody>
      </p:sp>
      <p:sp>
        <p:nvSpPr>
          <p:cNvPr id="484" name="Google Shape;484;g62a883615f_1_20: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62a883615f_1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g62a883615f_1_7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62a883615f_1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9" name="Google Shape;859;g62a883615f_1_7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62a883615f_1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g62a883615f_1_7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62a883615f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2" name="Google Shape;872;g62a883615f_1_7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62a883615f_1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1" name="Google Shape;881;g62a883615f_1_7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62a883615f_1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g62a883615f_1_7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62a883615f_1_8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g62a883615f_1_8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62a883615f_1_8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1" name="Google Shape;901;g62a883615f_1_8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62a883615f_1_8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8" name="Google Shape;908;g62a883615f_1_8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62a883615f_1_8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0" name="Google Shape;920;g62a883615f_1_8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2a883615f_1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62a883615f_1_26: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Open Sans"/>
              <a:ea typeface="Open Sans"/>
              <a:cs typeface="Open Sans"/>
              <a:sym typeface="Open Sans"/>
            </a:endParaRPr>
          </a:p>
        </p:txBody>
      </p:sp>
      <p:sp>
        <p:nvSpPr>
          <p:cNvPr id="491" name="Google Shape;491;g62a883615f_1_26: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62a883615f_1_8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g62a883615f_1_8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62a883615f_1_8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g62a883615f_1_8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g62a883615f_1_8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62a883615f_1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62a883615f_1_35: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1" name="Google Shape;501;g62a883615f_1_35: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2a883615f_1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62a883615f_1_42:notes"/>
          <p:cNvSpPr txBox="1">
            <a:spLocks noGrp="1"/>
          </p:cNvSpPr>
          <p:nvPr>
            <p:ph type="body" idx="1"/>
          </p:nvPr>
        </p:nvSpPr>
        <p:spPr>
          <a:xfrm>
            <a:off x="685800" y="4400550"/>
            <a:ext cx="5486400" cy="360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9" name="Google Shape;509;g62a883615f_1_42:notes"/>
          <p:cNvSpPr txBox="1">
            <a:spLocks noGrp="1"/>
          </p:cNvSpPr>
          <p:nvPr>
            <p:ph type="sldNum" idx="12"/>
          </p:nvPr>
        </p:nvSpPr>
        <p:spPr>
          <a:xfrm>
            <a:off x="3884613" y="8685215"/>
            <a:ext cx="2971800" cy="4587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3.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4.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4B2E83"/>
        </a:solidFill>
        <a:effectLst/>
      </p:bgPr>
    </p:bg>
    <p:spTree>
      <p:nvGrpSpPr>
        <p:cNvPr id="1" name="Shape 126"/>
        <p:cNvGrpSpPr/>
        <p:nvPr/>
      </p:nvGrpSpPr>
      <p:grpSpPr>
        <a:xfrm>
          <a:off x="0" y="0"/>
          <a:ext cx="0" cy="0"/>
          <a:chOff x="0" y="0"/>
          <a:chExt cx="0" cy="0"/>
        </a:xfrm>
      </p:grpSpPr>
      <p:pic>
        <p:nvPicPr>
          <p:cNvPr id="127" name="Google Shape;127;p26" descr="Bar_RtAngle_7502_RGB.png"/>
          <p:cNvPicPr preferRelativeResize="0"/>
          <p:nvPr/>
        </p:nvPicPr>
        <p:blipFill rotWithShape="1">
          <a:blip r:embed="rId2">
            <a:alphaModFix/>
          </a:blip>
          <a:srcRect/>
          <a:stretch/>
        </p:blipFill>
        <p:spPr>
          <a:xfrm>
            <a:off x="813588" y="4006085"/>
            <a:ext cx="2284305" cy="112770"/>
          </a:xfrm>
          <a:prstGeom prst="rect">
            <a:avLst/>
          </a:prstGeom>
          <a:noFill/>
          <a:ln>
            <a:noFill/>
          </a:ln>
        </p:spPr>
      </p:pic>
      <p:sp>
        <p:nvSpPr>
          <p:cNvPr id="128" name="Google Shape;128;p26"/>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750"/>
              <a:buFont typeface="Encode Sans Black"/>
              <a:buNone/>
              <a:defRPr sz="37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29" name="Google Shape;129;p26"/>
          <p:cNvPicPr preferRelativeResize="0"/>
          <p:nvPr/>
        </p:nvPicPr>
        <p:blipFill rotWithShape="1">
          <a:blip r:embed="rId3">
            <a:alphaModFix/>
          </a:blip>
          <a:srcRect/>
          <a:stretch/>
        </p:blipFill>
        <p:spPr>
          <a:xfrm>
            <a:off x="5603966" y="6012611"/>
            <a:ext cx="3296972" cy="4839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2">
            <a:alphaModFix/>
          </a:blip>
          <a:srcRect/>
          <a:stretch/>
        </p:blipFill>
        <p:spPr>
          <a:xfrm>
            <a:off x="6200775" y="6172200"/>
            <a:ext cx="2392304" cy="414756"/>
          </a:xfrm>
          <a:prstGeom prst="rect">
            <a:avLst/>
          </a:prstGeom>
          <a:noFill/>
          <a:ln>
            <a:noFill/>
          </a:ln>
        </p:spPr>
      </p:pic>
      <p:sp>
        <p:nvSpPr>
          <p:cNvPr id="132" name="Google Shape;132;p27"/>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2"/>
              </a:buClr>
              <a:buSzPts val="900"/>
              <a:buFont typeface="Calibri"/>
              <a:buNone/>
            </a:pPr>
            <a:fld id="{00000000-1234-1234-1234-123412341234}" type="slidenum">
              <a:rPr lang="en" sz="900" b="0" i="0" u="none" strike="noStrike" cap="none">
                <a:solidFill>
                  <a:schemeClr val="lt2"/>
                </a:solidFill>
                <a:latin typeface="Calibri"/>
                <a:ea typeface="Calibri"/>
                <a:cs typeface="Calibri"/>
                <a:sym typeface="Calibri"/>
              </a:rPr>
              <a:t>‹#›</a:t>
            </a:fld>
            <a:endParaRPr sz="900" b="0" i="0" u="none" strike="noStrike" cap="none">
              <a:solidFill>
                <a:schemeClr val="lt2"/>
              </a:solidFill>
              <a:latin typeface="Calibri"/>
              <a:ea typeface="Calibri"/>
              <a:cs typeface="Calibri"/>
              <a:sym typeface="Calibri"/>
            </a:endParaRPr>
          </a:p>
        </p:txBody>
      </p:sp>
      <p:sp>
        <p:nvSpPr>
          <p:cNvPr id="133" name="Google Shape;133;p27"/>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2250"/>
              <a:buFont typeface="Encode Sans Black"/>
              <a:buNone/>
              <a:defRPr sz="22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4" name="Google Shape;134;p27"/>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Merriweather Sans"/>
              <a:buChar char="&gt;"/>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295275" algn="l" rtl="0">
              <a:spcBef>
                <a:spcPts val="210"/>
              </a:spcBef>
              <a:spcAft>
                <a:spcPts val="0"/>
              </a:spcAft>
              <a:buClr>
                <a:schemeClr val="lt2"/>
              </a:buClr>
              <a:buSzPts val="1050"/>
              <a:buFont typeface="Merriweather Sans"/>
              <a:buChar char="&gt;"/>
              <a:defRPr sz="105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35" name="Google Shape;135;p27"/>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chemeClr val="lt2"/>
              </a:buClr>
              <a:buSzPts val="1050"/>
              <a:buFont typeface="Arial"/>
              <a:buNone/>
              <a:defRPr sz="1050" b="0" i="0" u="none" strike="noStrike" cap="none">
                <a:solidFill>
                  <a:schemeClr val="lt2"/>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136" name="Google Shape;136;p27"/>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7"/>
        <p:cNvGrpSpPr/>
        <p:nvPr/>
      </p:nvGrpSpPr>
      <p:grpSpPr>
        <a:xfrm>
          <a:off x="0" y="0"/>
          <a:ext cx="0" cy="0"/>
          <a:chOff x="0" y="0"/>
          <a:chExt cx="0" cy="0"/>
        </a:xfrm>
      </p:grpSpPr>
      <p:pic>
        <p:nvPicPr>
          <p:cNvPr id="138" name="Google Shape;138;p28"/>
          <p:cNvPicPr preferRelativeResize="0"/>
          <p:nvPr/>
        </p:nvPicPr>
        <p:blipFill rotWithShape="1">
          <a:blip r:embed="rId2">
            <a:alphaModFix/>
          </a:blip>
          <a:srcRect/>
          <a:stretch/>
        </p:blipFill>
        <p:spPr>
          <a:xfrm>
            <a:off x="6200775" y="6172200"/>
            <a:ext cx="2392304" cy="414756"/>
          </a:xfrm>
          <a:prstGeom prst="rect">
            <a:avLst/>
          </a:prstGeom>
          <a:noFill/>
          <a:ln>
            <a:noFill/>
          </a:ln>
        </p:spPr>
      </p:pic>
      <p:sp>
        <p:nvSpPr>
          <p:cNvPr id="139" name="Google Shape;139;p2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2"/>
              </a:buClr>
              <a:buSzPts val="900"/>
              <a:buFont typeface="Calibri"/>
              <a:buNone/>
            </a:pPr>
            <a:fld id="{00000000-1234-1234-1234-123412341234}" type="slidenum">
              <a:rPr lang="en" sz="900" b="0" i="0" u="none" strike="noStrike" cap="none">
                <a:solidFill>
                  <a:schemeClr val="lt2"/>
                </a:solidFill>
                <a:latin typeface="Calibri"/>
                <a:ea typeface="Calibri"/>
                <a:cs typeface="Calibri"/>
                <a:sym typeface="Calibri"/>
              </a:rPr>
              <a:t>‹#›</a:t>
            </a:fld>
            <a:endParaRPr sz="900" b="0" i="0" u="none" strike="noStrike" cap="none">
              <a:solidFill>
                <a:schemeClr val="lt2"/>
              </a:solidFill>
              <a:latin typeface="Calibri"/>
              <a:ea typeface="Calibri"/>
              <a:cs typeface="Calibri"/>
              <a:sym typeface="Calibri"/>
            </a:endParaRPr>
          </a:p>
        </p:txBody>
      </p:sp>
      <p:sp>
        <p:nvSpPr>
          <p:cNvPr id="140" name="Google Shape;140;p28"/>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2250"/>
              <a:buFont typeface="Encode Sans Black"/>
              <a:buNone/>
              <a:defRPr sz="225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1" name="Google Shape;141;p28"/>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1pPr>
            <a:lvl2pPr marL="914400" marR="0" lvl="1" indent="-323850" algn="l" rtl="0">
              <a:spcBef>
                <a:spcPts val="300"/>
              </a:spcBef>
              <a:spcAft>
                <a:spcPts val="0"/>
              </a:spcAft>
              <a:buClr>
                <a:schemeClr val="lt2"/>
              </a:buClr>
              <a:buSzPts val="1500"/>
              <a:buFont typeface="Arial"/>
              <a:buChar char="–"/>
              <a:defRPr sz="1500" b="1" i="0" u="none" strike="noStrike" cap="none">
                <a:solidFill>
                  <a:schemeClr val="lt2"/>
                </a:solidFill>
                <a:latin typeface="Open Sans"/>
                <a:ea typeface="Open Sans"/>
                <a:cs typeface="Open Sans"/>
                <a:sym typeface="Open Sans"/>
              </a:defRPr>
            </a:lvl2pPr>
            <a:lvl3pPr marL="1371600" marR="0" lvl="2" indent="-314325" algn="l" rtl="0">
              <a:spcBef>
                <a:spcPts val="270"/>
              </a:spcBef>
              <a:spcAft>
                <a:spcPts val="0"/>
              </a:spcAft>
              <a:buClr>
                <a:schemeClr val="lt2"/>
              </a:buClr>
              <a:buSzPts val="1350"/>
              <a:buFont typeface="Merriweather Sans"/>
              <a:buChar char="&gt;"/>
              <a:defRPr sz="1350" b="1" i="0" u="none" strike="noStrike" cap="none">
                <a:solidFill>
                  <a:schemeClr val="lt2"/>
                </a:solidFill>
                <a:latin typeface="Open Sans"/>
                <a:ea typeface="Open Sans"/>
                <a:cs typeface="Open Sans"/>
                <a:sym typeface="Open Sans"/>
              </a:defRPr>
            </a:lvl3pPr>
            <a:lvl4pPr marL="1828800" marR="0" lvl="3" indent="-304800" algn="l" rtl="0">
              <a:spcBef>
                <a:spcPts val="240"/>
              </a:spcBef>
              <a:spcAft>
                <a:spcPts val="0"/>
              </a:spcAft>
              <a:buClr>
                <a:schemeClr val="lt2"/>
              </a:buClr>
              <a:buSzPts val="1200"/>
              <a:buFont typeface="Arial"/>
              <a:buChar char="–"/>
              <a:defRPr sz="1200" b="1" i="0" u="none" strike="noStrike" cap="none">
                <a:solidFill>
                  <a:schemeClr val="lt2"/>
                </a:solidFill>
                <a:latin typeface="Open Sans"/>
                <a:ea typeface="Open Sans"/>
                <a:cs typeface="Open Sans"/>
                <a:sym typeface="Open Sans"/>
              </a:defRPr>
            </a:lvl4pPr>
            <a:lvl5pPr marL="2286000" marR="0" lvl="4" indent="-295275" algn="l" rtl="0">
              <a:spcBef>
                <a:spcPts val="210"/>
              </a:spcBef>
              <a:spcAft>
                <a:spcPts val="0"/>
              </a:spcAft>
              <a:buClr>
                <a:schemeClr val="lt2"/>
              </a:buClr>
              <a:buSzPts val="1050"/>
              <a:buFont typeface="Merriweather Sans"/>
              <a:buChar char="&gt;"/>
              <a:defRPr sz="1050" b="1" i="0" u="none" strike="noStrike" cap="none">
                <a:solidFill>
                  <a:schemeClr val="lt2"/>
                </a:solidFill>
                <a:latin typeface="Open Sans"/>
                <a:ea typeface="Open Sans"/>
                <a:cs typeface="Open Sans"/>
                <a:sym typeface="Open Sans"/>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142" name="Google Shape;142;p28"/>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4"/>
        <p:cNvGrpSpPr/>
        <p:nvPr/>
      </p:nvGrpSpPr>
      <p:grpSpPr>
        <a:xfrm>
          <a:off x="0" y="0"/>
          <a:ext cx="0" cy="0"/>
          <a:chOff x="0" y="0"/>
          <a:chExt cx="0" cy="0"/>
        </a:xfrm>
      </p:grpSpPr>
      <p:pic>
        <p:nvPicPr>
          <p:cNvPr id="145" name="Google Shape;145;p30" descr="Bar_RtAngle_HEX.png"/>
          <p:cNvPicPr preferRelativeResize="0"/>
          <p:nvPr/>
        </p:nvPicPr>
        <p:blipFill rotWithShape="1">
          <a:blip r:embed="rId2">
            <a:alphaModFix/>
          </a:blip>
          <a:srcRect/>
          <a:stretch/>
        </p:blipFill>
        <p:spPr>
          <a:xfrm>
            <a:off x="792039" y="3947767"/>
            <a:ext cx="2451416" cy="124509"/>
          </a:xfrm>
          <a:prstGeom prst="rect">
            <a:avLst/>
          </a:prstGeom>
          <a:noFill/>
          <a:ln>
            <a:noFill/>
          </a:ln>
        </p:spPr>
      </p:pic>
      <p:sp>
        <p:nvSpPr>
          <p:cNvPr id="146" name="Google Shape;146;p30"/>
          <p:cNvSpPr txBox="1">
            <a:spLocks noGrp="1"/>
          </p:cNvSpPr>
          <p:nvPr>
            <p:ph type="title"/>
          </p:nvPr>
        </p:nvSpPr>
        <p:spPr>
          <a:xfrm>
            <a:off x="671757" y="939148"/>
            <a:ext cx="6972300" cy="2871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750"/>
              <a:buFont typeface="Encode Sans Black"/>
              <a:buNone/>
              <a:defRPr sz="375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47"/>
        <p:cNvGrpSpPr/>
        <p:nvPr/>
      </p:nvGrpSpPr>
      <p:grpSpPr>
        <a:xfrm>
          <a:off x="0" y="0"/>
          <a:ext cx="0" cy="0"/>
          <a:chOff x="0" y="0"/>
          <a:chExt cx="0" cy="0"/>
        </a:xfrm>
      </p:grpSpPr>
      <p:pic>
        <p:nvPicPr>
          <p:cNvPr id="148" name="Google Shape;148;p31" descr="Bar_RtAngle_HEX.png"/>
          <p:cNvPicPr preferRelativeResize="0"/>
          <p:nvPr/>
        </p:nvPicPr>
        <p:blipFill rotWithShape="1">
          <a:blip r:embed="rId2">
            <a:alphaModFix/>
          </a:blip>
          <a:srcRect l="58179" t="-6100"/>
          <a:stretch/>
        </p:blipFill>
        <p:spPr>
          <a:xfrm>
            <a:off x="504825" y="1689100"/>
            <a:ext cx="828216" cy="106720"/>
          </a:xfrm>
          <a:prstGeom prst="rect">
            <a:avLst/>
          </a:prstGeom>
          <a:noFill/>
          <a:ln>
            <a:noFill/>
          </a:ln>
        </p:spPr>
      </p:pic>
      <p:sp>
        <p:nvSpPr>
          <p:cNvPr id="149" name="Google Shape;149;p31"/>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900"/>
              <a:buFont typeface="Calibri"/>
              <a:buNone/>
            </a:pPr>
            <a:fld id="{00000000-1234-1234-1234-123412341234}" type="slidenum">
              <a:rPr lang="en"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150" name="Google Shape;150;p31"/>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1" name="Google Shape;151;p31"/>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2" name="Google Shape;152;p31"/>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6C6C6C"/>
              </a:buClr>
              <a:buSzPts val="1050"/>
              <a:buFont typeface="Arial"/>
              <a:buNone/>
              <a:defRPr sz="1050" b="0" i="0" u="none" strike="noStrike" cap="none">
                <a:solidFill>
                  <a:srgbClr val="6C6C6C"/>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53" name="Google Shape;153;p31"/>
          <p:cNvPicPr preferRelativeResize="0"/>
          <p:nvPr/>
        </p:nvPicPr>
        <p:blipFill rotWithShape="1">
          <a:blip r:embed="rId3">
            <a:alphaModFix/>
          </a:blip>
          <a:srcRect/>
          <a:stretch/>
        </p:blipFill>
        <p:spPr>
          <a:xfrm>
            <a:off x="6200775" y="6172200"/>
            <a:ext cx="2392304" cy="41475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4"/>
        <p:cNvGrpSpPr/>
        <p:nvPr/>
      </p:nvGrpSpPr>
      <p:grpSpPr>
        <a:xfrm>
          <a:off x="0" y="0"/>
          <a:ext cx="0" cy="0"/>
          <a:chOff x="0" y="0"/>
          <a:chExt cx="0" cy="0"/>
        </a:xfrm>
      </p:grpSpPr>
      <p:pic>
        <p:nvPicPr>
          <p:cNvPr id="155" name="Google Shape;155;p32" descr="Bar_RtAngle_HEX.png"/>
          <p:cNvPicPr preferRelativeResize="0"/>
          <p:nvPr/>
        </p:nvPicPr>
        <p:blipFill rotWithShape="1">
          <a:blip r:embed="rId2">
            <a:alphaModFix/>
          </a:blip>
          <a:srcRect l="58179" t="-6100"/>
          <a:stretch/>
        </p:blipFill>
        <p:spPr>
          <a:xfrm>
            <a:off x="504825" y="1689100"/>
            <a:ext cx="828216" cy="106720"/>
          </a:xfrm>
          <a:prstGeom prst="rect">
            <a:avLst/>
          </a:prstGeom>
          <a:noFill/>
          <a:ln>
            <a:noFill/>
          </a:ln>
        </p:spPr>
      </p:pic>
      <p:sp>
        <p:nvSpPr>
          <p:cNvPr id="156" name="Google Shape;156;p32"/>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900"/>
              <a:buFont typeface="Calibri"/>
              <a:buNone/>
            </a:pPr>
            <a:fld id="{00000000-1234-1234-1234-123412341234}" type="slidenum">
              <a:rPr lang="en"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157" name="Google Shape;157;p32"/>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8" name="Google Shape;158;p32"/>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59" name="Google Shape;159;p32"/>
          <p:cNvPicPr preferRelativeResize="0"/>
          <p:nvPr/>
        </p:nvPicPr>
        <p:blipFill rotWithShape="1">
          <a:blip r:embed="rId3">
            <a:alphaModFix/>
          </a:blip>
          <a:srcRect/>
          <a:stretch/>
        </p:blipFill>
        <p:spPr>
          <a:xfrm>
            <a:off x="6200775" y="6172200"/>
            <a:ext cx="2392304" cy="41475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1"/>
        <p:cNvGrpSpPr/>
        <p:nvPr/>
      </p:nvGrpSpPr>
      <p:grpSpPr>
        <a:xfrm>
          <a:off x="0" y="0"/>
          <a:ext cx="0" cy="0"/>
          <a:chOff x="0" y="0"/>
          <a:chExt cx="0" cy="0"/>
        </a:xfrm>
      </p:grpSpPr>
      <p:sp>
        <p:nvSpPr>
          <p:cNvPr id="162" name="Google Shape;162;p34"/>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63" name="Google Shape;163;p34"/>
          <p:cNvSpPr txBox="1">
            <a:spLocks noGrp="1"/>
          </p:cNvSpPr>
          <p:nvPr>
            <p:ph type="title"/>
          </p:nvPr>
        </p:nvSpPr>
        <p:spPr>
          <a:xfrm>
            <a:off x="502920" y="268867"/>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4" name="Google Shape;164;p34"/>
          <p:cNvSpPr txBox="1">
            <a:spLocks noGrp="1"/>
          </p:cNvSpPr>
          <p:nvPr>
            <p:ph type="body" idx="1"/>
          </p:nvPr>
        </p:nvSpPr>
        <p:spPr>
          <a:xfrm>
            <a:off x="502920" y="1080343"/>
            <a:ext cx="8072700" cy="4053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65" name="Google Shape;165;p34"/>
          <p:cNvPicPr preferRelativeResize="0"/>
          <p:nvPr/>
        </p:nvPicPr>
        <p:blipFill rotWithShape="1">
          <a:blip r:embed="rId2">
            <a:alphaModFix/>
          </a:blip>
          <a:srcRect/>
          <a:stretch/>
        </p:blipFill>
        <p:spPr>
          <a:xfrm>
            <a:off x="502920" y="894522"/>
            <a:ext cx="827839" cy="96362"/>
          </a:xfrm>
          <a:prstGeom prst="rect">
            <a:avLst/>
          </a:prstGeom>
          <a:noFill/>
          <a:ln>
            <a:noFill/>
          </a:ln>
        </p:spPr>
      </p:pic>
      <p:pic>
        <p:nvPicPr>
          <p:cNvPr id="166" name="Google Shape;166;p34"/>
          <p:cNvPicPr preferRelativeResize="0"/>
          <p:nvPr/>
        </p:nvPicPr>
        <p:blipFill rotWithShape="1">
          <a:blip r:embed="rId3">
            <a:alphaModFix/>
          </a:blip>
          <a:srcRect/>
          <a:stretch/>
        </p:blipFill>
        <p:spPr>
          <a:xfrm>
            <a:off x="6457875" y="6043559"/>
            <a:ext cx="2301246" cy="527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9" name="Google Shape;169;p35"/>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0" name="Google Shape;170;p35"/>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1" name="Google Shape;171;p35"/>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172" name="Google Shape;172;p35"/>
          <p:cNvPicPr preferRelativeResize="0"/>
          <p:nvPr/>
        </p:nvPicPr>
        <p:blipFill rotWithShape="1">
          <a:blip r:embed="rId2">
            <a:alphaModFix/>
          </a:blip>
          <a:srcRect/>
          <a:stretch/>
        </p:blipFill>
        <p:spPr>
          <a:xfrm>
            <a:off x="502920" y="1685496"/>
            <a:ext cx="827839" cy="96362"/>
          </a:xfrm>
          <a:prstGeom prst="rect">
            <a:avLst/>
          </a:prstGeom>
          <a:noFill/>
          <a:ln>
            <a:noFill/>
          </a:ln>
        </p:spPr>
      </p:pic>
      <p:pic>
        <p:nvPicPr>
          <p:cNvPr id="173" name="Google Shape;173;p35"/>
          <p:cNvPicPr preferRelativeResize="0"/>
          <p:nvPr/>
        </p:nvPicPr>
        <p:blipFill rotWithShape="1">
          <a:blip r:embed="rId3">
            <a:alphaModFix/>
          </a:blip>
          <a:srcRect/>
          <a:stretch/>
        </p:blipFill>
        <p:spPr>
          <a:xfrm>
            <a:off x="6457875" y="6043559"/>
            <a:ext cx="2301246" cy="52730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pic>
        <p:nvPicPr>
          <p:cNvPr id="175" name="Google Shape;175;p36" descr="Bar_RtAngle_7502_RGB.png"/>
          <p:cNvPicPr preferRelativeResize="0"/>
          <p:nvPr/>
        </p:nvPicPr>
        <p:blipFill rotWithShape="1">
          <a:blip r:embed="rId2">
            <a:alphaModFix/>
          </a:blip>
          <a:srcRect/>
          <a:stretch/>
        </p:blipFill>
        <p:spPr>
          <a:xfrm>
            <a:off x="813588" y="4006085"/>
            <a:ext cx="2284305" cy="112770"/>
          </a:xfrm>
          <a:prstGeom prst="rect">
            <a:avLst/>
          </a:prstGeom>
          <a:noFill/>
          <a:ln>
            <a:noFill/>
          </a:ln>
        </p:spPr>
      </p:pic>
      <p:sp>
        <p:nvSpPr>
          <p:cNvPr id="176" name="Google Shape;176;p36"/>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77" name="Google Shape;177;p36"/>
          <p:cNvPicPr preferRelativeResize="0"/>
          <p:nvPr/>
        </p:nvPicPr>
        <p:blipFill rotWithShape="1">
          <a:blip r:embed="rId3">
            <a:alphaModFix/>
          </a:blip>
          <a:srcRect/>
          <a:stretch/>
        </p:blipFill>
        <p:spPr>
          <a:xfrm>
            <a:off x="5603966" y="5924997"/>
            <a:ext cx="3296972" cy="57517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Content">
  <p:cSld name="Header + Content 2">
    <p:spTree>
      <p:nvGrpSpPr>
        <p:cNvPr id="1" name="Shape 178"/>
        <p:cNvGrpSpPr/>
        <p:nvPr/>
      </p:nvGrpSpPr>
      <p:grpSpPr>
        <a:xfrm>
          <a:off x="0" y="0"/>
          <a:ext cx="0" cy="0"/>
          <a:chOff x="0" y="0"/>
          <a:chExt cx="0" cy="0"/>
        </a:xfrm>
      </p:grpSpPr>
      <p:pic>
        <p:nvPicPr>
          <p:cNvPr id="179" name="Google Shape;179;p37"/>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180" name="Google Shape;180;p37"/>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81" name="Google Shape;181;p37"/>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2" name="Google Shape;182;p37"/>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83" name="Google Shape;183;p37"/>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184"/>
        <p:cNvGrpSpPr/>
        <p:nvPr/>
      </p:nvGrpSpPr>
      <p:grpSpPr>
        <a:xfrm>
          <a:off x="0" y="0"/>
          <a:ext cx="0" cy="0"/>
          <a:chOff x="0" y="0"/>
          <a:chExt cx="0" cy="0"/>
        </a:xfrm>
      </p:grpSpPr>
      <p:pic>
        <p:nvPicPr>
          <p:cNvPr id="185" name="Google Shape;185;p38"/>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186" name="Google Shape;186;p3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87" name="Google Shape;187;p38"/>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88" name="Google Shape;188;p38"/>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189"/>
        <p:cNvGrpSpPr/>
        <p:nvPr/>
      </p:nvGrpSpPr>
      <p:grpSpPr>
        <a:xfrm>
          <a:off x="0" y="0"/>
          <a:ext cx="0" cy="0"/>
          <a:chOff x="0" y="0"/>
          <a:chExt cx="0" cy="0"/>
        </a:xfrm>
      </p:grpSpPr>
      <p:sp>
        <p:nvSpPr>
          <p:cNvPr id="190" name="Google Shape;190;p39"/>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191" name="Google Shape;191;p39"/>
          <p:cNvSpPr txBox="1">
            <a:spLocks noGrp="1"/>
          </p:cNvSpPr>
          <p:nvPr>
            <p:ph type="title"/>
          </p:nvPr>
        </p:nvSpPr>
        <p:spPr>
          <a:xfrm>
            <a:off x="502920" y="110606"/>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92" name="Google Shape;192;p39"/>
          <p:cNvPicPr preferRelativeResize="0"/>
          <p:nvPr/>
        </p:nvPicPr>
        <p:blipFill rotWithShape="1">
          <a:blip r:embed="rId2">
            <a:alphaModFix/>
          </a:blip>
          <a:srcRect/>
          <a:stretch/>
        </p:blipFill>
        <p:spPr>
          <a:xfrm>
            <a:off x="502920" y="736261"/>
            <a:ext cx="827839" cy="9636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2_Header + Content">
  <p:cSld name="12_Header + Content">
    <p:spTree>
      <p:nvGrpSpPr>
        <p:cNvPr id="1" name="Shape 193"/>
        <p:cNvGrpSpPr/>
        <p:nvPr/>
      </p:nvGrpSpPr>
      <p:grpSpPr>
        <a:xfrm>
          <a:off x="0" y="0"/>
          <a:ext cx="0" cy="0"/>
          <a:chOff x="0" y="0"/>
          <a:chExt cx="0" cy="0"/>
        </a:xfrm>
      </p:grpSpPr>
      <p:sp>
        <p:nvSpPr>
          <p:cNvPr id="194" name="Google Shape;194;p40"/>
          <p:cNvSpPr txBox="1">
            <a:spLocks noGrp="1"/>
          </p:cNvSpPr>
          <p:nvPr>
            <p:ph type="body" idx="1"/>
          </p:nvPr>
        </p:nvSpPr>
        <p:spPr>
          <a:xfrm>
            <a:off x="286028" y="105181"/>
            <a:ext cx="85704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332"/>
              </a:spcBef>
              <a:spcAft>
                <a:spcPts val="0"/>
              </a:spcAft>
              <a:buClr>
                <a:srgbClr val="33006F"/>
              </a:buClr>
              <a:buSzPts val="1661"/>
              <a:buFont typeface="Arial"/>
              <a:buNone/>
              <a:defRPr sz="1661" b="0" i="0" u="none" strike="noStrike" cap="none">
                <a:solidFill>
                  <a:srgbClr val="33006F"/>
                </a:solidFill>
                <a:latin typeface="Open Sans"/>
                <a:ea typeface="Open Sans"/>
                <a:cs typeface="Open Sans"/>
                <a:sym typeface="Open Sans"/>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95" name="Google Shape;195;p40"/>
          <p:cNvPicPr preferRelativeResize="0"/>
          <p:nvPr/>
        </p:nvPicPr>
        <p:blipFill rotWithShape="1">
          <a:blip r:embed="rId2">
            <a:alphaModFix/>
          </a:blip>
          <a:srcRect/>
          <a:stretch/>
        </p:blipFill>
        <p:spPr>
          <a:xfrm>
            <a:off x="381832" y="1099031"/>
            <a:ext cx="1155802" cy="96362"/>
          </a:xfrm>
          <a:prstGeom prst="rect">
            <a:avLst/>
          </a:prstGeom>
          <a:noFill/>
          <a:ln>
            <a:noFill/>
          </a:ln>
        </p:spPr>
      </p:pic>
      <p:sp>
        <p:nvSpPr>
          <p:cNvPr id="196" name="Google Shape;196;p40"/>
          <p:cNvSpPr txBox="1">
            <a:spLocks noGrp="1"/>
          </p:cNvSpPr>
          <p:nvPr>
            <p:ph type="body" idx="2"/>
          </p:nvPr>
        </p:nvSpPr>
        <p:spPr>
          <a:xfrm>
            <a:off x="272992" y="1547899"/>
            <a:ext cx="8583300" cy="4582500"/>
          </a:xfrm>
          <a:prstGeom prst="rect">
            <a:avLst/>
          </a:prstGeom>
          <a:noFill/>
          <a:ln>
            <a:noFill/>
          </a:ln>
        </p:spPr>
        <p:txBody>
          <a:bodyPr spcFirstLastPara="1" wrap="square" lIns="91425" tIns="45700" rIns="91425" bIns="45700" anchor="t" anchorCtr="0">
            <a:noAutofit/>
          </a:bodyPr>
          <a:lstStyle>
            <a:lvl1pPr marL="457200" marR="0" lvl="0" indent="-312991" algn="l" rtl="0">
              <a:spcBef>
                <a:spcPts val="266"/>
              </a:spcBef>
              <a:spcAft>
                <a:spcPts val="0"/>
              </a:spcAft>
              <a:buClr>
                <a:schemeClr val="dk2"/>
              </a:buClr>
              <a:buSzPts val="1329"/>
              <a:buFont typeface="Merriweather Sans"/>
              <a:buChar char="&gt;"/>
              <a:defRPr sz="1329" b="0" i="0" u="none" strike="noStrike" cap="none">
                <a:solidFill>
                  <a:schemeClr val="dk2"/>
                </a:solidFill>
                <a:latin typeface="Open Sans"/>
                <a:ea typeface="Open Sans"/>
                <a:cs typeface="Open Sans"/>
                <a:sym typeface="Open Sans"/>
              </a:defRPr>
            </a:lvl1pPr>
            <a:lvl2pPr marL="914400" marR="0" lvl="1" indent="-299021" algn="l" rtl="0">
              <a:spcBef>
                <a:spcPts val="222"/>
              </a:spcBef>
              <a:spcAft>
                <a:spcPts val="0"/>
              </a:spcAft>
              <a:buClr>
                <a:schemeClr val="dk2"/>
              </a:buClr>
              <a:buSzPts val="1109"/>
              <a:buFont typeface="Arial"/>
              <a:buChar char="–"/>
              <a:defRPr sz="1109" b="0" i="0" u="none" strike="noStrike" cap="none">
                <a:solidFill>
                  <a:schemeClr val="dk2"/>
                </a:solidFill>
                <a:latin typeface="Open Sans"/>
                <a:ea typeface="Open Sans"/>
                <a:cs typeface="Open Sans"/>
                <a:sym typeface="Open Sans"/>
              </a:defRPr>
            </a:lvl2pPr>
            <a:lvl3pPr marL="1371600" marR="0" lvl="2" indent="-291909" algn="l" rtl="0">
              <a:spcBef>
                <a:spcPts val="199"/>
              </a:spcBef>
              <a:spcAft>
                <a:spcPts val="0"/>
              </a:spcAft>
              <a:buClr>
                <a:schemeClr val="dk2"/>
              </a:buClr>
              <a:buSzPts val="997"/>
              <a:buFont typeface="Merriweather Sans"/>
              <a:buChar char="&gt;"/>
              <a:defRPr sz="997" b="0" i="0" u="none" strike="noStrike" cap="none">
                <a:solidFill>
                  <a:schemeClr val="dk2"/>
                </a:solidFill>
                <a:latin typeface="Open Sans"/>
                <a:ea typeface="Open Sans"/>
                <a:cs typeface="Open Sans"/>
                <a:sym typeface="Open Sans"/>
              </a:defRPr>
            </a:lvl3pPr>
            <a:lvl4pPr marL="1828800" marR="0" lvl="3" indent="-284861" algn="l" rtl="0">
              <a:spcBef>
                <a:spcPts val="177"/>
              </a:spcBef>
              <a:spcAft>
                <a:spcPts val="0"/>
              </a:spcAft>
              <a:buClr>
                <a:schemeClr val="dk2"/>
              </a:buClr>
              <a:buSzPts val="886"/>
              <a:buFont typeface="Arial"/>
              <a:buChar char="–"/>
              <a:defRPr sz="885" b="0" i="0" u="none" strike="noStrike" cap="none">
                <a:solidFill>
                  <a:schemeClr val="dk2"/>
                </a:solidFill>
                <a:latin typeface="Open Sans"/>
                <a:ea typeface="Open Sans"/>
                <a:cs typeface="Open Sans"/>
                <a:sym typeface="Open Sans"/>
              </a:defRPr>
            </a:lvl4pPr>
            <a:lvl5pPr marL="2286000" marR="0" lvl="4" indent="-277876" algn="l" rtl="0">
              <a:spcBef>
                <a:spcPts val="155"/>
              </a:spcBef>
              <a:spcAft>
                <a:spcPts val="0"/>
              </a:spcAft>
              <a:buClr>
                <a:schemeClr val="dk2"/>
              </a:buClr>
              <a:buSzPts val="776"/>
              <a:buFont typeface="Merriweather Sans"/>
              <a:buChar char="&gt;"/>
              <a:defRPr sz="776" b="0" i="0" u="none" strike="noStrike" cap="none">
                <a:solidFill>
                  <a:schemeClr val="dk2"/>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7" name="Google Shape;197;p40"/>
          <p:cNvSpPr txBox="1">
            <a:spLocks noGrp="1"/>
          </p:cNvSpPr>
          <p:nvPr>
            <p:ph type="sldNum" idx="12"/>
          </p:nvPr>
        </p:nvSpPr>
        <p:spPr>
          <a:xfrm>
            <a:off x="8709999" y="6489776"/>
            <a:ext cx="318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948CAD"/>
                </a:solidFill>
                <a:latin typeface="Calibri"/>
                <a:ea typeface="Calibri"/>
                <a:cs typeface="Calibri"/>
                <a:sym typeface="Calibri"/>
              </a:defRPr>
            </a:lvl1pPr>
            <a:lvl2pPr marL="0" marR="0" lvl="1" indent="0" algn="r" rtl="0">
              <a:spcBef>
                <a:spcPts val="0"/>
              </a:spcBef>
              <a:buNone/>
              <a:defRPr sz="900" b="0" i="0" u="none" strike="noStrike" cap="none">
                <a:solidFill>
                  <a:srgbClr val="948CAD"/>
                </a:solidFill>
                <a:latin typeface="Calibri"/>
                <a:ea typeface="Calibri"/>
                <a:cs typeface="Calibri"/>
                <a:sym typeface="Calibri"/>
              </a:defRPr>
            </a:lvl2pPr>
            <a:lvl3pPr marL="0" marR="0" lvl="2" indent="0" algn="r" rtl="0">
              <a:spcBef>
                <a:spcPts val="0"/>
              </a:spcBef>
              <a:buNone/>
              <a:defRPr sz="900" b="0" i="0" u="none" strike="noStrike" cap="none">
                <a:solidFill>
                  <a:srgbClr val="948CAD"/>
                </a:solidFill>
                <a:latin typeface="Calibri"/>
                <a:ea typeface="Calibri"/>
                <a:cs typeface="Calibri"/>
                <a:sym typeface="Calibri"/>
              </a:defRPr>
            </a:lvl3pPr>
            <a:lvl4pPr marL="0" marR="0" lvl="3" indent="0" algn="r" rtl="0">
              <a:spcBef>
                <a:spcPts val="0"/>
              </a:spcBef>
              <a:buNone/>
              <a:defRPr sz="900" b="0" i="0" u="none" strike="noStrike" cap="none">
                <a:solidFill>
                  <a:srgbClr val="948CAD"/>
                </a:solidFill>
                <a:latin typeface="Calibri"/>
                <a:ea typeface="Calibri"/>
                <a:cs typeface="Calibri"/>
                <a:sym typeface="Calibri"/>
              </a:defRPr>
            </a:lvl4pPr>
            <a:lvl5pPr marL="0" marR="0" lvl="4" indent="0" algn="r" rtl="0">
              <a:spcBef>
                <a:spcPts val="0"/>
              </a:spcBef>
              <a:buNone/>
              <a:defRPr sz="900" b="0" i="0" u="none" strike="noStrike" cap="none">
                <a:solidFill>
                  <a:srgbClr val="948CAD"/>
                </a:solidFill>
                <a:latin typeface="Calibri"/>
                <a:ea typeface="Calibri"/>
                <a:cs typeface="Calibri"/>
                <a:sym typeface="Calibri"/>
              </a:defRPr>
            </a:lvl5pPr>
            <a:lvl6pPr marL="0" marR="0" lvl="5" indent="0" algn="r" rtl="0">
              <a:spcBef>
                <a:spcPts val="0"/>
              </a:spcBef>
              <a:buNone/>
              <a:defRPr sz="900" b="0" i="0" u="none" strike="noStrike" cap="none">
                <a:solidFill>
                  <a:srgbClr val="948CAD"/>
                </a:solidFill>
                <a:latin typeface="Calibri"/>
                <a:ea typeface="Calibri"/>
                <a:cs typeface="Calibri"/>
                <a:sym typeface="Calibri"/>
              </a:defRPr>
            </a:lvl6pPr>
            <a:lvl7pPr marL="0" marR="0" lvl="6" indent="0" algn="r" rtl="0">
              <a:spcBef>
                <a:spcPts val="0"/>
              </a:spcBef>
              <a:buNone/>
              <a:defRPr sz="900" b="0" i="0" u="none" strike="noStrike" cap="none">
                <a:solidFill>
                  <a:srgbClr val="948CAD"/>
                </a:solidFill>
                <a:latin typeface="Calibri"/>
                <a:ea typeface="Calibri"/>
                <a:cs typeface="Calibri"/>
                <a:sym typeface="Calibri"/>
              </a:defRPr>
            </a:lvl7pPr>
            <a:lvl8pPr marL="0" marR="0" lvl="7" indent="0" algn="r" rtl="0">
              <a:spcBef>
                <a:spcPts val="0"/>
              </a:spcBef>
              <a:buNone/>
              <a:defRPr sz="900" b="0" i="0" u="none" strike="noStrike" cap="none">
                <a:solidFill>
                  <a:srgbClr val="948CAD"/>
                </a:solidFill>
                <a:latin typeface="Calibri"/>
                <a:ea typeface="Calibri"/>
                <a:cs typeface="Calibri"/>
                <a:sym typeface="Calibri"/>
              </a:defRPr>
            </a:lvl8pPr>
            <a:lvl9pPr marL="0" marR="0" lvl="8" indent="0" algn="r" rtl="0">
              <a:spcBef>
                <a:spcPts val="0"/>
              </a:spcBef>
              <a:buNone/>
              <a:defRPr sz="900" b="0" i="0" u="none" strike="noStrike" cap="none">
                <a:solidFill>
                  <a:srgbClr val="948CA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99"/>
        <p:cNvGrpSpPr/>
        <p:nvPr/>
      </p:nvGrpSpPr>
      <p:grpSpPr>
        <a:xfrm>
          <a:off x="0" y="0"/>
          <a:ext cx="0" cy="0"/>
          <a:chOff x="0" y="0"/>
          <a:chExt cx="0" cy="0"/>
        </a:xfrm>
      </p:grpSpPr>
      <p:sp>
        <p:nvSpPr>
          <p:cNvPr id="200" name="Google Shape;200;p42"/>
          <p:cNvSpPr txBox="1">
            <a:spLocks noGrp="1"/>
          </p:cNvSpPr>
          <p:nvPr>
            <p:ph type="body" idx="1"/>
          </p:nvPr>
        </p:nvSpPr>
        <p:spPr>
          <a:xfrm>
            <a:off x="659306" y="2320239"/>
            <a:ext cx="8197200" cy="38100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1pPr>
            <a:lvl2pPr marL="914400" marR="0" lvl="1" indent="-323850" algn="l" rtl="0">
              <a:spcBef>
                <a:spcPts val="300"/>
              </a:spcBef>
              <a:spcAft>
                <a:spcPts val="0"/>
              </a:spcAft>
              <a:buClr>
                <a:srgbClr val="4B2E83"/>
              </a:buClr>
              <a:buSzPts val="1500"/>
              <a:buFont typeface="Arial"/>
              <a:buChar char="–"/>
              <a:defRPr sz="1500" b="1" i="0" u="none" strike="noStrike" cap="none">
                <a:solidFill>
                  <a:srgbClr val="4B2E83"/>
                </a:solidFill>
                <a:latin typeface="Open Sans"/>
                <a:ea typeface="Open Sans"/>
                <a:cs typeface="Open Sans"/>
                <a:sym typeface="Open Sans"/>
              </a:defRPr>
            </a:lvl2pPr>
            <a:lvl3pPr marL="1371600" marR="0" lvl="2" indent="-314325" algn="l" rtl="0">
              <a:spcBef>
                <a:spcPts val="270"/>
              </a:spcBef>
              <a:spcAft>
                <a:spcPts val="0"/>
              </a:spcAft>
              <a:buClr>
                <a:srgbClr val="4B2E83"/>
              </a:buClr>
              <a:buSzPts val="1350"/>
              <a:buFont typeface="Merriweather Sans"/>
              <a:buChar char="&gt;"/>
              <a:defRPr sz="1350" b="1" i="0" u="none" strike="noStrike" cap="none">
                <a:solidFill>
                  <a:srgbClr val="4B2E83"/>
                </a:solidFill>
                <a:latin typeface="Open Sans"/>
                <a:ea typeface="Open Sans"/>
                <a:cs typeface="Open Sans"/>
                <a:sym typeface="Open Sans"/>
              </a:defRPr>
            </a:lvl3pPr>
            <a:lvl4pPr marL="1828800" marR="0" lvl="3" indent="-304800" algn="l" rtl="0">
              <a:spcBef>
                <a:spcPts val="240"/>
              </a:spcBef>
              <a:spcAft>
                <a:spcPts val="0"/>
              </a:spcAft>
              <a:buClr>
                <a:srgbClr val="4B2E83"/>
              </a:buClr>
              <a:buSzPts val="1200"/>
              <a:buFont typeface="Arial"/>
              <a:buChar char="–"/>
              <a:defRPr sz="1200" b="1" i="0" u="none" strike="noStrike" cap="none">
                <a:solidFill>
                  <a:srgbClr val="4B2E83"/>
                </a:solidFill>
                <a:latin typeface="Open Sans"/>
                <a:ea typeface="Open Sans"/>
                <a:cs typeface="Open Sans"/>
                <a:sym typeface="Open Sans"/>
              </a:defRPr>
            </a:lvl4pPr>
            <a:lvl5pPr marL="2286000" marR="0" lvl="4" indent="-295275" algn="l" rtl="0">
              <a:spcBef>
                <a:spcPts val="210"/>
              </a:spcBef>
              <a:spcAft>
                <a:spcPts val="0"/>
              </a:spcAft>
              <a:buClr>
                <a:srgbClr val="4B2E83"/>
              </a:buClr>
              <a:buSzPts val="1050"/>
              <a:buFont typeface="Merriweather Sans"/>
              <a:buChar char="&gt;"/>
              <a:defRPr sz="1050" b="1" i="0" u="none" strike="noStrike" cap="none">
                <a:solidFill>
                  <a:srgbClr val="4B2E83"/>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1" name="Google Shape;201;p42"/>
          <p:cNvSpPr txBox="1">
            <a:spLocks noGrp="1"/>
          </p:cNvSpPr>
          <p:nvPr>
            <p:ph type="body" idx="2"/>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4B2E83"/>
              </a:buClr>
              <a:buSzPts val="1800"/>
              <a:buFont typeface="Arial"/>
              <a:buNone/>
              <a:defRPr sz="1800" b="0" i="0" u="none" strike="noStrike" cap="none">
                <a:solidFill>
                  <a:srgbClr val="4B2E83"/>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02" name="Google Shape;202;p42" descr="Wordmark_center_Purple_HEX.png"/>
          <p:cNvPicPr preferRelativeResize="0"/>
          <p:nvPr/>
        </p:nvPicPr>
        <p:blipFill rotWithShape="1">
          <a:blip r:embed="rId2">
            <a:alphaModFix/>
          </a:blip>
          <a:srcRect/>
          <a:stretch/>
        </p:blipFill>
        <p:spPr>
          <a:xfrm>
            <a:off x="6382156" y="6487457"/>
            <a:ext cx="2425296" cy="163374"/>
          </a:xfrm>
          <a:prstGeom prst="rect">
            <a:avLst/>
          </a:prstGeom>
          <a:noFill/>
          <a:ln>
            <a:noFill/>
          </a:ln>
        </p:spPr>
      </p:pic>
      <p:pic>
        <p:nvPicPr>
          <p:cNvPr id="203" name="Google Shape;203;p4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204" name="Google Shape;204;p42"/>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pic>
        <p:nvPicPr>
          <p:cNvPr id="206" name="Google Shape;206;p4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7" name="Google Shape;207;p43" descr="Bar_RtAngle_7502_RGB.png"/>
          <p:cNvPicPr preferRelativeResize="0"/>
          <p:nvPr/>
        </p:nvPicPr>
        <p:blipFill rotWithShape="1">
          <a:blip r:embed="rId3">
            <a:alphaModFix/>
          </a:blip>
          <a:srcRect/>
          <a:stretch/>
        </p:blipFill>
        <p:spPr>
          <a:xfrm>
            <a:off x="813588" y="4006085"/>
            <a:ext cx="2284304" cy="112770"/>
          </a:xfrm>
          <a:prstGeom prst="rect">
            <a:avLst/>
          </a:prstGeom>
          <a:noFill/>
          <a:ln>
            <a:noFill/>
          </a:ln>
        </p:spPr>
      </p:pic>
      <p:sp>
        <p:nvSpPr>
          <p:cNvPr id="208" name="Google Shape;208;p43"/>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09" name="Google Shape;209;p43"/>
          <p:cNvPicPr preferRelativeResize="0"/>
          <p:nvPr/>
        </p:nvPicPr>
        <p:blipFill rotWithShape="1">
          <a:blip r:embed="rId4">
            <a:alphaModFix/>
          </a:blip>
          <a:srcRect l="25200"/>
          <a:stretch/>
        </p:blipFill>
        <p:spPr>
          <a:xfrm>
            <a:off x="813588" y="6004539"/>
            <a:ext cx="2821527" cy="8643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10"/>
        <p:cNvGrpSpPr/>
        <p:nvPr/>
      </p:nvGrpSpPr>
      <p:grpSpPr>
        <a:xfrm>
          <a:off x="0" y="0"/>
          <a:ext cx="0" cy="0"/>
          <a:chOff x="0" y="0"/>
          <a:chExt cx="0" cy="0"/>
        </a:xfrm>
      </p:grpSpPr>
      <p:sp>
        <p:nvSpPr>
          <p:cNvPr id="211" name="Google Shape;211;p44"/>
          <p:cNvSpPr txBox="1">
            <a:spLocks noGrp="1"/>
          </p:cNvSpPr>
          <p:nvPr>
            <p:ph type="body" idx="1"/>
          </p:nvPr>
        </p:nvSpPr>
        <p:spPr>
          <a:xfrm>
            <a:off x="659305" y="1736726"/>
            <a:ext cx="8196300" cy="40155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1pPr>
            <a:lvl2pPr marL="914400" marR="0" lvl="1" indent="-323850" algn="l" rtl="0">
              <a:spcBef>
                <a:spcPts val="300"/>
              </a:spcBef>
              <a:spcAft>
                <a:spcPts val="0"/>
              </a:spcAft>
              <a:buClr>
                <a:srgbClr val="4B2E83"/>
              </a:buClr>
              <a:buSzPts val="1500"/>
              <a:buFont typeface="Arial"/>
              <a:buChar char="–"/>
              <a:defRPr sz="1500" b="1" i="0" u="none" strike="noStrike" cap="none">
                <a:solidFill>
                  <a:srgbClr val="4B2E83"/>
                </a:solidFill>
                <a:latin typeface="Open Sans"/>
                <a:ea typeface="Open Sans"/>
                <a:cs typeface="Open Sans"/>
                <a:sym typeface="Open Sans"/>
              </a:defRPr>
            </a:lvl2pPr>
            <a:lvl3pPr marL="1371600" marR="0" lvl="2" indent="-314325" algn="l" rtl="0">
              <a:spcBef>
                <a:spcPts val="270"/>
              </a:spcBef>
              <a:spcAft>
                <a:spcPts val="0"/>
              </a:spcAft>
              <a:buClr>
                <a:srgbClr val="4B2E83"/>
              </a:buClr>
              <a:buSzPts val="1350"/>
              <a:buFont typeface="Merriweather Sans"/>
              <a:buChar char="&gt;"/>
              <a:defRPr sz="1350" b="1" i="0" u="none" strike="noStrike" cap="none">
                <a:solidFill>
                  <a:srgbClr val="4B2E83"/>
                </a:solidFill>
                <a:latin typeface="Open Sans"/>
                <a:ea typeface="Open Sans"/>
                <a:cs typeface="Open Sans"/>
                <a:sym typeface="Open Sans"/>
              </a:defRPr>
            </a:lvl3pPr>
            <a:lvl4pPr marL="1828800" marR="0" lvl="3" indent="-304800" algn="l" rtl="0">
              <a:spcBef>
                <a:spcPts val="240"/>
              </a:spcBef>
              <a:spcAft>
                <a:spcPts val="0"/>
              </a:spcAft>
              <a:buClr>
                <a:srgbClr val="4B2E83"/>
              </a:buClr>
              <a:buSzPts val="1200"/>
              <a:buFont typeface="Arial"/>
              <a:buChar char="–"/>
              <a:defRPr sz="1200" b="1" i="0" u="none" strike="noStrike" cap="none">
                <a:solidFill>
                  <a:srgbClr val="4B2E83"/>
                </a:solidFill>
                <a:latin typeface="Open Sans"/>
                <a:ea typeface="Open Sans"/>
                <a:cs typeface="Open Sans"/>
                <a:sym typeface="Open Sans"/>
              </a:defRPr>
            </a:lvl4pPr>
            <a:lvl5pPr marL="2286000" marR="0" lvl="4" indent="-295275" algn="l" rtl="0">
              <a:spcBef>
                <a:spcPts val="210"/>
              </a:spcBef>
              <a:spcAft>
                <a:spcPts val="0"/>
              </a:spcAft>
              <a:buClr>
                <a:srgbClr val="4B2E83"/>
              </a:buClr>
              <a:buSzPts val="1050"/>
              <a:buFont typeface="Merriweather Sans"/>
              <a:buChar char="&gt;"/>
              <a:defRPr sz="1050" b="1" i="0" u="none" strike="noStrike" cap="none">
                <a:solidFill>
                  <a:srgbClr val="4B2E83"/>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12" name="Google Shape;212;p4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13" name="Google Shape;213;p4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214" name="Google Shape;214;p44"/>
          <p:cNvSpPr txBox="1">
            <a:spLocks noGrp="1"/>
          </p:cNvSpPr>
          <p:nvPr>
            <p:ph type="title"/>
          </p:nvPr>
        </p:nvSpPr>
        <p:spPr>
          <a:xfrm>
            <a:off x="671757" y="371511"/>
            <a:ext cx="81837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250"/>
              <a:buFont typeface="Encode Sans Black"/>
              <a:buNone/>
              <a:defRPr sz="225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15" name="Google Shape;215;p44"/>
          <p:cNvPicPr preferRelativeResize="0"/>
          <p:nvPr/>
        </p:nvPicPr>
        <p:blipFill rotWithShape="1">
          <a:blip r:embed="rId4">
            <a:alphaModFix/>
          </a:blip>
          <a:srcRect l="25200"/>
          <a:stretch/>
        </p:blipFill>
        <p:spPr>
          <a:xfrm>
            <a:off x="813588" y="6004539"/>
            <a:ext cx="2821527" cy="86433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6"/>
        <p:cNvGrpSpPr/>
        <p:nvPr/>
      </p:nvGrpSpPr>
      <p:grpSpPr>
        <a:xfrm>
          <a:off x="0" y="0"/>
          <a:ext cx="0" cy="0"/>
          <a:chOff x="0" y="0"/>
          <a:chExt cx="0" cy="0"/>
        </a:xfrm>
      </p:grpSpPr>
      <p:sp>
        <p:nvSpPr>
          <p:cNvPr id="217" name="Google Shape;217;p4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999999"/>
              </a:buClr>
              <a:buSzPts val="1800"/>
              <a:buFont typeface="Arial"/>
              <a:buNone/>
              <a:defRPr sz="1800" b="0" i="1" u="none" strike="noStrike" cap="none">
                <a:solidFill>
                  <a:srgbClr val="999999"/>
                </a:solidFill>
                <a:latin typeface="Open Sans Light"/>
                <a:ea typeface="Open Sans Light"/>
                <a:cs typeface="Open Sans Light"/>
                <a:sym typeface="Open Sans Light"/>
              </a:defRPr>
            </a:lvl1pPr>
            <a:lvl2pPr marR="0" lvl="1"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18" name="Google Shape;218;p45" descr="Wordmark_center_Purple_HEX.png"/>
          <p:cNvPicPr preferRelativeResize="0"/>
          <p:nvPr/>
        </p:nvPicPr>
        <p:blipFill rotWithShape="1">
          <a:blip r:embed="rId2">
            <a:alphaModFix/>
          </a:blip>
          <a:srcRect/>
          <a:stretch/>
        </p:blipFill>
        <p:spPr>
          <a:xfrm>
            <a:off x="6363106" y="6487457"/>
            <a:ext cx="2425296" cy="163374"/>
          </a:xfrm>
          <a:prstGeom prst="rect">
            <a:avLst/>
          </a:prstGeom>
          <a:noFill/>
          <a:ln>
            <a:noFill/>
          </a:ln>
        </p:spPr>
      </p:pic>
      <p:pic>
        <p:nvPicPr>
          <p:cNvPr id="219" name="Google Shape;219;p4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220" name="Google Shape;220;p45"/>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250"/>
              <a:buFont typeface="Encode Sans Black"/>
              <a:buNone/>
              <a:defRPr sz="225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1"/>
        <p:cNvGrpSpPr/>
        <p:nvPr/>
      </p:nvGrpSpPr>
      <p:grpSpPr>
        <a:xfrm>
          <a:off x="0" y="0"/>
          <a:ext cx="0" cy="0"/>
          <a:chOff x="0" y="0"/>
          <a:chExt cx="0" cy="0"/>
        </a:xfrm>
      </p:grpSpPr>
      <p:pic>
        <p:nvPicPr>
          <p:cNvPr id="222" name="Google Shape;222;p4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23" name="Google Shape;223;p46" descr="Bar_RtAngle_HEX.png"/>
          <p:cNvPicPr preferRelativeResize="0"/>
          <p:nvPr/>
        </p:nvPicPr>
        <p:blipFill rotWithShape="1">
          <a:blip r:embed="rId3">
            <a:alphaModFix/>
          </a:blip>
          <a:srcRect/>
          <a:stretch/>
        </p:blipFill>
        <p:spPr>
          <a:xfrm>
            <a:off x="792039" y="3947767"/>
            <a:ext cx="2451418" cy="124509"/>
          </a:xfrm>
          <a:prstGeom prst="rect">
            <a:avLst/>
          </a:prstGeom>
          <a:noFill/>
          <a:ln>
            <a:noFill/>
          </a:ln>
        </p:spPr>
      </p:pic>
      <p:sp>
        <p:nvSpPr>
          <p:cNvPr id="224" name="Google Shape;224;p46"/>
          <p:cNvSpPr txBox="1">
            <a:spLocks noGrp="1"/>
          </p:cNvSpPr>
          <p:nvPr>
            <p:ph type="title"/>
          </p:nvPr>
        </p:nvSpPr>
        <p:spPr>
          <a:xfrm>
            <a:off x="671757" y="939148"/>
            <a:ext cx="6972300" cy="2871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750"/>
              <a:buFont typeface="Encode Sans Black"/>
              <a:buNone/>
              <a:defRPr sz="375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25" name="Google Shape;225;p46"/>
          <p:cNvPicPr preferRelativeResize="0"/>
          <p:nvPr/>
        </p:nvPicPr>
        <p:blipFill rotWithShape="1">
          <a:blip r:embed="rId4">
            <a:alphaModFix/>
          </a:blip>
          <a:srcRect l="20115" b="-573"/>
          <a:stretch/>
        </p:blipFill>
        <p:spPr>
          <a:xfrm>
            <a:off x="792039" y="6252001"/>
            <a:ext cx="2602871" cy="42611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28"/>
        <p:cNvGrpSpPr/>
        <p:nvPr/>
      </p:nvGrpSpPr>
      <p:grpSpPr>
        <a:xfrm>
          <a:off x="0" y="0"/>
          <a:ext cx="0" cy="0"/>
          <a:chOff x="0" y="0"/>
          <a:chExt cx="0" cy="0"/>
        </a:xfrm>
      </p:grpSpPr>
      <p:pic>
        <p:nvPicPr>
          <p:cNvPr id="229" name="Google Shape;229;p48"/>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230" name="Google Shape;230;p4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31" name="Google Shape;231;p48"/>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2" name="Google Shape;232;p48"/>
          <p:cNvSpPr txBox="1">
            <a:spLocks noGrp="1"/>
          </p:cNvSpPr>
          <p:nvPr>
            <p:ph type="body" idx="1"/>
          </p:nvPr>
        </p:nvSpPr>
        <p:spPr>
          <a:xfrm>
            <a:off x="502920" y="1871317"/>
            <a:ext cx="8072700" cy="4053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33" name="Google Shape;233;p48"/>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4"/>
        <p:cNvGrpSpPr/>
        <p:nvPr/>
      </p:nvGrpSpPr>
      <p:grpSpPr>
        <a:xfrm>
          <a:off x="0" y="0"/>
          <a:ext cx="0" cy="0"/>
          <a:chOff x="0" y="0"/>
          <a:chExt cx="0" cy="0"/>
        </a:xfrm>
      </p:grpSpPr>
      <p:pic>
        <p:nvPicPr>
          <p:cNvPr id="235" name="Google Shape;235;p49" descr="Bar_RtAngle_7502_RGB.png"/>
          <p:cNvPicPr preferRelativeResize="0"/>
          <p:nvPr/>
        </p:nvPicPr>
        <p:blipFill rotWithShape="1">
          <a:blip r:embed="rId2">
            <a:alphaModFix/>
          </a:blip>
          <a:srcRect/>
          <a:stretch/>
        </p:blipFill>
        <p:spPr>
          <a:xfrm>
            <a:off x="813588" y="4006085"/>
            <a:ext cx="2284305" cy="112770"/>
          </a:xfrm>
          <a:prstGeom prst="rect">
            <a:avLst/>
          </a:prstGeom>
          <a:noFill/>
          <a:ln>
            <a:noFill/>
          </a:ln>
        </p:spPr>
      </p:pic>
      <p:sp>
        <p:nvSpPr>
          <p:cNvPr id="236" name="Google Shape;236;p49"/>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3750"/>
              <a:buFont typeface="Encode Sans Black"/>
              <a:buNone/>
              <a:defRPr sz="37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37" name="Google Shape;237;p49"/>
          <p:cNvPicPr preferRelativeResize="0"/>
          <p:nvPr/>
        </p:nvPicPr>
        <p:blipFill rotWithShape="1">
          <a:blip r:embed="rId3">
            <a:alphaModFix/>
          </a:blip>
          <a:srcRect/>
          <a:stretch/>
        </p:blipFill>
        <p:spPr>
          <a:xfrm>
            <a:off x="5603966" y="5924997"/>
            <a:ext cx="3296972" cy="57517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38"/>
        <p:cNvGrpSpPr/>
        <p:nvPr/>
      </p:nvGrpSpPr>
      <p:grpSpPr>
        <a:xfrm>
          <a:off x="0" y="0"/>
          <a:ext cx="0" cy="0"/>
          <a:chOff x="0" y="0"/>
          <a:chExt cx="0" cy="0"/>
        </a:xfrm>
      </p:grpSpPr>
      <p:sp>
        <p:nvSpPr>
          <p:cNvPr id="239" name="Google Shape;239;p50"/>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0" name="Google Shape;240;p50"/>
          <p:cNvSpPr txBox="1">
            <a:spLocks noGrp="1"/>
          </p:cNvSpPr>
          <p:nvPr>
            <p:ph type="body" idx="1"/>
          </p:nvPr>
        </p:nvSpPr>
        <p:spPr>
          <a:xfrm>
            <a:off x="502920" y="2278439"/>
            <a:ext cx="8072700" cy="36465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4325" algn="l" rtl="0">
              <a:spcBef>
                <a:spcPts val="270"/>
              </a:spcBef>
              <a:spcAft>
                <a:spcPts val="0"/>
              </a:spcAft>
              <a:buClr>
                <a:schemeClr val="dk1"/>
              </a:buClr>
              <a:buSzPts val="1350"/>
              <a:buFont typeface="Merriweather Sans"/>
              <a:buChar char="&gt;"/>
              <a:defRPr sz="1350" b="1" i="0" u="none" strike="noStrike" cap="none">
                <a:solidFill>
                  <a:schemeClr val="dk1"/>
                </a:solidFill>
                <a:latin typeface="Open Sans"/>
                <a:ea typeface="Open Sans"/>
                <a:cs typeface="Open Sans"/>
                <a:sym typeface="Open Sans"/>
              </a:defRPr>
            </a:lvl3pPr>
            <a:lvl4pPr marL="1828800" marR="0" lvl="3" indent="-304800" algn="l" rtl="0">
              <a:spcBef>
                <a:spcPts val="24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5275" algn="l" rtl="0">
              <a:spcBef>
                <a:spcPts val="210"/>
              </a:spcBef>
              <a:spcAft>
                <a:spcPts val="0"/>
              </a:spcAft>
              <a:buClr>
                <a:schemeClr val="dk1"/>
              </a:buClr>
              <a:buSzPts val="1050"/>
              <a:buFont typeface="Merriweather Sans"/>
              <a:buChar char="&gt;"/>
              <a:defRPr sz="105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1" name="Google Shape;241;p50"/>
          <p:cNvSpPr txBox="1">
            <a:spLocks noGrp="1"/>
          </p:cNvSpPr>
          <p:nvPr>
            <p:ph type="body" idx="2"/>
          </p:nvPr>
        </p:nvSpPr>
        <p:spPr>
          <a:xfrm>
            <a:off x="502920" y="1896095"/>
            <a:ext cx="8072700" cy="268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1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914400" marR="0" lvl="1" indent="-228600" algn="l" rtl="0">
              <a:spcBef>
                <a:spcPts val="42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2" name="Google Shape;242;p50"/>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243" name="Google Shape;243;p50"/>
          <p:cNvPicPr preferRelativeResize="0"/>
          <p:nvPr/>
        </p:nvPicPr>
        <p:blipFill rotWithShape="1">
          <a:blip r:embed="rId2">
            <a:alphaModFix/>
          </a:blip>
          <a:srcRect/>
          <a:stretch/>
        </p:blipFill>
        <p:spPr>
          <a:xfrm>
            <a:off x="502920" y="1685496"/>
            <a:ext cx="827839" cy="96362"/>
          </a:xfrm>
          <a:prstGeom prst="rect">
            <a:avLst/>
          </a:prstGeom>
          <a:noFill/>
          <a:ln>
            <a:noFill/>
          </a:ln>
        </p:spPr>
      </p:pic>
      <p:pic>
        <p:nvPicPr>
          <p:cNvPr id="244" name="Google Shape;244;p50"/>
          <p:cNvPicPr preferRelativeResize="0"/>
          <p:nvPr/>
        </p:nvPicPr>
        <p:blipFill rotWithShape="1">
          <a:blip r:embed="rId3">
            <a:alphaModFix/>
          </a:blip>
          <a:srcRect/>
          <a:stretch/>
        </p:blipFill>
        <p:spPr>
          <a:xfrm>
            <a:off x="6198327" y="6174377"/>
            <a:ext cx="2377438" cy="41475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245"/>
        <p:cNvGrpSpPr/>
        <p:nvPr/>
      </p:nvGrpSpPr>
      <p:grpSpPr>
        <a:xfrm>
          <a:off x="0" y="0"/>
          <a:ext cx="0" cy="0"/>
          <a:chOff x="0" y="0"/>
          <a:chExt cx="0" cy="0"/>
        </a:xfrm>
      </p:grpSpPr>
      <p:pic>
        <p:nvPicPr>
          <p:cNvPr id="246" name="Google Shape;246;p51"/>
          <p:cNvPicPr preferRelativeResize="0"/>
          <p:nvPr/>
        </p:nvPicPr>
        <p:blipFill rotWithShape="1">
          <a:blip r:embed="rId2">
            <a:alphaModFix/>
          </a:blip>
          <a:srcRect/>
          <a:stretch/>
        </p:blipFill>
        <p:spPr>
          <a:xfrm>
            <a:off x="6198327" y="6174377"/>
            <a:ext cx="2377438" cy="414756"/>
          </a:xfrm>
          <a:prstGeom prst="rect">
            <a:avLst/>
          </a:prstGeom>
          <a:noFill/>
          <a:ln>
            <a:noFill/>
          </a:ln>
        </p:spPr>
      </p:pic>
      <p:sp>
        <p:nvSpPr>
          <p:cNvPr id="247" name="Google Shape;247;p51"/>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48" name="Google Shape;248;p51"/>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49" name="Google Shape;249;p51"/>
          <p:cNvPicPr preferRelativeResize="0"/>
          <p:nvPr/>
        </p:nvPicPr>
        <p:blipFill rotWithShape="1">
          <a:blip r:embed="rId3">
            <a:alphaModFix/>
          </a:blip>
          <a:srcRect/>
          <a:stretch/>
        </p:blipFill>
        <p:spPr>
          <a:xfrm>
            <a:off x="502920" y="1685496"/>
            <a:ext cx="827839" cy="9636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250"/>
        <p:cNvGrpSpPr/>
        <p:nvPr/>
      </p:nvGrpSpPr>
      <p:grpSpPr>
        <a:xfrm>
          <a:off x="0" y="0"/>
          <a:ext cx="0" cy="0"/>
          <a:chOff x="0" y="0"/>
          <a:chExt cx="0" cy="0"/>
        </a:xfrm>
      </p:grpSpPr>
      <p:sp>
        <p:nvSpPr>
          <p:cNvPr id="251" name="Google Shape;251;p52"/>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52" name="Google Shape;252;p52"/>
          <p:cNvSpPr txBox="1">
            <a:spLocks noGrp="1"/>
          </p:cNvSpPr>
          <p:nvPr>
            <p:ph type="title"/>
          </p:nvPr>
        </p:nvSpPr>
        <p:spPr>
          <a:xfrm>
            <a:off x="502920" y="110606"/>
            <a:ext cx="8072700" cy="536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4B2E83"/>
              </a:buClr>
              <a:buSzPts val="2250"/>
              <a:buFont typeface="Encode Sans Black"/>
              <a:buNone/>
              <a:defRPr sz="225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53" name="Google Shape;253;p52"/>
          <p:cNvPicPr preferRelativeResize="0"/>
          <p:nvPr/>
        </p:nvPicPr>
        <p:blipFill rotWithShape="1">
          <a:blip r:embed="rId2">
            <a:alphaModFix/>
          </a:blip>
          <a:srcRect/>
          <a:stretch/>
        </p:blipFill>
        <p:spPr>
          <a:xfrm>
            <a:off x="502920" y="736261"/>
            <a:ext cx="827839" cy="9636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8"/>
        <p:cNvGrpSpPr/>
        <p:nvPr/>
      </p:nvGrpSpPr>
      <p:grpSpPr>
        <a:xfrm>
          <a:off x="0" y="0"/>
          <a:ext cx="0" cy="0"/>
          <a:chOff x="0" y="0"/>
          <a:chExt cx="0" cy="0"/>
        </a:xfrm>
      </p:grpSpPr>
      <p:sp>
        <p:nvSpPr>
          <p:cNvPr id="259" name="Google Shape;259;p54"/>
          <p:cNvSpPr/>
          <p:nvPr/>
        </p:nvSpPr>
        <p:spPr>
          <a:xfrm>
            <a:off x="1524800" y="896808"/>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260" name="Google Shape;260;p54"/>
          <p:cNvSpPr/>
          <p:nvPr/>
        </p:nvSpPr>
        <p:spPr>
          <a:xfrm rot="10800000">
            <a:off x="6537563" y="44572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261" name="Google Shape;261;p54"/>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262" name="Google Shape;262;p54"/>
          <p:cNvSpPr txBox="1">
            <a:spLocks noGrp="1"/>
          </p:cNvSpPr>
          <p:nvPr>
            <p:ph type="ctrTitle"/>
          </p:nvPr>
        </p:nvSpPr>
        <p:spPr>
          <a:xfrm>
            <a:off x="1680302" y="1585234"/>
            <a:ext cx="5783400" cy="194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63" name="Google Shape;263;p54"/>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264" name="Google Shape;264;p5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5"/>
        <p:cNvGrpSpPr/>
        <p:nvPr/>
      </p:nvGrpSpPr>
      <p:grpSpPr>
        <a:xfrm>
          <a:off x="0" y="0"/>
          <a:ext cx="0" cy="0"/>
          <a:chOff x="0" y="0"/>
          <a:chExt cx="0" cy="0"/>
        </a:xfrm>
      </p:grpSpPr>
      <p:cxnSp>
        <p:nvCxnSpPr>
          <p:cNvPr id="266" name="Google Shape;266;p55"/>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267" name="Google Shape;267;p55"/>
          <p:cNvSpPr txBox="1">
            <a:spLocks noGrp="1"/>
          </p:cNvSpPr>
          <p:nvPr>
            <p:ph type="title"/>
          </p:nvPr>
        </p:nvSpPr>
        <p:spPr>
          <a:xfrm>
            <a:off x="480750" y="2353267"/>
            <a:ext cx="8222100" cy="120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68" name="Google Shape;268;p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9"/>
        <p:cNvGrpSpPr/>
        <p:nvPr/>
      </p:nvGrpSpPr>
      <p:grpSpPr>
        <a:xfrm>
          <a:off x="0" y="0"/>
          <a:ext cx="0" cy="0"/>
          <a:chOff x="0" y="0"/>
          <a:chExt cx="0" cy="0"/>
        </a:xfrm>
      </p:grpSpPr>
      <p:cxnSp>
        <p:nvCxnSpPr>
          <p:cNvPr id="270" name="Google Shape;270;p56"/>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71" name="Google Shape;271;p56"/>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2" name="Google Shape;272;p56"/>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3" name="Google Shape;273;p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4"/>
        <p:cNvGrpSpPr/>
        <p:nvPr/>
      </p:nvGrpSpPr>
      <p:grpSpPr>
        <a:xfrm>
          <a:off x="0" y="0"/>
          <a:ext cx="0" cy="0"/>
          <a:chOff x="0" y="0"/>
          <a:chExt cx="0" cy="0"/>
        </a:xfrm>
      </p:grpSpPr>
      <p:cxnSp>
        <p:nvCxnSpPr>
          <p:cNvPr id="275" name="Google Shape;275;p57"/>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76" name="Google Shape;276;p57"/>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7" name="Google Shape;277;p57"/>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8" name="Google Shape;278;p57"/>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9" name="Google Shape;279;p5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0"/>
        <p:cNvGrpSpPr/>
        <p:nvPr/>
      </p:nvGrpSpPr>
      <p:grpSpPr>
        <a:xfrm>
          <a:off x="0" y="0"/>
          <a:ext cx="0" cy="0"/>
          <a:chOff x="0" y="0"/>
          <a:chExt cx="0" cy="0"/>
        </a:xfrm>
      </p:grpSpPr>
      <p:sp>
        <p:nvSpPr>
          <p:cNvPr id="281" name="Google Shape;281;p5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2" name="Google Shape;282;p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3"/>
        <p:cNvGrpSpPr/>
        <p:nvPr/>
      </p:nvGrpSpPr>
      <p:grpSpPr>
        <a:xfrm>
          <a:off x="0" y="0"/>
          <a:ext cx="0" cy="0"/>
          <a:chOff x="0" y="0"/>
          <a:chExt cx="0" cy="0"/>
        </a:xfrm>
      </p:grpSpPr>
      <p:cxnSp>
        <p:nvCxnSpPr>
          <p:cNvPr id="284" name="Google Shape;284;p59"/>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285" name="Google Shape;285;p59"/>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6" name="Google Shape;286;p59"/>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7" name="Google Shape;287;p5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sp>
        <p:nvSpPr>
          <p:cNvPr id="289" name="Google Shape;289;p60"/>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0" name="Google Shape;290;p6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1"/>
        <p:cNvGrpSpPr/>
        <p:nvPr/>
      </p:nvGrpSpPr>
      <p:grpSpPr>
        <a:xfrm>
          <a:off x="0" y="0"/>
          <a:ext cx="0" cy="0"/>
          <a:chOff x="0" y="0"/>
          <a:chExt cx="0" cy="0"/>
        </a:xfrm>
      </p:grpSpPr>
      <p:sp>
        <p:nvSpPr>
          <p:cNvPr id="292" name="Google Shape;292;p61"/>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61"/>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294" name="Google Shape;294;p61"/>
          <p:cNvSpPr txBox="1">
            <a:spLocks noGrp="1"/>
          </p:cNvSpPr>
          <p:nvPr>
            <p:ph type="title"/>
          </p:nvPr>
        </p:nvSpPr>
        <p:spPr>
          <a:xfrm>
            <a:off x="265500" y="1612100"/>
            <a:ext cx="4045200" cy="200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295" name="Google Shape;295;p61"/>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96" name="Google Shape;296;p61"/>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7" name="Google Shape;297;p6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8"/>
        <p:cNvGrpSpPr/>
        <p:nvPr/>
      </p:nvGrpSpPr>
      <p:grpSpPr>
        <a:xfrm>
          <a:off x="0" y="0"/>
          <a:ext cx="0" cy="0"/>
          <a:chOff x="0" y="0"/>
          <a:chExt cx="0" cy="0"/>
        </a:xfrm>
      </p:grpSpPr>
      <p:sp>
        <p:nvSpPr>
          <p:cNvPr id="299" name="Google Shape;299;p62"/>
          <p:cNvSpPr txBox="1">
            <a:spLocks noGrp="1"/>
          </p:cNvSpPr>
          <p:nvPr>
            <p:ph type="body" idx="1"/>
          </p:nvPr>
        </p:nvSpPr>
        <p:spPr>
          <a:xfrm>
            <a:off x="319500" y="5644967"/>
            <a:ext cx="5998800" cy="798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300" name="Google Shape;300;p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1"/>
        <p:cNvGrpSpPr/>
        <p:nvPr/>
      </p:nvGrpSpPr>
      <p:grpSpPr>
        <a:xfrm>
          <a:off x="0" y="0"/>
          <a:ext cx="0" cy="0"/>
          <a:chOff x="0" y="0"/>
          <a:chExt cx="0" cy="0"/>
        </a:xfrm>
      </p:grpSpPr>
      <p:sp>
        <p:nvSpPr>
          <p:cNvPr id="302" name="Google Shape;302;p63"/>
          <p:cNvSpPr/>
          <p:nvPr/>
        </p:nvSpPr>
        <p:spPr>
          <a:xfrm>
            <a:off x="150" y="6769100"/>
            <a:ext cx="9143700" cy="8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3"/>
          <p:cNvSpPr txBox="1">
            <a:spLocks noGrp="1"/>
          </p:cNvSpPr>
          <p:nvPr>
            <p:ph type="title" hasCustomPrompt="1"/>
          </p:nvPr>
        </p:nvSpPr>
        <p:spPr>
          <a:xfrm>
            <a:off x="387900" y="1536600"/>
            <a:ext cx="8368200" cy="205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304" name="Google Shape;304;p63"/>
          <p:cNvSpPr txBox="1">
            <a:spLocks noGrp="1"/>
          </p:cNvSpPr>
          <p:nvPr>
            <p:ph type="body" idx="1"/>
          </p:nvPr>
        </p:nvSpPr>
        <p:spPr>
          <a:xfrm>
            <a:off x="387900" y="3892600"/>
            <a:ext cx="8368200" cy="14289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5" name="Google Shape;305;p6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6"/>
        <p:cNvGrpSpPr/>
        <p:nvPr/>
      </p:nvGrpSpPr>
      <p:grpSpPr>
        <a:xfrm>
          <a:off x="0" y="0"/>
          <a:ext cx="0" cy="0"/>
          <a:chOff x="0" y="0"/>
          <a:chExt cx="0" cy="0"/>
        </a:xfrm>
      </p:grpSpPr>
      <p:sp>
        <p:nvSpPr>
          <p:cNvPr id="307" name="Google Shape;307;p6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09"/>
        <p:cNvGrpSpPr/>
        <p:nvPr/>
      </p:nvGrpSpPr>
      <p:grpSpPr>
        <a:xfrm>
          <a:off x="0" y="0"/>
          <a:ext cx="0" cy="0"/>
          <a:chOff x="0" y="0"/>
          <a:chExt cx="0" cy="0"/>
        </a:xfrm>
      </p:grpSpPr>
      <p:pic>
        <p:nvPicPr>
          <p:cNvPr id="310" name="Google Shape;310;p66"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311" name="Google Shape;311;p66"/>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312" name="Google Shape;312;p66"/>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13" name="Google Shape;313;p66"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4"/>
        <p:cNvGrpSpPr/>
        <p:nvPr/>
      </p:nvGrpSpPr>
      <p:grpSpPr>
        <a:xfrm>
          <a:off x="0" y="0"/>
          <a:ext cx="0" cy="0"/>
          <a:chOff x="0" y="0"/>
          <a:chExt cx="0" cy="0"/>
        </a:xfrm>
      </p:grpSpPr>
      <p:sp>
        <p:nvSpPr>
          <p:cNvPr id="315" name="Google Shape;315;p67"/>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16" name="Google Shape;316;p67"/>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7" name="Google Shape;317;p67"/>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8" name="Google Shape;318;p67"/>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19"/>
        <p:cNvGrpSpPr/>
        <p:nvPr/>
      </p:nvGrpSpPr>
      <p:grpSpPr>
        <a:xfrm>
          <a:off x="0" y="0"/>
          <a:ext cx="0" cy="0"/>
          <a:chOff x="0" y="0"/>
          <a:chExt cx="0" cy="0"/>
        </a:xfrm>
      </p:grpSpPr>
      <p:sp>
        <p:nvSpPr>
          <p:cNvPr id="320" name="Google Shape;320;p68"/>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21" name="Google Shape;321;p68"/>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22" name="Google Shape;322;p68"/>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23" name="Google Shape;323;p68"/>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324" name="Google Shape;324;p68"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25"/>
        <p:cNvGrpSpPr/>
        <p:nvPr/>
      </p:nvGrpSpPr>
      <p:grpSpPr>
        <a:xfrm>
          <a:off x="0" y="0"/>
          <a:ext cx="0" cy="0"/>
          <a:chOff x="0" y="0"/>
          <a:chExt cx="0" cy="0"/>
        </a:xfrm>
      </p:grpSpPr>
      <p:pic>
        <p:nvPicPr>
          <p:cNvPr id="326" name="Google Shape;326;p69"/>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327" name="Google Shape;327;p69"/>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28" name="Google Shape;328;p6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29" name="Google Shape;329;p69"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0"/>
        <p:cNvGrpSpPr/>
        <p:nvPr/>
      </p:nvGrpSpPr>
      <p:grpSpPr>
        <a:xfrm>
          <a:off x="0" y="0"/>
          <a:ext cx="0" cy="0"/>
          <a:chOff x="0" y="0"/>
          <a:chExt cx="0" cy="0"/>
        </a:xfrm>
      </p:grpSpPr>
      <p:sp>
        <p:nvSpPr>
          <p:cNvPr id="331" name="Google Shape;331;p70"/>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32" name="Google Shape;332;p70"/>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33" name="Google Shape;333;p70"/>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4" name="Google Shape;334;p70"/>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5" name="Google Shape;335;p70"/>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7"/>
        <p:cNvGrpSpPr/>
        <p:nvPr/>
      </p:nvGrpSpPr>
      <p:grpSpPr>
        <a:xfrm>
          <a:off x="0" y="0"/>
          <a:ext cx="0" cy="0"/>
          <a:chOff x="0" y="0"/>
          <a:chExt cx="0" cy="0"/>
        </a:xfrm>
      </p:grpSpPr>
      <p:sp>
        <p:nvSpPr>
          <p:cNvPr id="338" name="Google Shape;338;p72"/>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9" name="Google Shape;339;p7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40" name="Google Shape;340;p7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341" name="Google Shape;341;p72"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42"/>
        <p:cNvGrpSpPr/>
        <p:nvPr/>
      </p:nvGrpSpPr>
      <p:grpSpPr>
        <a:xfrm>
          <a:off x="0" y="0"/>
          <a:ext cx="0" cy="0"/>
          <a:chOff x="0" y="0"/>
          <a:chExt cx="0" cy="0"/>
        </a:xfrm>
      </p:grpSpPr>
      <p:sp>
        <p:nvSpPr>
          <p:cNvPr id="343" name="Google Shape;343;p7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Google Shape;344;p7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345" name="Google Shape;345;p7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46" name="Google Shape;346;p7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47"/>
        <p:cNvGrpSpPr/>
        <p:nvPr/>
      </p:nvGrpSpPr>
      <p:grpSpPr>
        <a:xfrm>
          <a:off x="0" y="0"/>
          <a:ext cx="0" cy="0"/>
          <a:chOff x="0" y="0"/>
          <a:chExt cx="0" cy="0"/>
        </a:xfrm>
      </p:grpSpPr>
      <p:sp>
        <p:nvSpPr>
          <p:cNvPr id="348" name="Google Shape;348;p7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Google Shape;349;p74"/>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Google Shape;350;p74"/>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1" name="Google Shape;351;p7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352" name="Google Shape;352;p7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53"/>
        <p:cNvGrpSpPr/>
        <p:nvPr/>
      </p:nvGrpSpPr>
      <p:grpSpPr>
        <a:xfrm>
          <a:off x="0" y="0"/>
          <a:ext cx="0" cy="0"/>
          <a:chOff x="0" y="0"/>
          <a:chExt cx="0" cy="0"/>
        </a:xfrm>
      </p:grpSpPr>
      <p:sp>
        <p:nvSpPr>
          <p:cNvPr id="354" name="Google Shape;354;p75"/>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Google Shape;355;p7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6" name="Google Shape;356;p7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57" name="Google Shape;357;p7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59"/>
        <p:cNvGrpSpPr/>
        <p:nvPr/>
      </p:nvGrpSpPr>
      <p:grpSpPr>
        <a:xfrm>
          <a:off x="0" y="0"/>
          <a:ext cx="0" cy="0"/>
          <a:chOff x="0" y="0"/>
          <a:chExt cx="0" cy="0"/>
        </a:xfrm>
      </p:grpSpPr>
      <p:pic>
        <p:nvPicPr>
          <p:cNvPr id="360" name="Google Shape;360;p7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61" name="Google Shape;361;p77"/>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62" name="Google Shape;362;p77"/>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3" name="Google Shape;363;p7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65"/>
        <p:cNvGrpSpPr/>
        <p:nvPr/>
      </p:nvGrpSpPr>
      <p:grpSpPr>
        <a:xfrm>
          <a:off x="0" y="0"/>
          <a:ext cx="0" cy="0"/>
          <a:chOff x="0" y="0"/>
          <a:chExt cx="0" cy="0"/>
        </a:xfrm>
      </p:grpSpPr>
      <p:sp>
        <p:nvSpPr>
          <p:cNvPr id="366" name="Google Shape;366;p7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7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8" name="Google Shape;368;p79"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9" name="Google Shape;369;p79" descr="Bar_RtAngle_7502_RGB.png"/>
          <p:cNvPicPr preferRelativeResize="0"/>
          <p:nvPr/>
        </p:nvPicPr>
        <p:blipFill rotWithShape="1">
          <a:blip r:embed="rId3">
            <a:alphaModFix/>
          </a:blip>
          <a:srcRect/>
          <a:stretch/>
        </p:blipFill>
        <p:spPr>
          <a:xfrm>
            <a:off x="784226" y="1437805"/>
            <a:ext cx="1358183" cy="6705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0"/>
        <p:cNvGrpSpPr/>
        <p:nvPr/>
      </p:nvGrpSpPr>
      <p:grpSpPr>
        <a:xfrm>
          <a:off x="0" y="0"/>
          <a:ext cx="0" cy="0"/>
          <a:chOff x="0" y="0"/>
          <a:chExt cx="0" cy="0"/>
        </a:xfrm>
      </p:grpSpPr>
      <p:sp>
        <p:nvSpPr>
          <p:cNvPr id="371" name="Google Shape;371;p80"/>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2" name="Google Shape;372;p8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73" name="Google Shape;373;p80"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374" name="Google Shape;374;p80"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75"/>
        <p:cNvGrpSpPr/>
        <p:nvPr/>
      </p:nvGrpSpPr>
      <p:grpSpPr>
        <a:xfrm>
          <a:off x="0" y="0"/>
          <a:ext cx="0" cy="0"/>
          <a:chOff x="0" y="0"/>
          <a:chExt cx="0" cy="0"/>
        </a:xfrm>
      </p:grpSpPr>
      <p:sp>
        <p:nvSpPr>
          <p:cNvPr id="376" name="Google Shape;376;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81"/>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Google Shape;378;p81"/>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9" name="Google Shape;379;p81"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380" name="Google Shape;380;p81" descr="Bar_RtAngle_7502_RGB.png"/>
          <p:cNvPicPr preferRelativeResize="0"/>
          <p:nvPr/>
        </p:nvPicPr>
        <p:blipFill rotWithShape="1">
          <a:blip r:embed="rId3">
            <a:alphaModFix/>
          </a:blip>
          <a:srcRect/>
          <a:stretch/>
        </p:blipFill>
        <p:spPr>
          <a:xfrm>
            <a:off x="784226" y="1437805"/>
            <a:ext cx="1358183" cy="67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81"/>
        <p:cNvGrpSpPr/>
        <p:nvPr/>
      </p:nvGrpSpPr>
      <p:grpSpPr>
        <a:xfrm>
          <a:off x="0" y="0"/>
          <a:ext cx="0" cy="0"/>
          <a:chOff x="0" y="0"/>
          <a:chExt cx="0" cy="0"/>
        </a:xfrm>
      </p:grpSpPr>
      <p:sp>
        <p:nvSpPr>
          <p:cNvPr id="382" name="Google Shape;382;p82"/>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8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4" name="Google Shape;384;p82"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385" name="Google Shape;385;p82" descr="Bar_RtAngle_7502_RGB.png"/>
          <p:cNvPicPr preferRelativeResize="0"/>
          <p:nvPr/>
        </p:nvPicPr>
        <p:blipFill rotWithShape="1">
          <a:blip r:embed="rId3">
            <a:alphaModFix/>
          </a:blip>
          <a:srcRect/>
          <a:stretch/>
        </p:blipFill>
        <p:spPr>
          <a:xfrm>
            <a:off x="784226" y="1437805"/>
            <a:ext cx="1358183" cy="670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86"/>
        <p:cNvGrpSpPr/>
        <p:nvPr/>
      </p:nvGrpSpPr>
      <p:grpSpPr>
        <a:xfrm>
          <a:off x="0" y="0"/>
          <a:ext cx="0" cy="0"/>
          <a:chOff x="0" y="0"/>
          <a:chExt cx="0" cy="0"/>
        </a:xfrm>
      </p:grpSpPr>
      <p:pic>
        <p:nvPicPr>
          <p:cNvPr id="387" name="Google Shape;387;p83"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88" name="Google Shape;388;p83"/>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89" name="Google Shape;389;p83"/>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90" name="Google Shape;390;p83"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B2E83"/>
        </a:solidFill>
        <a:effectLst/>
      </p:bgPr>
    </p:bg>
    <p:spTree>
      <p:nvGrpSpPr>
        <p:cNvPr id="1" name="Shape 391"/>
        <p:cNvGrpSpPr/>
        <p:nvPr/>
      </p:nvGrpSpPr>
      <p:grpSpPr>
        <a:xfrm>
          <a:off x="0" y="0"/>
          <a:ext cx="0" cy="0"/>
          <a:chOff x="0" y="0"/>
          <a:chExt cx="0" cy="0"/>
        </a:xfrm>
      </p:grpSpPr>
      <p:pic>
        <p:nvPicPr>
          <p:cNvPr id="392" name="Google Shape;392;p8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93" name="Google Shape;393;p84"/>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94" name="Google Shape;394;p84"/>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95" name="Google Shape;395;p8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396"/>
        <p:cNvGrpSpPr/>
        <p:nvPr/>
      </p:nvGrpSpPr>
      <p:grpSpPr>
        <a:xfrm>
          <a:off x="0" y="0"/>
          <a:ext cx="0" cy="0"/>
          <a:chOff x="0" y="0"/>
          <a:chExt cx="0" cy="0"/>
        </a:xfrm>
      </p:grpSpPr>
      <p:sp>
        <p:nvSpPr>
          <p:cNvPr id="397" name="Google Shape;397;p8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8" name="Google Shape;398;p8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9" name="Google Shape;399;p8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00" name="Google Shape;400;p85" descr="Bar_RtAngle_7502_RGB.png"/>
          <p:cNvPicPr preferRelativeResize="0"/>
          <p:nvPr/>
        </p:nvPicPr>
        <p:blipFill rotWithShape="1">
          <a:blip r:embed="rId3">
            <a:alphaModFix/>
          </a:blip>
          <a:srcRect/>
          <a:stretch/>
        </p:blipFill>
        <p:spPr>
          <a:xfrm>
            <a:off x="784226" y="1437805"/>
            <a:ext cx="1358183" cy="670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402"/>
        <p:cNvGrpSpPr/>
        <p:nvPr/>
      </p:nvGrpSpPr>
      <p:grpSpPr>
        <a:xfrm>
          <a:off x="0" y="0"/>
          <a:ext cx="0" cy="0"/>
          <a:chOff x="0" y="0"/>
          <a:chExt cx="0" cy="0"/>
        </a:xfrm>
      </p:grpSpPr>
      <p:pic>
        <p:nvPicPr>
          <p:cNvPr id="403" name="Google Shape;403;p8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404" name="Google Shape;404;p87"/>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405" name="Google Shape;405;p87"/>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06" name="Google Shape;406;p8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07"/>
        <p:cNvGrpSpPr/>
        <p:nvPr/>
      </p:nvGrpSpPr>
      <p:grpSpPr>
        <a:xfrm>
          <a:off x="0" y="0"/>
          <a:ext cx="0" cy="0"/>
          <a:chOff x="0" y="0"/>
          <a:chExt cx="0" cy="0"/>
        </a:xfrm>
      </p:grpSpPr>
      <p:sp>
        <p:nvSpPr>
          <p:cNvPr id="408" name="Google Shape;408;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09" name="Google Shape;409;p8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0" name="Google Shape;410;p8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11" name="Google Shape;411;p88"/>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412" name="Google Shape;412;p8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413"/>
        <p:cNvGrpSpPr/>
        <p:nvPr/>
      </p:nvGrpSpPr>
      <p:grpSpPr>
        <a:xfrm>
          <a:off x="0" y="0"/>
          <a:ext cx="0" cy="0"/>
          <a:chOff x="0" y="0"/>
          <a:chExt cx="0" cy="0"/>
        </a:xfrm>
      </p:grpSpPr>
      <p:pic>
        <p:nvPicPr>
          <p:cNvPr id="414" name="Google Shape;414;p8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415" name="Google Shape;415;p8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6" name="Google Shape;416;p89"/>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17" name="Google Shape;417;p8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18"/>
        <p:cNvGrpSpPr/>
        <p:nvPr/>
      </p:nvGrpSpPr>
      <p:grpSpPr>
        <a:xfrm>
          <a:off x="0" y="0"/>
          <a:ext cx="0" cy="0"/>
          <a:chOff x="0" y="0"/>
          <a:chExt cx="0" cy="0"/>
        </a:xfrm>
      </p:grpSpPr>
      <p:pic>
        <p:nvPicPr>
          <p:cNvPr id="419" name="Google Shape;419;p90"/>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420" name="Google Shape;420;p9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1" name="Google Shape;421;p9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22" name="Google Shape;422;p9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24"/>
        <p:cNvGrpSpPr/>
        <p:nvPr/>
      </p:nvGrpSpPr>
      <p:grpSpPr>
        <a:xfrm>
          <a:off x="0" y="0"/>
          <a:ext cx="0" cy="0"/>
          <a:chOff x="0" y="0"/>
          <a:chExt cx="0" cy="0"/>
        </a:xfrm>
      </p:grpSpPr>
      <p:sp>
        <p:nvSpPr>
          <p:cNvPr id="425" name="Google Shape;425;p9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6" name="Google Shape;426;p9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7" name="Google Shape;427;p9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28" name="Google Shape;428;p9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29"/>
        <p:cNvGrpSpPr/>
        <p:nvPr/>
      </p:nvGrpSpPr>
      <p:grpSpPr>
        <a:xfrm>
          <a:off x="0" y="0"/>
          <a:ext cx="0" cy="0"/>
          <a:chOff x="0" y="0"/>
          <a:chExt cx="0" cy="0"/>
        </a:xfrm>
      </p:grpSpPr>
      <p:sp>
        <p:nvSpPr>
          <p:cNvPr id="430" name="Google Shape;430;p93"/>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1" name="Google Shape;431;p9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2" name="Google Shape;432;p93"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433" name="Google Shape;433;p9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34"/>
        <p:cNvGrpSpPr/>
        <p:nvPr/>
      </p:nvGrpSpPr>
      <p:grpSpPr>
        <a:xfrm>
          <a:off x="0" y="0"/>
          <a:ext cx="0" cy="0"/>
          <a:chOff x="0" y="0"/>
          <a:chExt cx="0" cy="0"/>
        </a:xfrm>
      </p:grpSpPr>
      <p:sp>
        <p:nvSpPr>
          <p:cNvPr id="435" name="Google Shape;435;p9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6" name="Google Shape;436;p94"/>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7" name="Google Shape;437;p94"/>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8" name="Google Shape;438;p94"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439" name="Google Shape;439;p9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440"/>
        <p:cNvGrpSpPr/>
        <p:nvPr/>
      </p:nvGrpSpPr>
      <p:grpSpPr>
        <a:xfrm>
          <a:off x="0" y="0"/>
          <a:ext cx="0" cy="0"/>
          <a:chOff x="0" y="0"/>
          <a:chExt cx="0" cy="0"/>
        </a:xfrm>
      </p:grpSpPr>
      <p:sp>
        <p:nvSpPr>
          <p:cNvPr id="441" name="Google Shape;441;p9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2" name="Google Shape;442;p9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D88A2"/>
              </a:buClr>
              <a:buSzPts val="3200"/>
              <a:buFont typeface="Arial"/>
              <a:buNone/>
              <a:defRPr sz="3200" b="0" i="0" u="none" strike="noStrike" cap="none">
                <a:solidFill>
                  <a:srgbClr val="8D88A2"/>
                </a:solidFill>
                <a:latin typeface="Calibri"/>
                <a:ea typeface="Calibri"/>
                <a:cs typeface="Calibri"/>
                <a:sym typeface="Calibri"/>
              </a:defRPr>
            </a:lvl1pPr>
            <a:lvl2pPr marR="0" lvl="1" algn="ctr" rtl="0">
              <a:spcBef>
                <a:spcPts val="560"/>
              </a:spcBef>
              <a:spcAft>
                <a:spcPts val="0"/>
              </a:spcAft>
              <a:buClr>
                <a:srgbClr val="8D88A2"/>
              </a:buClr>
              <a:buSzPts val="2800"/>
              <a:buFont typeface="Arial"/>
              <a:buNone/>
              <a:defRPr sz="2800" b="0" i="0" u="none" strike="noStrike" cap="none">
                <a:solidFill>
                  <a:srgbClr val="8D88A2"/>
                </a:solidFill>
                <a:latin typeface="Calibri"/>
                <a:ea typeface="Calibri"/>
                <a:cs typeface="Calibri"/>
                <a:sym typeface="Calibri"/>
              </a:defRPr>
            </a:lvl2pPr>
            <a:lvl3pPr marR="0" lvl="2" algn="ctr" rtl="0">
              <a:spcBef>
                <a:spcPts val="480"/>
              </a:spcBef>
              <a:spcAft>
                <a:spcPts val="0"/>
              </a:spcAft>
              <a:buClr>
                <a:srgbClr val="8D88A2"/>
              </a:buClr>
              <a:buSzPts val="2400"/>
              <a:buFont typeface="Arial"/>
              <a:buNone/>
              <a:defRPr sz="2400" b="0" i="0" u="none" strike="noStrike" cap="none">
                <a:solidFill>
                  <a:srgbClr val="8D88A2"/>
                </a:solidFill>
                <a:latin typeface="Calibri"/>
                <a:ea typeface="Calibri"/>
                <a:cs typeface="Calibri"/>
                <a:sym typeface="Calibri"/>
              </a:defRPr>
            </a:lvl3pPr>
            <a:lvl4pPr marR="0" lvl="3"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4pPr>
            <a:lvl5pPr marR="0" lvl="4"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5pPr>
            <a:lvl6pPr marR="0" lvl="5"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6pPr>
            <a:lvl7pPr marR="0" lvl="6"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7pPr>
            <a:lvl8pPr marR="0" lvl="7"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8pPr>
            <a:lvl9pPr marR="0" lvl="8" algn="ctr" rtl="0">
              <a:spcBef>
                <a:spcPts val="400"/>
              </a:spcBef>
              <a:spcAft>
                <a:spcPts val="0"/>
              </a:spcAft>
              <a:buClr>
                <a:srgbClr val="8D88A2"/>
              </a:buClr>
              <a:buSzPts val="2000"/>
              <a:buFont typeface="Arial"/>
              <a:buNone/>
              <a:defRPr sz="2000" b="0" i="0" u="none" strike="noStrike" cap="none">
                <a:solidFill>
                  <a:srgbClr val="8D88A2"/>
                </a:solidFill>
                <a:latin typeface="Calibri"/>
                <a:ea typeface="Calibri"/>
                <a:cs typeface="Calibri"/>
                <a:sym typeface="Calibri"/>
              </a:defRPr>
            </a:lvl9pPr>
          </a:lstStyle>
          <a:p>
            <a:endParaRPr/>
          </a:p>
        </p:txBody>
      </p:sp>
      <p:sp>
        <p:nvSpPr>
          <p:cNvPr id="443" name="Google Shape;443;p9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4" name="Google Shape;444;p9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5" name="Google Shape;445;p9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6"/>
        <p:cNvGrpSpPr/>
        <p:nvPr/>
      </p:nvGrpSpPr>
      <p:grpSpPr>
        <a:xfrm>
          <a:off x="0" y="0"/>
          <a:ext cx="0" cy="0"/>
          <a:chOff x="0" y="0"/>
          <a:chExt cx="0" cy="0"/>
        </a:xfrm>
      </p:grpSpPr>
      <p:sp>
        <p:nvSpPr>
          <p:cNvPr id="447" name="Google Shape;447;p9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8" name="Google Shape;448;p9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49" name="Google Shape;449;p96"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450" name="Google Shape;450;p9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10.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theme" Target="../theme/theme13.xml"/><Relationship Id="rId4"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4.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7.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9.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5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40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8D3A2"/>
        </a:solidFill>
        <a:effectLst/>
      </p:bgPr>
    </p:bg>
    <p:spTree>
      <p:nvGrpSpPr>
        <p:cNvPr id="1" name="Shape 14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6"/>
        <p:cNvGrpSpPr/>
        <p:nvPr/>
      </p:nvGrpSpPr>
      <p:grpSpPr>
        <a:xfrm>
          <a:off x="0" y="0"/>
          <a:ext cx="0" cy="0"/>
          <a:chOff x="0" y="0"/>
          <a:chExt cx="0" cy="0"/>
        </a:xfrm>
      </p:grpSpPr>
      <p:sp>
        <p:nvSpPr>
          <p:cNvPr id="227" name="Google Shape;227;p47"/>
          <p:cNvSpPr txBox="1"/>
          <p:nvPr/>
        </p:nvSpPr>
        <p:spPr>
          <a:xfrm>
            <a:off x="6814494" y="36214"/>
            <a:ext cx="2103600" cy="1155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0000"/>
              </a:buClr>
              <a:buSzPts val="750"/>
              <a:buFont typeface="Arial"/>
              <a:buNone/>
            </a:pPr>
            <a:r>
              <a:rPr lang="en" sz="750" b="0" i="0" u="none" strike="noStrike" cap="none">
                <a:solidFill>
                  <a:srgbClr val="FF0000"/>
                </a:solidFill>
                <a:latin typeface="Calibri"/>
                <a:ea typeface="Calibri"/>
                <a:cs typeface="Calibri"/>
                <a:sym typeface="Calibri"/>
              </a:rPr>
              <a:t>DRAFT – FOR DISCUSSION PURPOSES ONLY</a:t>
            </a:r>
            <a:endParaRPr sz="750" b="0" i="0" u="none" strike="noStrike" cap="none">
              <a:solidFill>
                <a:srgbClr val="FF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marina">
    <p:bg>
      <p:bgPr>
        <a:solidFill>
          <a:srgbClr val="351C75"/>
        </a:solidFill>
        <a:effectLst/>
      </p:bgPr>
    </p:bg>
    <p:spTree>
      <p:nvGrpSpPr>
        <p:cNvPr id="1" name="Shape 254"/>
        <p:cNvGrpSpPr/>
        <p:nvPr/>
      </p:nvGrpSpPr>
      <p:grpSpPr>
        <a:xfrm>
          <a:off x="0" y="0"/>
          <a:ext cx="0" cy="0"/>
          <a:chOff x="0" y="0"/>
          <a:chExt cx="0" cy="0"/>
        </a:xfrm>
      </p:grpSpPr>
      <p:sp>
        <p:nvSpPr>
          <p:cNvPr id="255" name="Google Shape;255;p53"/>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256" name="Google Shape;256;p53"/>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57" name="Google Shape;257;p5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0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arhodes@uw.edu" TargetMode="External"/><Relationship Id="rId13" Type="http://schemas.openxmlformats.org/officeDocument/2006/relationships/hyperlink" Target="mailto:corehelp@uw.ed" TargetMode="External"/><Relationship Id="rId3" Type="http://schemas.openxmlformats.org/officeDocument/2006/relationships/hyperlink" Target="mailto:kirsten5@uw.edu" TargetMode="External"/><Relationship Id="rId7" Type="http://schemas.openxmlformats.org/officeDocument/2006/relationships/hyperlink" Target="mailto:petermm@uw.edu" TargetMode="External"/><Relationship Id="rId12" Type="http://schemas.openxmlformats.org/officeDocument/2006/relationships/hyperlink" Target="mailto:gcafco@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nicole@uw.edu" TargetMode="External"/><Relationship Id="rId11" Type="http://schemas.openxmlformats.org/officeDocument/2006/relationships/hyperlink" Target="mailto:rcordova@uw.edu" TargetMode="External"/><Relationship Id="rId5" Type="http://schemas.openxmlformats.org/officeDocument/2006/relationships/hyperlink" Target="mailto:erickw@uw.edu" TargetMode="External"/><Relationship Id="rId10" Type="http://schemas.openxmlformats.org/officeDocument/2006/relationships/hyperlink" Target="mailto:gcahelp@uw.edu" TargetMode="External"/><Relationship Id="rId4" Type="http://schemas.openxmlformats.org/officeDocument/2006/relationships/hyperlink" Target="mailto:ejloftus@uw.edu" TargetMode="External"/><Relationship Id="rId9" Type="http://schemas.openxmlformats.org/officeDocument/2006/relationships/hyperlink" Target="mailto:acs229@uw.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petermm@uw.edu"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shington.edu/research/forms-and-templates/template-consent-form-standard/"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8" Type="http://schemas.openxmlformats.org/officeDocument/2006/relationships/hyperlink" Target="https://www.hhs.gov/about/news/2019/06/05/statement-from-the-department-of-health-and-human-services.html" TargetMode="External"/><Relationship Id="rId3" Type="http://schemas.openxmlformats.org/officeDocument/2006/relationships/hyperlink" Target="https://grants.nih.gov/grants/guide/notice-files/NOT-OD-19-128.html" TargetMode="External"/><Relationship Id="rId7" Type="http://schemas.openxmlformats.org/officeDocument/2006/relationships/hyperlink" Target="https://grants.nih.gov/grants/guide/notice-files/not-od-16-033.html" TargetMode="External"/><Relationship Id="rId2" Type="http://schemas.openxmlformats.org/officeDocument/2006/relationships/notesSlide" Target="../notesSlides/notesSlide21.xml"/><Relationship Id="rId1" Type="http://schemas.openxmlformats.org/officeDocument/2006/relationships/slideLayout" Target="../slideLayouts/slideLayout63.xml"/><Relationship Id="rId6" Type="http://schemas.openxmlformats.org/officeDocument/2006/relationships/hyperlink" Target="https://grants.nih.gov/grants/policy/nihgps/HTML5/section_4/4.1.14_human_fetal_tissue_research.htm" TargetMode="External"/><Relationship Id="rId5" Type="http://schemas.openxmlformats.org/officeDocument/2006/relationships/hyperlink" Target="https://grants.nih.gov/grants/human-fetal-tissue-research-faqs.htm" TargetMode="External"/><Relationship Id="rId4" Type="http://schemas.openxmlformats.org/officeDocument/2006/relationships/hyperlink" Target="https://grants.nih.gov/grants/guide/notice-files/NOT-OD-19-137.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notice-files/NOT-OD-19-108.html" TargetMode="External"/><Relationship Id="rId2" Type="http://schemas.openxmlformats.org/officeDocument/2006/relationships/notesSlide" Target="../notesSlides/notesSlide22.xml"/><Relationship Id="rId1" Type="http://schemas.openxmlformats.org/officeDocument/2006/relationships/slideLayout" Target="../slideLayouts/slideLayout63.xml"/><Relationship Id="rId4" Type="http://schemas.openxmlformats.org/officeDocument/2006/relationships/hyperlink" Target="https://grants.nih.gov/grants/guide/notice-files/NOT-OD-18-133.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notice-files/NOT-MH-19-033.html" TargetMode="External"/><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notice-files/NOT-OD-19-114.html" TargetMode="External"/><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edu/research/forms-and-templates/concurrence-letter-sample/" TargetMode="External"/><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gov/research-portal/appmanager/base/desktop?_nfpb=true&amp;_pageLabel=research_node_display&amp;_nodePath=/researchGov/Generic/Common/proposals06242019.html" TargetMode="External"/><Relationship Id="rId2" Type="http://schemas.openxmlformats.org/officeDocument/2006/relationships/notesSlide" Target="../notesSlides/notesSlide27.xml"/><Relationship Id="rId1" Type="http://schemas.openxmlformats.org/officeDocument/2006/relationships/slideLayout" Target="../slideLayouts/slideLayout63.xml"/><Relationship Id="rId4" Type="http://schemas.openxmlformats.org/officeDocument/2006/relationships/hyperlink" Target="https://www.research.gov/research-portal/appmanager/base/desktop?_nfpb=true&amp;_pageLabel=research_home_page&amp;_eventName=research_feedback_ev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announcements/foreign-influence-on-research-nih-notice-on-foreign-interests-released-july-10-2019/" TargetMode="External"/><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hyperlink" Target="https://www.washington.edu/research/compliance/foreign-interests-in-sponsored-programs/#foreign-components-nih"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sf.gov/bfa/dias/policy/papp/pappg20_1/FedReg/draftpappg_may2019.pdf"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8" Type="http://schemas.openxmlformats.org/officeDocument/2006/relationships/hyperlink" Target="https://www.washington.edu/research/myresearch-lifecycle/plan-and-propose/sponsor-requirements/federal/#nih-systems" TargetMode="External"/><Relationship Id="rId3" Type="http://schemas.openxmlformats.org/officeDocument/2006/relationships/hyperlink" Target="https://guides.lib.uw.edu/hsl/orcid" TargetMode="External"/><Relationship Id="rId7" Type="http://schemas.openxmlformats.org/officeDocument/2006/relationships/hyperlink" Target="https://era.nih.gov/erahelp/ppf/default.htm#PPF_Help/00_PPF_landing.htm%3FTocPath%3D_____2" TargetMode="External"/><Relationship Id="rId2" Type="http://schemas.openxmlformats.org/officeDocument/2006/relationships/notesSlide" Target="../notesSlides/notesSlide36.xml"/><Relationship Id="rId1" Type="http://schemas.openxmlformats.org/officeDocument/2006/relationships/slideLayout" Target="../slideLayouts/slideLayout63.xml"/><Relationship Id="rId6" Type="http://schemas.openxmlformats.org/officeDocument/2006/relationships/hyperlink" Target="https://era.nih.gov/erahelp/commons/#PPF_Help/8_2_orcid.htm%3FTocPath%3D_____29" TargetMode="External"/><Relationship Id="rId5" Type="http://schemas.openxmlformats.org/officeDocument/2006/relationships/hyperlink" Target="https://orcid.org/register" TargetMode="External"/><Relationship Id="rId4" Type="http://schemas.openxmlformats.org/officeDocument/2006/relationships/hyperlink" Target="https://grants.nih.gov/grants/guide/notice-files/NOT-OD-19-109.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8" Type="http://schemas.openxmlformats.org/officeDocument/2006/relationships/hyperlink" Target="https://grants.nih.gov/grants/guide/notice-files/NOT-OD-18-175.html" TargetMode="External"/><Relationship Id="rId3" Type="http://schemas.openxmlformats.org/officeDocument/2006/relationships/hyperlink" Target="https://finance.uw.edu/pafc/nrsa-nih-training-grants" TargetMode="External"/><Relationship Id="rId7" Type="http://schemas.openxmlformats.org/officeDocument/2006/relationships/hyperlink" Target="https://researchtraining.nih.gov/resources/faq" TargetMode="External"/><Relationship Id="rId2" Type="http://schemas.openxmlformats.org/officeDocument/2006/relationships/notesSlide" Target="../notesSlides/notesSlide43.xml"/><Relationship Id="rId1" Type="http://schemas.openxmlformats.org/officeDocument/2006/relationships/slideLayout" Target="../slideLayouts/slideLayout67.xml"/><Relationship Id="rId6" Type="http://schemas.openxmlformats.org/officeDocument/2006/relationships/hyperlink" Target="https://grants.nih.gov/policy/nihgps/index.htm" TargetMode="External"/><Relationship Id="rId5" Type="http://schemas.openxmlformats.org/officeDocument/2006/relationships/hyperlink" Target="https://www.washington.edu/research/collaboration/guidance-for-nih-institutional-training-grants/managing-the-institutional-training-grant-award-budget/" TargetMode="External"/><Relationship Id="rId4" Type="http://schemas.openxmlformats.org/officeDocument/2006/relationships/hyperlink" Target="https://www.washington.edu/research/collaboration/guidance-for-nih-institutional-training-grants/" TargetMode="External"/><Relationship Id="rId9" Type="http://schemas.openxmlformats.org/officeDocument/2006/relationships/hyperlink" Target="mailto:gcahelp@uw.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3" Type="http://schemas.openxmlformats.org/officeDocument/2006/relationships/hyperlink" Target="https://finance.uw.edu/gca/cost-share#Cost_Share_Contributions" TargetMode="External"/><Relationship Id="rId2" Type="http://schemas.openxmlformats.org/officeDocument/2006/relationships/notesSlide" Target="../notesSlides/notesSlide56.xml"/><Relationship Id="rId1" Type="http://schemas.openxmlformats.org/officeDocument/2006/relationships/slideLayout" Target="../slideLayouts/slideLayout78.xml"/><Relationship Id="rId5" Type="http://schemas.openxmlformats.org/officeDocument/2006/relationships/hyperlink" Target="https://www.washington.edu/research/policies/gim-21-cost-share-on-sponsored-programs/" TargetMode="External"/><Relationship Id="rId4" Type="http://schemas.openxmlformats.org/officeDocument/2006/relationships/hyperlink" Target="https://finance.uw.edu/gca/cost-share/ste-by-step-instructions-non-fec-contribution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7.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3" Type="http://schemas.openxmlformats.org/officeDocument/2006/relationships/hyperlink" Target="https://finance.uw.edu/gca/Cost_Share_Report" TargetMode="External"/><Relationship Id="rId2" Type="http://schemas.openxmlformats.org/officeDocument/2006/relationships/notesSlide" Target="../notesSlides/notesSlide61.xml"/><Relationship Id="rId1" Type="http://schemas.openxmlformats.org/officeDocument/2006/relationships/slideLayout" Target="../slideLayouts/slideLayout78.xml"/><Relationship Id="rId4" Type="http://schemas.openxmlformats.org/officeDocument/2006/relationships/hyperlink" Target="https://edw.washington.edu/Reports/report/Financial/Cost%20Share%20Commitments%20and%20Contribution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3" Type="http://schemas.openxmlformats.org/officeDocument/2006/relationships/hyperlink" Target="https://finance.uw.edu/pafc/" TargetMode="External"/><Relationship Id="rId2" Type="http://schemas.openxmlformats.org/officeDocument/2006/relationships/notesSlide" Target="../notesSlides/notesSlide65.xml"/><Relationship Id="rId1" Type="http://schemas.openxmlformats.org/officeDocument/2006/relationships/slideLayout" Target="../slideLayouts/slideLayout78.xml"/><Relationship Id="rId5" Type="http://schemas.openxmlformats.org/officeDocument/2006/relationships/hyperlink" Target="mailto:mgard4@uw.edu" TargetMode="External"/><Relationship Id="rId4" Type="http://schemas.openxmlformats.org/officeDocument/2006/relationships/hyperlink" Target="mailto:andra2@uw.edu"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8.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78.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hyperlink" Target="https://uwresearch.gosignmeup.com/public/course/browse" TargetMode="External"/><Relationship Id="rId2" Type="http://schemas.openxmlformats.org/officeDocument/2006/relationships/notesSlide" Target="../notesSlides/notesSlide71.xml"/><Relationship Id="rId1" Type="http://schemas.openxmlformats.org/officeDocument/2006/relationships/slideLayout" Target="../slideLayouts/slideLayout81.xml"/><Relationship Id="rId6" Type="http://schemas.openxmlformats.org/officeDocument/2006/relationships/hyperlink" Target="https://www.washington.edu/research/learning/" TargetMode="External"/><Relationship Id="rId5" Type="http://schemas.openxmlformats.org/officeDocument/2006/relationships/image" Target="../media/image2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aphicFrame>
        <p:nvGraphicFramePr>
          <p:cNvPr id="456" name="Google Shape;456;p97"/>
          <p:cNvGraphicFramePr/>
          <p:nvPr/>
        </p:nvGraphicFramePr>
        <p:xfrm>
          <a:off x="0" y="0"/>
          <a:ext cx="9143975" cy="6827770"/>
        </p:xfrm>
        <a:graphic>
          <a:graphicData uri="http://schemas.openxmlformats.org/drawingml/2006/table">
            <a:tbl>
              <a:tblPr firstRow="1" firstCol="1" bandRow="1">
                <a:noFill/>
                <a:tableStyleId>{B0EC1FC1-2929-4D56-9F29-8468DCA1AA95}</a:tableStyleId>
              </a:tblPr>
              <a:tblGrid>
                <a:gridCol w="3776575">
                  <a:extLst>
                    <a:ext uri="{9D8B030D-6E8A-4147-A177-3AD203B41FA5}">
                      <a16:colId xmlns:a16="http://schemas.microsoft.com/office/drawing/2014/main" val="20000"/>
                    </a:ext>
                  </a:extLst>
                </a:gridCol>
                <a:gridCol w="3214100">
                  <a:extLst>
                    <a:ext uri="{9D8B030D-6E8A-4147-A177-3AD203B41FA5}">
                      <a16:colId xmlns:a16="http://schemas.microsoft.com/office/drawing/2014/main" val="20001"/>
                    </a:ext>
                  </a:extLst>
                </a:gridCol>
                <a:gridCol w="1446350">
                  <a:extLst>
                    <a:ext uri="{9D8B030D-6E8A-4147-A177-3AD203B41FA5}">
                      <a16:colId xmlns:a16="http://schemas.microsoft.com/office/drawing/2014/main" val="20002"/>
                    </a:ext>
                  </a:extLst>
                </a:gridCol>
                <a:gridCol w="706950">
                  <a:extLst>
                    <a:ext uri="{9D8B030D-6E8A-4147-A177-3AD203B41FA5}">
                      <a16:colId xmlns:a16="http://schemas.microsoft.com/office/drawing/2014/main" val="20003"/>
                    </a:ext>
                  </a:extLst>
                </a:gridCol>
              </a:tblGrid>
              <a:tr h="6852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1825">
                <a:tc gridSpan="4">
                  <a:txBody>
                    <a:bodyPr/>
                    <a:lstStyle/>
                    <a:p>
                      <a:pPr marL="0" marR="0" lvl="0" indent="0" algn="ctr" rtl="0">
                        <a:lnSpc>
                          <a:spcPct val="100000"/>
                        </a:lnSpc>
                        <a:spcBef>
                          <a:spcPts val="0"/>
                        </a:spcBef>
                        <a:spcAft>
                          <a:spcPts val="0"/>
                        </a:spcAft>
                        <a:buClr>
                          <a:srgbClr val="5F497A"/>
                        </a:buClr>
                        <a:buSzPts val="1400"/>
                        <a:buFont typeface="Calibri"/>
                        <a:buNone/>
                      </a:pPr>
                      <a:r>
                        <a:rPr lang="en" b="0">
                          <a:solidFill>
                            <a:srgbClr val="5F497A"/>
                          </a:solidFill>
                        </a:rPr>
                        <a:t>SEPTEMBER 12, 2019</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a:t>
                      </a:r>
                      <a:r>
                        <a:rPr lang="en" b="0">
                          <a:solidFill>
                            <a:srgbClr val="5F497A"/>
                          </a:solidFill>
                        </a:rPr>
                        <a:t>3</a:t>
                      </a:r>
                      <a:r>
                        <a:rPr lang="en" sz="1400" b="0" u="none" strike="noStrike" cap="none">
                          <a:solidFill>
                            <a:srgbClr val="5F497A"/>
                          </a:solidFill>
                          <a:latin typeface="Calibri"/>
                          <a:ea typeface="Calibri"/>
                          <a:cs typeface="Calibri"/>
                          <a:sym typeface="Calibri"/>
                        </a:rPr>
                        <a:t>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 sz="1200" b="0" u="none" strike="noStrike" cap="none">
                          <a:solidFill>
                            <a:srgbClr val="5F497A"/>
                          </a:solidFill>
                          <a:latin typeface="Calibri"/>
                          <a:ea typeface="Calibri"/>
                          <a:cs typeface="Calibri"/>
                          <a:sym typeface="Calibri"/>
                        </a:rPr>
                        <a:t>UW TOWER AUDITORIUM</a:t>
                      </a: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100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263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strike="noStrike" cap="none">
                          <a:solidFill>
                            <a:schemeClr val="hlink"/>
                          </a:solidFill>
                          <a:latin typeface="Calibri"/>
                          <a:ea typeface="Calibri"/>
                          <a:cs typeface="Calibri"/>
                          <a:sym typeface="Calibri"/>
                          <a:hlinkClick r:id="rId3"/>
                        </a:rPr>
                        <a:t>kirsten5@uw.edu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9875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UW Finance Transformation - Program Update</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Ed Loftus</a:t>
                      </a:r>
                      <a:endParaRPr sz="1000" b="1">
                        <a:solidFill>
                          <a:srgbClr val="3F3F3F"/>
                        </a:solidFill>
                      </a:endParaRPr>
                    </a:p>
                    <a:p>
                      <a:pPr marL="0" lvl="0" indent="0" algn="l" rtl="0">
                        <a:spcBef>
                          <a:spcPts val="0"/>
                        </a:spcBef>
                        <a:spcAft>
                          <a:spcPts val="0"/>
                        </a:spcAft>
                        <a:buClr>
                          <a:schemeClr val="dk1"/>
                        </a:buClr>
                        <a:buFont typeface="Arial"/>
                        <a:buNone/>
                      </a:pPr>
                      <a:r>
                        <a:rPr lang="en" sz="1000" b="1">
                          <a:solidFill>
                            <a:srgbClr val="3F3F3F"/>
                          </a:solidFill>
                        </a:rPr>
                        <a:t>Erick Winger</a:t>
                      </a:r>
                      <a:endParaRPr sz="1000" b="1">
                        <a:solidFill>
                          <a:srgbClr val="3F3F3F"/>
                        </a:solidFill>
                      </a:endParaRPr>
                    </a:p>
                    <a:p>
                      <a:pPr marL="0" marR="0" lvl="0" indent="0" algn="l" rtl="0">
                        <a:lnSpc>
                          <a:spcPct val="100000"/>
                        </a:lnSpc>
                        <a:spcBef>
                          <a:spcPts val="0"/>
                        </a:spcBef>
                        <a:spcAft>
                          <a:spcPts val="0"/>
                        </a:spcAft>
                        <a:buNone/>
                      </a:pPr>
                      <a:r>
                        <a:rPr lang="en" sz="1000" b="1">
                          <a:solidFill>
                            <a:srgbClr val="3F3F3F"/>
                          </a:solidFill>
                        </a:rPr>
                        <a:t>Nicole Flagg</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UW Finance Transformation</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ejloftus@uw.edu</a:t>
                      </a:r>
                      <a:endParaRPr sz="1000" u="sng"/>
                    </a:p>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5"/>
                        </a:rPr>
                        <a:t>erickw@uw.edu</a:t>
                      </a:r>
                      <a:r>
                        <a:rPr lang="en" sz="1000" u="sng"/>
                        <a:t> </a:t>
                      </a:r>
                      <a:endParaRPr sz="1000" u="sng"/>
                    </a:p>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6"/>
                        </a:rPr>
                        <a:t>nicole@uw.edu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3075">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Updates: Foreign and Significant Financial Interests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Melissa Petersen</a:t>
                      </a:r>
                      <a:endParaRPr/>
                    </a:p>
                    <a:p>
                      <a:pPr marL="0" marR="0" lvl="0" indent="0" algn="l" rtl="0">
                        <a:lnSpc>
                          <a:spcPct val="100000"/>
                        </a:lnSpc>
                        <a:spcBef>
                          <a:spcPts val="0"/>
                        </a:spcBef>
                        <a:spcAft>
                          <a:spcPts val="0"/>
                        </a:spcAft>
                        <a:buNone/>
                      </a:pPr>
                      <a:r>
                        <a:rPr lang="en" sz="1000">
                          <a:solidFill>
                            <a:srgbClr val="3F3F3F"/>
                          </a:solidFill>
                        </a:rPr>
                        <a:t>Office of Research</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7"/>
                        </a:rPr>
                        <a:t>petermm@uw.edu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7</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263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Sponsor Updates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a:p>
                    <a:p>
                      <a:pPr marL="0" marR="0" lvl="0" indent="0" algn="l" rtl="0">
                        <a:lnSpc>
                          <a:spcPct val="100000"/>
                        </a:lnSpc>
                        <a:spcBef>
                          <a:spcPts val="0"/>
                        </a:spcBef>
                        <a:spcAft>
                          <a:spcPts val="0"/>
                        </a:spcAft>
                        <a:buNone/>
                      </a:pPr>
                      <a:r>
                        <a:rPr lang="en" sz="1000" b="0" u="none" strike="noStrike" cap="none">
                          <a:solidFill>
                            <a:srgbClr val="3F3F3F"/>
                          </a:solidFill>
                          <a:latin typeface="Calibri"/>
                          <a:ea typeface="Calibri"/>
                          <a:cs typeface="Calibri"/>
                          <a:sym typeface="Calibri"/>
                        </a:rPr>
                        <a:t>D</a:t>
                      </a:r>
                      <a:r>
                        <a:rPr lang="en" sz="1000">
                          <a:solidFill>
                            <a:srgbClr val="3F3F3F"/>
                          </a:solidFill>
                        </a:rPr>
                        <a:t>irector, 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8"/>
                        </a:rPr>
                        <a:t>carhodes@uw.edu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26300">
                <a:tc>
                  <a:txBody>
                    <a:bodyPr/>
                    <a:lstStyle/>
                    <a:p>
                      <a:pPr marL="0" marR="0" lvl="0" indent="0" algn="l" rtl="0">
                        <a:lnSpc>
                          <a:spcPct val="100000"/>
                        </a:lnSpc>
                        <a:spcBef>
                          <a:spcPts val="0"/>
                        </a:spcBef>
                        <a:spcAft>
                          <a:spcPts val="0"/>
                        </a:spcAft>
                        <a:buNone/>
                      </a:pPr>
                      <a:r>
                        <a:rPr lang="en" b="0">
                          <a:solidFill>
                            <a:srgbClr val="3F3F3F"/>
                          </a:solidFill>
                        </a:rPr>
                        <a:t>NIH - ORCID ID requirement</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Amanda Snyder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Associate Director, 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9"/>
                        </a:rPr>
                        <a:t>acs229@uw.edu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6535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Training Grants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Doug Pistoresi</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10"/>
                        </a:rPr>
                        <a:t>gcahelp@uw.edu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263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MyFinancial Desktop JV’s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Lily Gebrenegus</a:t>
                      </a:r>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10"/>
                        </a:rPr>
                        <a:t>gcahelp@uw.edu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263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Internal Audit Update</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Richard Cordova</a:t>
                      </a:r>
                      <a:endParaRPr/>
                    </a:p>
                    <a:p>
                      <a:pPr marL="0" marR="0" lvl="0" indent="0" algn="l" rtl="0">
                        <a:lnSpc>
                          <a:spcPct val="100000"/>
                        </a:lnSpc>
                        <a:spcBef>
                          <a:spcPts val="0"/>
                        </a:spcBef>
                        <a:spcAft>
                          <a:spcPts val="0"/>
                        </a:spcAft>
                        <a:buNone/>
                      </a:pPr>
                      <a:r>
                        <a:rPr lang="en" sz="1000">
                          <a:solidFill>
                            <a:srgbClr val="3F3F3F"/>
                          </a:solidFill>
                        </a:rPr>
                        <a:t>Internal Audit</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11"/>
                        </a:rPr>
                        <a:t>rcordova@uw.edu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263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F3F3F"/>
                          </a:solidFill>
                        </a:rPr>
                        <a:t>Post Award Fiscal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2"/>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65415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 Certificate in Research Administration</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a:solidFill>
                          <a:srgbClr val="3F3F3F"/>
                        </a:solidFill>
                      </a:endParaRPr>
                    </a:p>
                    <a:p>
                      <a:pPr marL="0" marR="0" lvl="0" indent="0" algn="l" rtl="0">
                        <a:lnSpc>
                          <a:spcPct val="100000"/>
                        </a:lnSpc>
                        <a:spcBef>
                          <a:spcPts val="0"/>
                        </a:spcBef>
                        <a:spcAft>
                          <a:spcPts val="0"/>
                        </a:spcAft>
                        <a:buNone/>
                      </a:pPr>
                      <a:r>
                        <a:rPr lang="en" sz="1000" b="1">
                          <a:solidFill>
                            <a:srgbClr val="3F3F3F"/>
                          </a:solidFill>
                        </a:rPr>
                        <a:t>Amanda Snyder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 (OSP)</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3"/>
                        </a:rPr>
                        <a:t>corehelp@uw.ed</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846125">
                <a:tc gridSpan="4">
                  <a:txBody>
                    <a:bodyPr/>
                    <a:lstStyle/>
                    <a:p>
                      <a:pPr marL="0" marR="0" lvl="8" indent="0" algn="l"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OCTOBER 10, 2019 9:00 AM - 10:00 AM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 sz="1100" b="0" u="none" strike="noStrike" cap="none">
                          <a:solidFill>
                            <a:srgbClr val="5F497A"/>
                          </a:solidFill>
                          <a:latin typeface="Calibri"/>
                          <a:ea typeface="Calibri"/>
                          <a:cs typeface="Calibri"/>
                          <a:sym typeface="Calibri"/>
                        </a:rPr>
                        <a:t>UW TOWER AUDITORIUM</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06"/>
          <p:cNvSpPr txBox="1">
            <a:spLocks noGrp="1"/>
          </p:cNvSpPr>
          <p:nvPr>
            <p:ph type="ctrTitle"/>
          </p:nvPr>
        </p:nvSpPr>
        <p:spPr>
          <a:xfrm>
            <a:off x="1680302" y="1585234"/>
            <a:ext cx="5783400" cy="19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Updates: Foreign and Significant Financial Interests</a:t>
            </a:r>
            <a:endParaRPr/>
          </a:p>
        </p:txBody>
      </p:sp>
      <p:sp>
        <p:nvSpPr>
          <p:cNvPr id="520" name="Google Shape;520;p106"/>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Melissa Petersen - Office of Research</a:t>
            </a:r>
            <a:endParaRPr/>
          </a:p>
          <a:p>
            <a:pPr marL="0" lvl="0" indent="0" algn="ctr" rtl="0">
              <a:spcBef>
                <a:spcPts val="0"/>
              </a:spcBef>
              <a:spcAft>
                <a:spcPts val="0"/>
              </a:spcAft>
              <a:buNone/>
            </a:pPr>
            <a:r>
              <a:rPr lang="en" u="sng">
                <a:solidFill>
                  <a:schemeClr val="hlink"/>
                </a:solidFill>
                <a:hlinkClick r:id="rId3"/>
              </a:rPr>
              <a:t>petermm@uw.edu</a:t>
            </a:r>
            <a:r>
              <a:rPr lang="en"/>
              <a:t>, 206-616-2120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07"/>
          <p:cNvSpPr txBox="1">
            <a:spLocks noGrp="1"/>
          </p:cNvSpPr>
          <p:nvPr>
            <p:ph type="title"/>
          </p:nvPr>
        </p:nvSpPr>
        <p:spPr>
          <a:xfrm>
            <a:off x="387900" y="554167"/>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NIH Reminders</a:t>
            </a:r>
            <a:endParaRPr/>
          </a:p>
        </p:txBody>
      </p:sp>
      <p:sp>
        <p:nvSpPr>
          <p:cNvPr id="526" name="Google Shape;526;p107"/>
          <p:cNvSpPr txBox="1">
            <a:spLocks noGrp="1"/>
          </p:cNvSpPr>
          <p:nvPr>
            <p:ph type="body" idx="1"/>
          </p:nvPr>
        </p:nvSpPr>
        <p:spPr>
          <a:xfrm>
            <a:off x="387900" y="1929899"/>
            <a:ext cx="8368200" cy="410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Other Support</a:t>
            </a:r>
            <a:endParaRPr sz="2000"/>
          </a:p>
          <a:p>
            <a:pPr marL="457200" lvl="0" indent="-355600" algn="l" rtl="0">
              <a:spcBef>
                <a:spcPts val="0"/>
              </a:spcBef>
              <a:spcAft>
                <a:spcPts val="0"/>
              </a:spcAft>
              <a:buSzPts val="2000"/>
              <a:buChar char="-"/>
            </a:pPr>
            <a:r>
              <a:rPr lang="en" sz="2000"/>
              <a:t>Foreign Components</a:t>
            </a:r>
            <a:endParaRPr sz="2000"/>
          </a:p>
          <a:p>
            <a:pPr marL="457200" lvl="0" indent="-355600" algn="l" rtl="0">
              <a:spcBef>
                <a:spcPts val="0"/>
              </a:spcBef>
              <a:spcAft>
                <a:spcPts val="0"/>
              </a:spcAft>
              <a:buSzPts val="2000"/>
              <a:buChar char="-"/>
            </a:pPr>
            <a:r>
              <a:rPr lang="en" sz="2000"/>
              <a:t>Financial Conflicts of Interest</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8"/>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Support &amp; Foreign Components</a:t>
            </a:r>
            <a:endParaRPr/>
          </a:p>
        </p:txBody>
      </p:sp>
      <p:sp>
        <p:nvSpPr>
          <p:cNvPr id="532" name="Google Shape;532;p108"/>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No UW impact on reporting or approval requirements related to Financial Conflict of Interest policy, GIM 10 or Outside Professional Work policy Executive Order No. 57 (Administrative Policy Statement 47.3 for staff)</a:t>
            </a:r>
            <a:endParaRPr sz="2000"/>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09"/>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Financial Conflicts of Interest (FCOI)</a:t>
            </a:r>
            <a:endParaRPr/>
          </a:p>
        </p:txBody>
      </p:sp>
      <p:sp>
        <p:nvSpPr>
          <p:cNvPr id="538" name="Google Shape;538;p10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Reminder that NIH Investigators are required to disclose gifts in accordance with their institution’s Financial Conflict of Interest policy</a:t>
            </a:r>
            <a:endParaRPr sz="2000"/>
          </a:p>
          <a:p>
            <a:pPr marL="914400" lvl="1" indent="-342900" algn="l" rtl="0">
              <a:spcBef>
                <a:spcPts val="0"/>
              </a:spcBef>
              <a:spcAft>
                <a:spcPts val="0"/>
              </a:spcAft>
              <a:buSzPts val="1800"/>
              <a:buChar char="-"/>
            </a:pPr>
            <a:r>
              <a:rPr lang="en" sz="1800"/>
              <a:t>UW employees are not permitted to accept gifts valued &gt;$50</a:t>
            </a:r>
            <a:endParaRPr sz="1800"/>
          </a:p>
          <a:p>
            <a:pPr marL="914400" lvl="1" indent="-342900" algn="l" rtl="0">
              <a:spcBef>
                <a:spcPts val="0"/>
              </a:spcBef>
              <a:spcAft>
                <a:spcPts val="0"/>
              </a:spcAft>
              <a:buSzPts val="1800"/>
              <a:buChar char="-"/>
            </a:pPr>
            <a:r>
              <a:rPr lang="en" sz="1800"/>
              <a:t>Gifts received by the UW (Advancement) are not SFI and do not require disclosure</a:t>
            </a:r>
            <a:endParaRPr sz="1800"/>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10"/>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Financial Conflicts of Interest (FCOI)</a:t>
            </a:r>
            <a:endParaRPr/>
          </a:p>
        </p:txBody>
      </p:sp>
      <p:sp>
        <p:nvSpPr>
          <p:cNvPr id="544" name="Google Shape;544;p110"/>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Roboto"/>
              <a:buChar char="-"/>
            </a:pPr>
            <a:r>
              <a:rPr lang="en" sz="2000"/>
              <a:t>Reminder that the compensation (honoraria) received for institutional responsibilities performed at other domestic institutes of higher education is excluded from the FCOI regulation</a:t>
            </a:r>
            <a:endParaRPr sz="2000"/>
          </a:p>
          <a:p>
            <a:pPr marL="457200" marR="0" lvl="0" indent="-355600" algn="l" rtl="0">
              <a:lnSpc>
                <a:spcPct val="115000"/>
              </a:lnSpc>
              <a:spcBef>
                <a:spcPts val="0"/>
              </a:spcBef>
              <a:spcAft>
                <a:spcPts val="0"/>
              </a:spcAft>
              <a:buClr>
                <a:schemeClr val="dk1"/>
              </a:buClr>
              <a:buSzPts val="2000"/>
              <a:buFont typeface="Roboto"/>
              <a:buChar char="-"/>
            </a:pPr>
            <a:r>
              <a:rPr lang="en" sz="2000"/>
              <a:t>This exclusion does not apply to compensation received from foreign governments or foreign institutes of higher education</a:t>
            </a:r>
            <a:endParaRPr sz="2000"/>
          </a:p>
          <a:p>
            <a:pPr marL="457200" marR="0" lvl="0" indent="0" algn="l" rtl="0">
              <a:lnSpc>
                <a:spcPct val="115000"/>
              </a:lnSpc>
              <a:spcBef>
                <a:spcPts val="1600"/>
              </a:spcBef>
              <a:spcAft>
                <a:spcPts val="0"/>
              </a:spcAft>
              <a:buNone/>
            </a:pPr>
            <a:endParaRPr sz="2000"/>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11"/>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Examples</a:t>
            </a:r>
            <a:endParaRPr/>
          </a:p>
        </p:txBody>
      </p:sp>
      <p:sp>
        <p:nvSpPr>
          <p:cNvPr id="550" name="Google Shape;550;p111"/>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Roboto"/>
              <a:buChar char="-"/>
            </a:pPr>
            <a:r>
              <a:rPr lang="en" sz="2000"/>
              <a:t>UW Researcher travels to The Hong Kong University of Science and Technology to present on their UW research activities </a:t>
            </a:r>
            <a:endParaRPr sz="2000"/>
          </a:p>
          <a:p>
            <a:pPr marL="457200" marR="0" lvl="0" indent="-355600" algn="l" rtl="0">
              <a:lnSpc>
                <a:spcPct val="115000"/>
              </a:lnSpc>
              <a:spcBef>
                <a:spcPts val="0"/>
              </a:spcBef>
              <a:spcAft>
                <a:spcPts val="0"/>
              </a:spcAft>
              <a:buClr>
                <a:schemeClr val="dk1"/>
              </a:buClr>
              <a:buSzPts val="2000"/>
              <a:buFont typeface="Roboto"/>
              <a:buChar char="-"/>
            </a:pPr>
            <a:r>
              <a:rPr lang="en" sz="2000"/>
              <a:t>Honoraria and travel expenses combined total $5,050</a:t>
            </a:r>
            <a:endParaRPr sz="2000"/>
          </a:p>
          <a:p>
            <a:pPr marL="0" marR="0" lvl="0" indent="0" algn="l" rtl="0">
              <a:lnSpc>
                <a:spcPct val="115000"/>
              </a:lnSpc>
              <a:spcBef>
                <a:spcPts val="1600"/>
              </a:spcBef>
              <a:spcAft>
                <a:spcPts val="0"/>
              </a:spcAft>
              <a:buNone/>
            </a:pPr>
            <a:endParaRPr sz="2000"/>
          </a:p>
          <a:p>
            <a:pPr marL="457200" marR="0" lvl="0" indent="0" algn="l" rtl="0">
              <a:lnSpc>
                <a:spcPct val="115000"/>
              </a:lnSpc>
              <a:spcBef>
                <a:spcPts val="1600"/>
              </a:spcBef>
              <a:spcAft>
                <a:spcPts val="0"/>
              </a:spcAft>
              <a:buNone/>
            </a:pPr>
            <a:endParaRPr sz="2000"/>
          </a:p>
          <a:p>
            <a:pPr marL="0" lvl="0" indent="0" algn="l" rtl="0">
              <a:spcBef>
                <a:spcPts val="1600"/>
              </a:spcBef>
              <a:spcAft>
                <a:spcPts val="1600"/>
              </a:spcAft>
              <a:buNone/>
            </a:pPr>
            <a:endParaRPr/>
          </a:p>
        </p:txBody>
      </p:sp>
      <p:sp>
        <p:nvSpPr>
          <p:cNvPr id="551" name="Google Shape;551;p111"/>
          <p:cNvSpPr txBox="1"/>
          <p:nvPr/>
        </p:nvSpPr>
        <p:spPr>
          <a:xfrm>
            <a:off x="3083100" y="3429000"/>
            <a:ext cx="783300" cy="7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No</a:t>
            </a:r>
            <a:endParaRPr sz="1800">
              <a:solidFill>
                <a:srgbClr val="FFFFFF"/>
              </a:solidFill>
              <a:latin typeface="Roboto"/>
              <a:ea typeface="Roboto"/>
              <a:cs typeface="Roboto"/>
              <a:sym typeface="Roboto"/>
            </a:endParaRPr>
          </a:p>
        </p:txBody>
      </p:sp>
      <p:sp>
        <p:nvSpPr>
          <p:cNvPr id="552" name="Google Shape;552;p111"/>
          <p:cNvSpPr txBox="1"/>
          <p:nvPr/>
        </p:nvSpPr>
        <p:spPr>
          <a:xfrm>
            <a:off x="1964950" y="3889033"/>
            <a:ext cx="4495800" cy="7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Yes (compensation is &gt;$5,000)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53" name="Google Shape;553;p111"/>
          <p:cNvSpPr txBox="1"/>
          <p:nvPr/>
        </p:nvSpPr>
        <p:spPr>
          <a:xfrm>
            <a:off x="773450" y="3429000"/>
            <a:ext cx="24336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Outside Work?</a:t>
            </a:r>
            <a:endParaRPr sz="1800">
              <a:solidFill>
                <a:srgbClr val="FFFFFF"/>
              </a:solidFill>
              <a:latin typeface="Roboto"/>
              <a:ea typeface="Roboto"/>
              <a:cs typeface="Roboto"/>
              <a:sym typeface="Roboto"/>
            </a:endParaRPr>
          </a:p>
        </p:txBody>
      </p:sp>
      <p:sp>
        <p:nvSpPr>
          <p:cNvPr id="554" name="Google Shape;554;p111"/>
          <p:cNvSpPr txBox="1"/>
          <p:nvPr/>
        </p:nvSpPr>
        <p:spPr>
          <a:xfrm>
            <a:off x="773450" y="3889033"/>
            <a:ext cx="16584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SFI?</a:t>
            </a: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1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Examples</a:t>
            </a:r>
            <a:endParaRPr/>
          </a:p>
        </p:txBody>
      </p:sp>
      <p:sp>
        <p:nvSpPr>
          <p:cNvPr id="560" name="Google Shape;560;p112"/>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UW Researcher has a Courtesy Affiliate Professor appointment at University of London</a:t>
            </a:r>
            <a:endParaRPr sz="2000"/>
          </a:p>
          <a:p>
            <a:pPr marL="457200" lvl="0" indent="-355600" algn="l" rtl="0">
              <a:spcBef>
                <a:spcPts val="0"/>
              </a:spcBef>
              <a:spcAft>
                <a:spcPts val="0"/>
              </a:spcAft>
              <a:buSzPts val="2000"/>
              <a:buChar char="-"/>
            </a:pPr>
            <a:r>
              <a:rPr lang="en" sz="2000"/>
              <a:t>No compensation is received related to this appointment</a:t>
            </a:r>
            <a:endParaRPr sz="2000"/>
          </a:p>
          <a:p>
            <a:pPr marL="0" marR="0" lvl="0" indent="0" algn="l" rtl="0">
              <a:lnSpc>
                <a:spcPct val="115000"/>
              </a:lnSpc>
              <a:spcBef>
                <a:spcPts val="1600"/>
              </a:spcBef>
              <a:spcAft>
                <a:spcPts val="0"/>
              </a:spcAft>
              <a:buNone/>
            </a:pPr>
            <a:endParaRPr sz="2000"/>
          </a:p>
          <a:p>
            <a:pPr marL="457200" marR="0" lvl="0" indent="0" algn="l" rtl="0">
              <a:lnSpc>
                <a:spcPct val="115000"/>
              </a:lnSpc>
              <a:spcBef>
                <a:spcPts val="1600"/>
              </a:spcBef>
              <a:spcAft>
                <a:spcPts val="0"/>
              </a:spcAft>
              <a:buNone/>
            </a:pPr>
            <a:endParaRPr sz="2000"/>
          </a:p>
          <a:p>
            <a:pPr marL="0" lvl="0" indent="0" algn="l" rtl="0">
              <a:spcBef>
                <a:spcPts val="1600"/>
              </a:spcBef>
              <a:spcAft>
                <a:spcPts val="1600"/>
              </a:spcAft>
              <a:buNone/>
            </a:pPr>
            <a:endParaRPr/>
          </a:p>
        </p:txBody>
      </p:sp>
      <p:sp>
        <p:nvSpPr>
          <p:cNvPr id="561" name="Google Shape;561;p112"/>
          <p:cNvSpPr txBox="1"/>
          <p:nvPr/>
        </p:nvSpPr>
        <p:spPr>
          <a:xfrm>
            <a:off x="3083100" y="3937000"/>
            <a:ext cx="1041600" cy="7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Maybe</a:t>
            </a:r>
            <a:endParaRPr sz="1800">
              <a:solidFill>
                <a:srgbClr val="FFFFFF"/>
              </a:solidFill>
              <a:latin typeface="Roboto"/>
              <a:ea typeface="Roboto"/>
              <a:cs typeface="Roboto"/>
              <a:sym typeface="Roboto"/>
            </a:endParaRPr>
          </a:p>
        </p:txBody>
      </p:sp>
      <p:sp>
        <p:nvSpPr>
          <p:cNvPr id="562" name="Google Shape;562;p112"/>
          <p:cNvSpPr txBox="1"/>
          <p:nvPr/>
        </p:nvSpPr>
        <p:spPr>
          <a:xfrm>
            <a:off x="1964950" y="4397033"/>
            <a:ext cx="4495800" cy="7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No</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63" name="Google Shape;563;p112"/>
          <p:cNvSpPr txBox="1"/>
          <p:nvPr/>
        </p:nvSpPr>
        <p:spPr>
          <a:xfrm>
            <a:off x="773450" y="3937000"/>
            <a:ext cx="24336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Outside Work?</a:t>
            </a:r>
            <a:endParaRPr sz="1800">
              <a:solidFill>
                <a:srgbClr val="FFFFFF"/>
              </a:solidFill>
              <a:latin typeface="Roboto"/>
              <a:ea typeface="Roboto"/>
              <a:cs typeface="Roboto"/>
              <a:sym typeface="Roboto"/>
            </a:endParaRPr>
          </a:p>
        </p:txBody>
      </p:sp>
      <p:sp>
        <p:nvSpPr>
          <p:cNvPr id="564" name="Google Shape;564;p112"/>
          <p:cNvSpPr txBox="1"/>
          <p:nvPr/>
        </p:nvSpPr>
        <p:spPr>
          <a:xfrm>
            <a:off x="3083100" y="3487200"/>
            <a:ext cx="783300" cy="6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Yes</a:t>
            </a:r>
            <a:endParaRPr sz="1800">
              <a:solidFill>
                <a:srgbClr val="FFFFFF"/>
              </a:solidFill>
              <a:latin typeface="Roboto"/>
              <a:ea typeface="Roboto"/>
              <a:cs typeface="Roboto"/>
              <a:sym typeface="Roboto"/>
            </a:endParaRPr>
          </a:p>
        </p:txBody>
      </p:sp>
      <p:sp>
        <p:nvSpPr>
          <p:cNvPr id="565" name="Google Shape;565;p112"/>
          <p:cNvSpPr txBox="1"/>
          <p:nvPr/>
        </p:nvSpPr>
        <p:spPr>
          <a:xfrm>
            <a:off x="773450" y="3487200"/>
            <a:ext cx="2433600" cy="688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Other Support?</a:t>
            </a:r>
            <a:endParaRPr sz="1800">
              <a:solidFill>
                <a:srgbClr val="FFFFFF"/>
              </a:solidFill>
              <a:latin typeface="Roboto"/>
              <a:ea typeface="Roboto"/>
              <a:cs typeface="Roboto"/>
              <a:sym typeface="Roboto"/>
            </a:endParaRPr>
          </a:p>
        </p:txBody>
      </p:sp>
      <p:sp>
        <p:nvSpPr>
          <p:cNvPr id="566" name="Google Shape;566;p112"/>
          <p:cNvSpPr txBox="1"/>
          <p:nvPr/>
        </p:nvSpPr>
        <p:spPr>
          <a:xfrm>
            <a:off x="773450" y="4397033"/>
            <a:ext cx="16584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SFI?</a:t>
            </a: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13"/>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Examples</a:t>
            </a:r>
            <a:endParaRPr/>
          </a:p>
        </p:txBody>
      </p:sp>
      <p:sp>
        <p:nvSpPr>
          <p:cNvPr id="572" name="Google Shape;572;p113"/>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UW Researcher travels to The University of British Columbia to present on their UW research activities </a:t>
            </a:r>
            <a:endParaRPr sz="2000"/>
          </a:p>
          <a:p>
            <a:pPr marL="457200" lvl="0" indent="-355600" algn="l" rtl="0">
              <a:spcBef>
                <a:spcPts val="0"/>
              </a:spcBef>
              <a:spcAft>
                <a:spcPts val="0"/>
              </a:spcAft>
              <a:buSzPts val="2000"/>
              <a:buChar char="-"/>
            </a:pPr>
            <a:r>
              <a:rPr lang="en" sz="2000"/>
              <a:t>Honoraria and travel expenses combined total $1,080</a:t>
            </a:r>
            <a:endParaRPr sz="2000"/>
          </a:p>
          <a:p>
            <a:pPr marL="0" marR="0" lvl="0" indent="0" algn="l" rtl="0">
              <a:lnSpc>
                <a:spcPct val="115000"/>
              </a:lnSpc>
              <a:spcBef>
                <a:spcPts val="1600"/>
              </a:spcBef>
              <a:spcAft>
                <a:spcPts val="0"/>
              </a:spcAft>
              <a:buNone/>
            </a:pPr>
            <a:endParaRPr sz="2000"/>
          </a:p>
          <a:p>
            <a:pPr marL="457200" marR="0" lvl="0" indent="0" algn="l" rtl="0">
              <a:lnSpc>
                <a:spcPct val="115000"/>
              </a:lnSpc>
              <a:spcBef>
                <a:spcPts val="1600"/>
              </a:spcBef>
              <a:spcAft>
                <a:spcPts val="0"/>
              </a:spcAft>
              <a:buNone/>
            </a:pPr>
            <a:endParaRPr sz="2000"/>
          </a:p>
          <a:p>
            <a:pPr marL="0" lvl="0" indent="0" algn="l" rtl="0">
              <a:spcBef>
                <a:spcPts val="1600"/>
              </a:spcBef>
              <a:spcAft>
                <a:spcPts val="1600"/>
              </a:spcAft>
              <a:buNone/>
            </a:pPr>
            <a:endParaRPr/>
          </a:p>
        </p:txBody>
      </p:sp>
      <p:sp>
        <p:nvSpPr>
          <p:cNvPr id="573" name="Google Shape;573;p113"/>
          <p:cNvSpPr txBox="1"/>
          <p:nvPr/>
        </p:nvSpPr>
        <p:spPr>
          <a:xfrm>
            <a:off x="3083100" y="3429000"/>
            <a:ext cx="783300" cy="7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No</a:t>
            </a:r>
            <a:endParaRPr sz="1800">
              <a:solidFill>
                <a:srgbClr val="FFFFFF"/>
              </a:solidFill>
              <a:latin typeface="Roboto"/>
              <a:ea typeface="Roboto"/>
              <a:cs typeface="Roboto"/>
              <a:sym typeface="Roboto"/>
            </a:endParaRPr>
          </a:p>
        </p:txBody>
      </p:sp>
      <p:sp>
        <p:nvSpPr>
          <p:cNvPr id="574" name="Google Shape;574;p113"/>
          <p:cNvSpPr txBox="1"/>
          <p:nvPr/>
        </p:nvSpPr>
        <p:spPr>
          <a:xfrm>
            <a:off x="1964950" y="3889033"/>
            <a:ext cx="5880000" cy="11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No, because the compensation is &lt;$5,000, but like the NIH we encourage erring on the side of disclosure</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75" name="Google Shape;575;p113"/>
          <p:cNvSpPr txBox="1"/>
          <p:nvPr/>
        </p:nvSpPr>
        <p:spPr>
          <a:xfrm>
            <a:off x="773450" y="3429000"/>
            <a:ext cx="24336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Outside Work?</a:t>
            </a:r>
            <a:endParaRPr sz="1800">
              <a:solidFill>
                <a:srgbClr val="FFFFFF"/>
              </a:solidFill>
              <a:latin typeface="Roboto"/>
              <a:ea typeface="Roboto"/>
              <a:cs typeface="Roboto"/>
              <a:sym typeface="Roboto"/>
            </a:endParaRPr>
          </a:p>
        </p:txBody>
      </p:sp>
      <p:sp>
        <p:nvSpPr>
          <p:cNvPr id="576" name="Google Shape;576;p113"/>
          <p:cNvSpPr txBox="1"/>
          <p:nvPr/>
        </p:nvSpPr>
        <p:spPr>
          <a:xfrm>
            <a:off x="773450" y="3889033"/>
            <a:ext cx="1658400" cy="78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SFI?</a:t>
            </a:r>
            <a:endParaRPr sz="18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1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t>Sponsor Updates</a:t>
            </a:r>
            <a:endParaRPr sz="3800"/>
          </a:p>
        </p:txBody>
      </p:sp>
      <p:sp>
        <p:nvSpPr>
          <p:cNvPr id="582" name="Google Shape;582;p114"/>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September, 2019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Reminder</a:t>
            </a:r>
            <a:endParaRPr/>
          </a:p>
          <a:p>
            <a:pPr marL="0" lvl="0" indent="0" algn="l" rtl="0">
              <a:spcBef>
                <a:spcPts val="600"/>
              </a:spcBef>
              <a:spcAft>
                <a:spcPts val="0"/>
              </a:spcAft>
              <a:buNone/>
            </a:pPr>
            <a:r>
              <a:rPr lang="en"/>
              <a:t>Federal Fiscal Year End 9.30.19</a:t>
            </a:r>
            <a:endParaRPr/>
          </a:p>
        </p:txBody>
      </p:sp>
      <p:sp>
        <p:nvSpPr>
          <p:cNvPr id="589" name="Google Shape;589;p11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Expect requests for quick turn around times from federal agencies - NSF in particular. </a:t>
            </a:r>
            <a:endParaRPr/>
          </a:p>
          <a:p>
            <a:pPr marL="0" lvl="0" indent="0" algn="l" rtl="0">
              <a:spcBef>
                <a:spcPts val="480"/>
              </a:spcBef>
              <a:spcAft>
                <a:spcPts val="0"/>
              </a:spcAft>
              <a:buNone/>
            </a:pPr>
            <a:endParaRPr/>
          </a:p>
          <a:p>
            <a:pPr marL="0" lvl="0" indent="0" algn="l" rtl="0">
              <a:spcBef>
                <a:spcPts val="480"/>
              </a:spcBef>
              <a:spcAft>
                <a:spcPts val="0"/>
              </a:spcAft>
              <a:buNone/>
            </a:pPr>
            <a:r>
              <a:rPr lang="en"/>
              <a:t>Proposals, awards, admin actions etc. </a:t>
            </a:r>
            <a:endParaRPr/>
          </a:p>
          <a:p>
            <a:pPr marL="0" lvl="0" indent="0" algn="l" rtl="0">
              <a:spcBef>
                <a:spcPts val="480"/>
              </a:spcBef>
              <a:spcAft>
                <a:spcPts val="0"/>
              </a:spcAft>
              <a:buNone/>
            </a:pPr>
            <a:endParaRPr/>
          </a:p>
          <a:p>
            <a:pPr marL="0" lvl="0" indent="0" algn="l" rtl="0">
              <a:spcBef>
                <a:spcPts val="480"/>
              </a:spcBef>
              <a:spcAft>
                <a:spcPts val="0"/>
              </a:spcAft>
              <a:buNone/>
            </a:pPr>
            <a:r>
              <a:rPr lang="en"/>
              <a:t>The University must be prompt in its response to federal agencies. If you receive federal sponsor requests directly, please forward the requested information to OSP asap.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8"/>
          <p:cNvSpPr txBox="1">
            <a:spLocks noGrp="1"/>
          </p:cNvSpPr>
          <p:nvPr>
            <p:ph type="title"/>
          </p:nvPr>
        </p:nvSpPr>
        <p:spPr>
          <a:xfrm>
            <a:off x="671757" y="2732776"/>
            <a:ext cx="6972300" cy="2279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4050"/>
              <a:buFont typeface="Encode Sans"/>
              <a:buNone/>
            </a:pPr>
            <a:r>
              <a:rPr lang="en" sz="4050" cap="small">
                <a:latin typeface="Encode Sans"/>
                <a:ea typeface="Encode Sans"/>
                <a:cs typeface="Encode Sans"/>
                <a:sym typeface="Encode Sans"/>
              </a:rPr>
              <a:t>UWFT UPDATE</a:t>
            </a:r>
            <a:r>
              <a:rPr lang="en" sz="2100" b="0" i="1" cap="small">
                <a:latin typeface="Encode Sans"/>
                <a:ea typeface="Encode Sans"/>
                <a:cs typeface="Encode Sans"/>
                <a:sym typeface="Encode Sans"/>
              </a:rPr>
              <a:t/>
            </a:r>
            <a:br>
              <a:rPr lang="en" sz="2100" b="0" i="1" cap="small">
                <a:latin typeface="Encode Sans"/>
                <a:ea typeface="Encode Sans"/>
                <a:cs typeface="Encode Sans"/>
                <a:sym typeface="Encode Sans"/>
              </a:rPr>
            </a:br>
            <a:r>
              <a:rPr lang="en" sz="3300"/>
              <a:t/>
            </a:r>
            <a:br>
              <a:rPr lang="en" sz="3300"/>
            </a:br>
            <a:r>
              <a:rPr lang="en" sz="3300"/>
              <a:t/>
            </a:r>
            <a:br>
              <a:rPr lang="en" sz="3300"/>
            </a:br>
            <a:r>
              <a:rPr lang="en" sz="2400" b="0" i="1">
                <a:solidFill>
                  <a:schemeClr val="accent5"/>
                </a:solidFill>
                <a:latin typeface="Open Sans"/>
                <a:ea typeface="Open Sans"/>
                <a:cs typeface="Open Sans"/>
                <a:sym typeface="Open Sans"/>
              </a:rPr>
              <a:t>9/12/2019</a:t>
            </a:r>
            <a:br>
              <a:rPr lang="en" sz="2400" b="0" i="1">
                <a:solidFill>
                  <a:schemeClr val="accent5"/>
                </a:solidFill>
                <a:latin typeface="Open Sans"/>
                <a:ea typeface="Open Sans"/>
                <a:cs typeface="Open Sans"/>
                <a:sym typeface="Open Sans"/>
              </a:rPr>
            </a:br>
            <a:r>
              <a:rPr lang="en" sz="2400" b="0" i="1">
                <a:solidFill>
                  <a:schemeClr val="accent5"/>
                </a:solidFill>
                <a:latin typeface="Open Sans"/>
                <a:ea typeface="Open Sans"/>
                <a:cs typeface="Open Sans"/>
                <a:sym typeface="Open Sans"/>
              </a:rPr>
              <a:t>MRAM</a:t>
            </a:r>
            <a:endParaRPr sz="2700" b="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NIH: Human Fetal Tissue (HFT) Research Effective </a:t>
            </a:r>
            <a:r>
              <a:rPr lang="en" b="1"/>
              <a:t>9.25.19</a:t>
            </a:r>
            <a:endParaRPr/>
          </a:p>
        </p:txBody>
      </p:sp>
      <p:sp>
        <p:nvSpPr>
          <p:cNvPr id="596" name="Google Shape;596;p116"/>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HFT research must be addressed in the budget, budget justification, the cover letter, research plan, and applicants </a:t>
            </a:r>
            <a:endParaRPr sz="1800"/>
          </a:p>
          <a:p>
            <a:pPr marL="0" lvl="0" indent="0" algn="l" rtl="0">
              <a:lnSpc>
                <a:spcPct val="115000"/>
              </a:lnSpc>
              <a:spcBef>
                <a:spcPts val="0"/>
              </a:spcBef>
              <a:spcAft>
                <a:spcPts val="0"/>
              </a:spcAft>
              <a:buNone/>
            </a:pPr>
            <a:r>
              <a:rPr lang="en" sz="1800"/>
              <a:t>must also:</a:t>
            </a:r>
            <a:endParaRPr sz="1800"/>
          </a:p>
          <a:p>
            <a:pPr marL="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gt;"/>
            </a:pPr>
            <a:r>
              <a:rPr lang="en" sz="1800"/>
              <a:t>Include two attachments in the "Other Attachments" section of the R&amp;R Other Project Information form </a:t>
            </a:r>
            <a:endParaRPr sz="1800"/>
          </a:p>
          <a:p>
            <a:pPr marL="1371600" lvl="1" indent="-342900" algn="l" rtl="0">
              <a:lnSpc>
                <a:spcPct val="115000"/>
              </a:lnSpc>
              <a:spcBef>
                <a:spcPts val="0"/>
              </a:spcBef>
              <a:spcAft>
                <a:spcPts val="0"/>
              </a:spcAft>
              <a:buSzPts val="1800"/>
              <a:buChar char="–"/>
            </a:pPr>
            <a:r>
              <a:rPr lang="en" sz="1800"/>
              <a:t>HFT Sample IRB Consent Form</a:t>
            </a:r>
            <a:endParaRPr sz="1800"/>
          </a:p>
          <a:p>
            <a:pPr marL="1828800" lvl="2" indent="-342900" algn="l" rtl="0">
              <a:lnSpc>
                <a:spcPct val="115000"/>
              </a:lnSpc>
              <a:spcBef>
                <a:spcPts val="0"/>
              </a:spcBef>
              <a:spcAft>
                <a:spcPts val="0"/>
              </a:spcAft>
              <a:buSzPts val="1800"/>
              <a:buChar char="&gt;"/>
            </a:pPr>
            <a:r>
              <a:rPr lang="en"/>
              <a:t>Forms &amp; Templates: </a:t>
            </a:r>
            <a:r>
              <a:rPr lang="en" u="sng">
                <a:solidFill>
                  <a:schemeClr val="hlink"/>
                </a:solidFill>
                <a:hlinkClick r:id="rId3"/>
              </a:rPr>
              <a:t>TEMPLATE: Consent Form, Fetal Tissue Research</a:t>
            </a:r>
            <a:endParaRPr/>
          </a:p>
          <a:p>
            <a:pPr marL="1371600" lvl="1" indent="-342900" algn="l" rtl="0">
              <a:lnSpc>
                <a:spcPct val="115000"/>
              </a:lnSpc>
              <a:spcBef>
                <a:spcPts val="0"/>
              </a:spcBef>
              <a:spcAft>
                <a:spcPts val="0"/>
              </a:spcAft>
              <a:buSzPts val="1800"/>
              <a:buChar char="–"/>
            </a:pPr>
            <a:r>
              <a:rPr lang="en" sz="1800"/>
              <a:t>HFT Compliance Assurance (letter from PI)</a:t>
            </a:r>
            <a:endParaRPr sz="1800"/>
          </a:p>
          <a:p>
            <a:pPr marL="457200" lvl="0" indent="-342900" algn="l" rtl="0">
              <a:lnSpc>
                <a:spcPct val="150000"/>
              </a:lnSpc>
              <a:spcBef>
                <a:spcPts val="0"/>
              </a:spcBef>
              <a:spcAft>
                <a:spcPts val="0"/>
              </a:spcAft>
              <a:buSzPts val="1800"/>
              <a:buChar char="&gt;"/>
            </a:pPr>
            <a:r>
              <a:rPr lang="en" sz="1800"/>
              <a:t>Include specific info in the Research Strategy attachment regardless of whether Human Subjects research is proposed.</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1800"/>
              <a:t>NIH will NOT review applications that do not address all </a:t>
            </a:r>
            <a:endParaRPr sz="1800"/>
          </a:p>
          <a:p>
            <a:pPr marL="0" lvl="0" indent="0" algn="l" rtl="0">
              <a:lnSpc>
                <a:spcPct val="115000"/>
              </a:lnSpc>
              <a:spcBef>
                <a:spcPts val="0"/>
              </a:spcBef>
              <a:spcAft>
                <a:spcPts val="0"/>
              </a:spcAft>
              <a:buNone/>
            </a:pPr>
            <a:r>
              <a:rPr lang="en" sz="1800"/>
              <a:t>required information, including the detailed budget.</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NIH: HFT Guidance</a:t>
            </a:r>
            <a:endParaRPr/>
          </a:p>
        </p:txBody>
      </p:sp>
      <p:sp>
        <p:nvSpPr>
          <p:cNvPr id="603" name="Google Shape;603;p117"/>
          <p:cNvSpPr txBox="1">
            <a:spLocks noGrp="1"/>
          </p:cNvSpPr>
          <p:nvPr>
            <p:ph type="body" idx="2"/>
          </p:nvPr>
        </p:nvSpPr>
        <p:spPr>
          <a:xfrm>
            <a:off x="720200" y="1421250"/>
            <a:ext cx="80877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t>Working on a proposal with HFT research on or after 9.25.19? </a:t>
            </a:r>
            <a:endParaRPr sz="2000"/>
          </a:p>
          <a:p>
            <a:pPr marL="0" lvl="0" indent="0" algn="l" rtl="0">
              <a:lnSpc>
                <a:spcPct val="115000"/>
              </a:lnSpc>
              <a:spcBef>
                <a:spcPts val="0"/>
              </a:spcBef>
              <a:spcAft>
                <a:spcPts val="0"/>
              </a:spcAft>
              <a:buNone/>
            </a:pPr>
            <a:r>
              <a:rPr lang="en" sz="2000"/>
              <a:t>Please follow the NIH guidance. </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SzPts val="2000"/>
              <a:buChar char="&gt;"/>
            </a:pPr>
            <a:r>
              <a:rPr lang="en" sz="2000" u="sng">
                <a:solidFill>
                  <a:schemeClr val="hlink"/>
                </a:solidFill>
                <a:hlinkClick r:id="rId3"/>
              </a:rPr>
              <a:t>NOT-OD-19-128</a:t>
            </a:r>
            <a:r>
              <a:rPr lang="en" sz="2000"/>
              <a:t> - Requirements Regarding Proposed Human Fetal Tissue Research</a:t>
            </a:r>
            <a:endParaRPr sz="2000"/>
          </a:p>
          <a:p>
            <a:pPr marL="457200" lvl="0" indent="-355600" algn="l" rtl="0">
              <a:lnSpc>
                <a:spcPct val="115000"/>
              </a:lnSpc>
              <a:spcBef>
                <a:spcPts val="0"/>
              </a:spcBef>
              <a:spcAft>
                <a:spcPts val="0"/>
              </a:spcAft>
              <a:buSzPts val="2000"/>
              <a:buChar char="&gt;"/>
            </a:pPr>
            <a:r>
              <a:rPr lang="en" sz="2000" u="sng">
                <a:solidFill>
                  <a:schemeClr val="hlink"/>
                </a:solidFill>
                <a:hlinkClick r:id="rId4"/>
              </a:rPr>
              <a:t>NOT-OD-19-137</a:t>
            </a:r>
            <a:r>
              <a:rPr lang="en" sz="2000"/>
              <a:t> -HFT Clarification &amp; FAQs published</a:t>
            </a:r>
            <a:endParaRPr sz="2000"/>
          </a:p>
          <a:p>
            <a:pPr marL="457200" lvl="0" indent="-355600" algn="l" rtl="0">
              <a:lnSpc>
                <a:spcPct val="115000"/>
              </a:lnSpc>
              <a:spcBef>
                <a:spcPts val="0"/>
              </a:spcBef>
              <a:spcAft>
                <a:spcPts val="0"/>
              </a:spcAft>
              <a:buSzPts val="2000"/>
              <a:buChar char="&gt;"/>
            </a:pPr>
            <a:r>
              <a:rPr lang="en" sz="2000" u="sng">
                <a:solidFill>
                  <a:schemeClr val="hlink"/>
                </a:solidFill>
                <a:hlinkClick r:id="rId5"/>
              </a:rPr>
              <a:t>HFT FAQs</a:t>
            </a:r>
            <a:endParaRPr sz="2000"/>
          </a:p>
          <a:p>
            <a:pPr marL="457200" lvl="0" indent="-355600" algn="l" rtl="0">
              <a:lnSpc>
                <a:spcPct val="115000"/>
              </a:lnSpc>
              <a:spcBef>
                <a:spcPts val="0"/>
              </a:spcBef>
              <a:spcAft>
                <a:spcPts val="0"/>
              </a:spcAft>
              <a:buSzPts val="2000"/>
              <a:buChar char="&gt;"/>
            </a:pPr>
            <a:r>
              <a:rPr lang="en" sz="2000"/>
              <a:t>NIH Grants Policy Statement </a:t>
            </a:r>
            <a:r>
              <a:rPr lang="en" sz="2000" u="sng">
                <a:solidFill>
                  <a:schemeClr val="hlink"/>
                </a:solidFill>
                <a:hlinkClick r:id="rId6"/>
              </a:rPr>
              <a:t>Human Fetal Tissue Research 4.1.14</a:t>
            </a:r>
            <a:endParaRPr sz="2000"/>
          </a:p>
          <a:p>
            <a:pPr marL="457200" lvl="0" indent="-355600" algn="l" rtl="0">
              <a:lnSpc>
                <a:spcPct val="115000"/>
              </a:lnSpc>
              <a:spcBef>
                <a:spcPts val="0"/>
              </a:spcBef>
              <a:spcAft>
                <a:spcPts val="0"/>
              </a:spcAft>
              <a:buSzPts val="2000"/>
              <a:buChar char="&gt;"/>
            </a:pPr>
            <a:r>
              <a:rPr lang="en" sz="2000"/>
              <a:t>NIH: </a:t>
            </a:r>
            <a:r>
              <a:rPr lang="en" sz="2000" u="sng">
                <a:solidFill>
                  <a:schemeClr val="hlink"/>
                </a:solidFill>
                <a:hlinkClick r:id="rId7"/>
              </a:rPr>
              <a:t>NOT-OD-16-033</a:t>
            </a:r>
            <a:r>
              <a:rPr lang="en" sz="2000"/>
              <a:t> - Informed Consent for Human Fetal Tissue Research</a:t>
            </a:r>
            <a:endParaRPr sz="2000"/>
          </a:p>
          <a:p>
            <a:pPr marL="457200" lvl="0" indent="-355600" algn="l" rtl="0">
              <a:lnSpc>
                <a:spcPct val="115000"/>
              </a:lnSpc>
              <a:spcBef>
                <a:spcPts val="0"/>
              </a:spcBef>
              <a:spcAft>
                <a:spcPts val="0"/>
              </a:spcAft>
              <a:buSzPts val="2000"/>
              <a:buChar char="&gt;"/>
            </a:pPr>
            <a:r>
              <a:rPr lang="en" sz="2000" u="sng">
                <a:solidFill>
                  <a:schemeClr val="hlink"/>
                </a:solidFill>
                <a:hlinkClick r:id="rId8"/>
              </a:rPr>
              <a:t>HHS June 5, 2019 Statement</a:t>
            </a:r>
            <a:endParaRPr sz="2000"/>
          </a:p>
          <a:p>
            <a:pPr marL="0" lvl="0" indent="0" algn="l" rtl="0">
              <a:lnSpc>
                <a:spcPct val="115000"/>
              </a:lnSpc>
              <a:spcBef>
                <a:spcPts val="0"/>
              </a:spcBef>
              <a:spcAft>
                <a:spcPts val="0"/>
              </a:spcAft>
              <a:buNone/>
            </a:pPr>
            <a:endParaRPr/>
          </a:p>
          <a:p>
            <a:pPr marL="457200" marR="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1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NIH xTRACT Requirement - 10.01.19 </a:t>
            </a:r>
            <a:endParaRPr/>
          </a:p>
        </p:txBody>
      </p:sp>
      <p:sp>
        <p:nvSpPr>
          <p:cNvPr id="610" name="Google Shape;610;p118"/>
          <p:cNvSpPr txBox="1">
            <a:spLocks noGrp="1"/>
          </p:cNvSpPr>
          <p:nvPr>
            <p:ph type="body" idx="2"/>
          </p:nvPr>
        </p:nvSpPr>
        <p:spPr>
          <a:xfrm>
            <a:off x="558875" y="1484850"/>
            <a:ext cx="8184600" cy="43383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 sz="2000"/>
              <a:t>xTRACT is a module within the eRA Commons that creates research training tables for inclusion in progress reports &amp; Training Grant applications. </a:t>
            </a:r>
            <a:endParaRPr sz="2000"/>
          </a:p>
          <a:p>
            <a:pPr marL="0" lvl="0" indent="0" algn="l" rtl="0">
              <a:lnSpc>
                <a:spcPct val="115000"/>
              </a:lnSpc>
              <a:spcBef>
                <a:spcPts val="480"/>
              </a:spcBef>
              <a:spcAft>
                <a:spcPts val="0"/>
              </a:spcAft>
              <a:buNone/>
            </a:pPr>
            <a:r>
              <a:rPr lang="en" sz="2000" u="sng">
                <a:solidFill>
                  <a:schemeClr val="accent5"/>
                </a:solidFill>
                <a:hlinkClick r:id="rId3"/>
              </a:rPr>
              <a:t>NOT-OD-19-108</a:t>
            </a:r>
            <a:r>
              <a:rPr lang="en" sz="2000"/>
              <a:t>:</a:t>
            </a:r>
            <a:endParaRPr sz="2000"/>
          </a:p>
          <a:p>
            <a:pPr marL="0" lvl="0" indent="0" algn="l" rtl="0">
              <a:lnSpc>
                <a:spcPct val="115000"/>
              </a:lnSpc>
              <a:spcBef>
                <a:spcPts val="480"/>
              </a:spcBef>
              <a:spcAft>
                <a:spcPts val="0"/>
              </a:spcAft>
              <a:buNone/>
            </a:pPr>
            <a:r>
              <a:rPr lang="en" sz="2000"/>
              <a:t>Use of the xTRACT has been optional but NOW it is required for NIH and AHRQ T15, T32, T90/R90, and TL1 progress report (RPPR) data tables due on or after 10.01.19.</a:t>
            </a:r>
            <a:endParaRPr sz="2000"/>
          </a:p>
          <a:p>
            <a:pPr marL="0" lvl="0" indent="0" algn="l" rtl="0">
              <a:lnSpc>
                <a:spcPct val="115000"/>
              </a:lnSpc>
              <a:spcBef>
                <a:spcPts val="480"/>
              </a:spcBef>
              <a:spcAft>
                <a:spcPts val="0"/>
              </a:spcAft>
              <a:buNone/>
            </a:pPr>
            <a:endParaRPr sz="2000"/>
          </a:p>
          <a:p>
            <a:pPr marL="0" lvl="0" indent="0" algn="l" rtl="0">
              <a:lnSpc>
                <a:spcPct val="115000"/>
              </a:lnSpc>
              <a:spcBef>
                <a:spcPts val="480"/>
              </a:spcBef>
              <a:spcAft>
                <a:spcPts val="0"/>
              </a:spcAft>
              <a:buNone/>
            </a:pPr>
            <a:r>
              <a:rPr lang="en" sz="2000" u="sng">
                <a:solidFill>
                  <a:schemeClr val="hlink"/>
                </a:solidFill>
                <a:hlinkClick r:id="rId4"/>
              </a:rPr>
              <a:t>NOT-OD-18-133</a:t>
            </a:r>
            <a:endParaRPr sz="2000"/>
          </a:p>
          <a:p>
            <a:pPr marL="0" lvl="0" indent="0" algn="l" rtl="0">
              <a:spcBef>
                <a:spcPts val="480"/>
              </a:spcBef>
              <a:spcAft>
                <a:spcPts val="0"/>
              </a:spcAft>
              <a:buNone/>
            </a:pPr>
            <a:r>
              <a:rPr lang="en" sz="2000"/>
              <a:t>Anticipates that T32, TL1, T90/R90, and T15 applications submitted for due dates on or after 1.25.20, would also be required to use xTRACT.</a:t>
            </a:r>
            <a:endParaRPr sz="2000"/>
          </a:p>
          <a:p>
            <a:pPr marL="0" lvl="0" indent="0" algn="l" rtl="0">
              <a:lnSpc>
                <a:spcPct val="115000"/>
              </a:lnSpc>
              <a:spcBef>
                <a:spcPts val="480"/>
              </a:spcBef>
              <a:spcAft>
                <a:spcPts val="0"/>
              </a:spcAft>
              <a:buNone/>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1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Sponsor Updates: </a:t>
            </a:r>
            <a:endParaRPr/>
          </a:p>
          <a:p>
            <a:pPr marL="0" marR="0" lvl="0" indent="0" algn="l" rtl="0">
              <a:lnSpc>
                <a:spcPct val="90000"/>
              </a:lnSpc>
              <a:spcBef>
                <a:spcPts val="0"/>
              </a:spcBef>
              <a:spcAft>
                <a:spcPts val="0"/>
              </a:spcAft>
              <a:buClr>
                <a:srgbClr val="4B2E83"/>
              </a:buClr>
              <a:buSzPts val="3000"/>
              <a:buFont typeface="Arial"/>
              <a:buNone/>
            </a:pPr>
            <a:r>
              <a:rPr lang="en"/>
              <a:t>NIMH Data Sharing Requirement </a:t>
            </a:r>
            <a:r>
              <a:rPr lang="en" sz="1800"/>
              <a:t>(1 of 2)</a:t>
            </a:r>
            <a:endParaRPr sz="1800"/>
          </a:p>
        </p:txBody>
      </p:sp>
      <p:sp>
        <p:nvSpPr>
          <p:cNvPr id="616" name="Google Shape;616;p119"/>
          <p:cNvSpPr txBox="1">
            <a:spLocks noGrp="1"/>
          </p:cNvSpPr>
          <p:nvPr>
            <p:ph type="body" idx="2"/>
          </p:nvPr>
        </p:nvSpPr>
        <p:spPr>
          <a:xfrm>
            <a:off x="450600" y="1032050"/>
            <a:ext cx="8242800" cy="415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000"/>
          </a:p>
          <a:p>
            <a:pPr marL="457200" lvl="0" indent="-355600" algn="l" rtl="0">
              <a:lnSpc>
                <a:spcPct val="150000"/>
              </a:lnSpc>
              <a:spcBef>
                <a:spcPts val="0"/>
              </a:spcBef>
              <a:spcAft>
                <a:spcPts val="0"/>
              </a:spcAft>
              <a:buSzPts val="2000"/>
              <a:buChar char="&gt;"/>
            </a:pPr>
            <a:r>
              <a:rPr lang="en" sz="2000"/>
              <a:t>NIMH Requirements </a:t>
            </a:r>
            <a:r>
              <a:rPr lang="en" sz="2000" u="sng">
                <a:solidFill>
                  <a:schemeClr val="accent5"/>
                </a:solidFill>
                <a:hlinkClick r:id="rId3"/>
              </a:rPr>
              <a:t>NOT-MH-19-033</a:t>
            </a:r>
            <a:r>
              <a:rPr lang="en" sz="2000"/>
              <a:t>: Data sharing change: genomic data &amp; data related to biosamples and genomic data</a:t>
            </a:r>
            <a:endParaRPr sz="2000"/>
          </a:p>
          <a:p>
            <a:pPr marL="457200" lvl="0" indent="-355600" algn="l" rtl="0">
              <a:lnSpc>
                <a:spcPct val="150000"/>
              </a:lnSpc>
              <a:spcBef>
                <a:spcPts val="0"/>
              </a:spcBef>
              <a:spcAft>
                <a:spcPts val="0"/>
              </a:spcAft>
              <a:buSzPts val="2000"/>
              <a:buChar char="&gt;"/>
            </a:pPr>
            <a:r>
              <a:rPr lang="en" sz="2000"/>
              <a:t>NIMH Data Archive (NDA)=repository for NIMH funded genomic data </a:t>
            </a:r>
            <a:endParaRPr sz="2000"/>
          </a:p>
          <a:p>
            <a:pPr marL="914400" lvl="1" indent="-355600" algn="l" rtl="0">
              <a:lnSpc>
                <a:spcPct val="150000"/>
              </a:lnSpc>
              <a:spcBef>
                <a:spcPts val="0"/>
              </a:spcBef>
              <a:spcAft>
                <a:spcPts val="0"/>
              </a:spcAft>
              <a:buSzPts val="2000"/>
              <a:buChar char="–"/>
            </a:pPr>
            <a:r>
              <a:rPr lang="en"/>
              <a:t>Awardees measuring human genomic data register with dbGaP </a:t>
            </a:r>
            <a:endParaRPr/>
          </a:p>
          <a:p>
            <a:pPr marL="914400" lvl="1" indent="-355600" algn="l" rtl="0">
              <a:lnSpc>
                <a:spcPct val="150000"/>
              </a:lnSpc>
              <a:spcBef>
                <a:spcPts val="0"/>
              </a:spcBef>
              <a:spcAft>
                <a:spcPts val="0"/>
              </a:spcAft>
              <a:buSzPts val="2000"/>
              <a:buChar char="–"/>
            </a:pPr>
            <a:r>
              <a:rPr lang="en"/>
              <a:t>After registration, all data deposited in the NDA. Link to NDA collection will be added to dbGaP registration.</a:t>
            </a:r>
            <a:endParaRPr/>
          </a:p>
          <a:p>
            <a:pPr marL="457200" lvl="0" indent="-355600" algn="l" rtl="0">
              <a:lnSpc>
                <a:spcPct val="150000"/>
              </a:lnSpc>
              <a:spcBef>
                <a:spcPts val="0"/>
              </a:spcBef>
              <a:spcAft>
                <a:spcPts val="0"/>
              </a:spcAft>
              <a:buSzPts val="2000"/>
              <a:buChar char="&gt;"/>
            </a:pPr>
            <a:r>
              <a:rPr lang="en" sz="2000"/>
              <a:t>Applies to ALL NIMH grant applications &amp; awards that involve human subject research submitted after January 1, 2020 </a:t>
            </a:r>
            <a:endParaRPr sz="2000"/>
          </a:p>
          <a:p>
            <a:pPr marL="457200" lvl="0" indent="-355600" algn="l" rtl="0">
              <a:lnSpc>
                <a:spcPct val="150000"/>
              </a:lnSpc>
              <a:spcBef>
                <a:spcPts val="0"/>
              </a:spcBef>
              <a:spcAft>
                <a:spcPts val="0"/>
              </a:spcAft>
              <a:buSzPts val="2000"/>
              <a:buChar char="&gt;"/>
            </a:pPr>
            <a:r>
              <a:rPr lang="en" sz="2000"/>
              <a:t>Applies to all NIMH FOAs</a:t>
            </a:r>
            <a:endParaRPr sz="2000"/>
          </a:p>
          <a:p>
            <a:pPr marL="914400" lvl="0" indent="0" algn="l" rtl="0">
              <a:lnSpc>
                <a:spcPct val="150000"/>
              </a:lnSpc>
              <a:spcBef>
                <a:spcPts val="0"/>
              </a:spcBef>
              <a:spcAft>
                <a:spcPts val="0"/>
              </a:spcAft>
              <a:buNone/>
            </a:pP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2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Sponsor Updates: </a:t>
            </a:r>
            <a:endParaRPr/>
          </a:p>
          <a:p>
            <a:pPr marL="0" marR="0" lvl="0" indent="0" algn="l" rtl="0">
              <a:lnSpc>
                <a:spcPct val="90000"/>
              </a:lnSpc>
              <a:spcBef>
                <a:spcPts val="0"/>
              </a:spcBef>
              <a:spcAft>
                <a:spcPts val="0"/>
              </a:spcAft>
              <a:buClr>
                <a:srgbClr val="4B2E83"/>
              </a:buClr>
              <a:buSzPts val="3000"/>
              <a:buFont typeface="Arial"/>
              <a:buNone/>
            </a:pPr>
            <a:r>
              <a:rPr lang="en"/>
              <a:t>NIMH Data Sharing Requirement </a:t>
            </a:r>
            <a:r>
              <a:rPr lang="en" sz="1800"/>
              <a:t>(2 of 2)</a:t>
            </a:r>
            <a:endParaRPr sz="1800"/>
          </a:p>
        </p:txBody>
      </p:sp>
      <p:sp>
        <p:nvSpPr>
          <p:cNvPr id="622" name="Google Shape;622;p120"/>
          <p:cNvSpPr txBox="1">
            <a:spLocks noGrp="1"/>
          </p:cNvSpPr>
          <p:nvPr>
            <p:ph type="body" idx="2"/>
          </p:nvPr>
        </p:nvSpPr>
        <p:spPr>
          <a:xfrm>
            <a:off x="511800" y="1047800"/>
            <a:ext cx="8242800" cy="415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 sz="1800"/>
              <a:t>All NIMH applications with Human Subjects Research are expected to include a Resource Sharing Plan</a:t>
            </a: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 sz="1800"/>
              <a:t>The data section must include: </a:t>
            </a:r>
            <a:endParaRPr sz="1800"/>
          </a:p>
          <a:p>
            <a:pPr marL="457200" lvl="0" indent="0" algn="l" rtl="0">
              <a:lnSpc>
                <a:spcPct val="150000"/>
              </a:lnSpc>
              <a:spcBef>
                <a:spcPts val="0"/>
              </a:spcBef>
              <a:spcAft>
                <a:spcPts val="0"/>
              </a:spcAft>
              <a:buNone/>
            </a:pPr>
            <a:r>
              <a:rPr lang="en" sz="1800"/>
              <a:t>1) a summary of the data that will be shared </a:t>
            </a:r>
            <a:endParaRPr sz="1800"/>
          </a:p>
          <a:p>
            <a:pPr marL="457200" lvl="0" indent="0" algn="l" rtl="0">
              <a:lnSpc>
                <a:spcPct val="150000"/>
              </a:lnSpc>
              <a:spcBef>
                <a:spcPts val="0"/>
              </a:spcBef>
              <a:spcAft>
                <a:spcPts val="0"/>
              </a:spcAft>
              <a:buNone/>
            </a:pPr>
            <a:r>
              <a:rPr lang="en" sz="1800"/>
              <a:t>2) a description of the standard(s) and/or data dictionaries that will be used to describe the data set, and </a:t>
            </a:r>
            <a:endParaRPr sz="1800"/>
          </a:p>
          <a:p>
            <a:pPr marL="457200" lvl="0" indent="0" algn="l" rtl="0">
              <a:lnSpc>
                <a:spcPct val="150000"/>
              </a:lnSpc>
              <a:spcBef>
                <a:spcPts val="0"/>
              </a:spcBef>
              <a:spcAft>
                <a:spcPts val="0"/>
              </a:spcAft>
              <a:buNone/>
            </a:pPr>
            <a:r>
              <a:rPr lang="en" sz="1800"/>
              <a:t>3) the proposed schedule to validate that the data are compliant with the data dictionary that is being used. </a:t>
            </a:r>
            <a:endParaRPr sz="1800"/>
          </a:p>
          <a:p>
            <a:pPr marL="45720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 sz="1800"/>
              <a:t>NOAs will include compliance with this data sharing plan as a special term and condition.</a:t>
            </a:r>
            <a:endParaRPr sz="1800"/>
          </a:p>
          <a:p>
            <a:pPr marL="914400" lvl="0" indent="0" algn="l" rtl="0">
              <a:lnSpc>
                <a:spcPct val="150000"/>
              </a:lnSpc>
              <a:spcBef>
                <a:spcPts val="0"/>
              </a:spcBef>
              <a:spcAft>
                <a:spcPts val="0"/>
              </a:spcAft>
              <a:buNone/>
            </a:pP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2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NIH Other Support</a:t>
            </a:r>
            <a:endParaRPr/>
          </a:p>
          <a:p>
            <a:pPr marL="0" marR="0" lvl="0" indent="0" algn="l" rtl="0">
              <a:lnSpc>
                <a:spcPct val="90000"/>
              </a:lnSpc>
              <a:spcBef>
                <a:spcPts val="0"/>
              </a:spcBef>
              <a:spcAft>
                <a:spcPts val="0"/>
              </a:spcAft>
              <a:buClr>
                <a:srgbClr val="4B2E83"/>
              </a:buClr>
              <a:buSzPts val="3000"/>
              <a:buFont typeface="Arial"/>
              <a:buNone/>
            </a:pPr>
            <a:r>
              <a:rPr lang="en" sz="2400"/>
              <a:t> NOT-OD-19-114</a:t>
            </a:r>
            <a:endParaRPr sz="2400"/>
          </a:p>
        </p:txBody>
      </p:sp>
      <p:sp>
        <p:nvSpPr>
          <p:cNvPr id="628" name="Google Shape;628;p121"/>
          <p:cNvSpPr txBox="1">
            <a:spLocks noGrp="1"/>
          </p:cNvSpPr>
          <p:nvPr>
            <p:ph type="body" idx="2"/>
          </p:nvPr>
        </p:nvSpPr>
        <p:spPr>
          <a:xfrm>
            <a:off x="592800" y="1638975"/>
            <a:ext cx="85680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sz="1800" b="1"/>
              <a:t>Other Support definition</a:t>
            </a:r>
            <a:endParaRPr sz="1800" b="1"/>
          </a:p>
          <a:p>
            <a:pPr marL="0" marR="0" lvl="0" indent="0" algn="l" rtl="0">
              <a:lnSpc>
                <a:spcPct val="150000"/>
              </a:lnSpc>
              <a:spcBef>
                <a:spcPts val="0"/>
              </a:spcBef>
              <a:spcAft>
                <a:spcPts val="0"/>
              </a:spcAft>
              <a:buNone/>
            </a:pPr>
            <a:r>
              <a:rPr lang="en" sz="1800"/>
              <a:t>Resources and/or financial support from foreign and domestic entities must be reported as Other Support. This includes all resources made available to a researcher in support of, and/or related to, all of their research endeavors, including:</a:t>
            </a:r>
            <a:endParaRPr sz="1800">
              <a:solidFill>
                <a:srgbClr val="000000"/>
              </a:solidFill>
              <a:latin typeface="Calibri"/>
              <a:ea typeface="Calibri"/>
              <a:cs typeface="Calibri"/>
              <a:sym typeface="Calibri"/>
            </a:endParaRPr>
          </a:p>
          <a:p>
            <a:pPr marL="457200" marR="0" lvl="0" indent="-330200" algn="l" rtl="0">
              <a:lnSpc>
                <a:spcPct val="150000"/>
              </a:lnSpc>
              <a:spcBef>
                <a:spcPts val="0"/>
              </a:spcBef>
              <a:spcAft>
                <a:spcPts val="0"/>
              </a:spcAft>
              <a:buSzPts val="1600"/>
              <a:buChar char="&gt;"/>
            </a:pPr>
            <a:r>
              <a:rPr lang="en" sz="1600"/>
              <a:t>appointments (e.g. at foreign university) whether or not remuneration is received</a:t>
            </a:r>
            <a:endParaRPr sz="1600"/>
          </a:p>
          <a:p>
            <a:pPr marL="457200" marR="0" lvl="0" indent="-330200" algn="l" rtl="0">
              <a:lnSpc>
                <a:spcPct val="150000"/>
              </a:lnSpc>
              <a:spcBef>
                <a:spcPts val="0"/>
              </a:spcBef>
              <a:spcAft>
                <a:spcPts val="0"/>
              </a:spcAft>
              <a:buSzPts val="1600"/>
              <a:buChar char="&gt;"/>
            </a:pPr>
            <a:r>
              <a:rPr lang="en" sz="1600"/>
              <a:t>resources provided directly to senior/key personnel</a:t>
            </a:r>
            <a:endParaRPr sz="1600"/>
          </a:p>
          <a:p>
            <a:pPr marL="457200" marR="0" lvl="0" indent="-330200" algn="l" rtl="0">
              <a:lnSpc>
                <a:spcPct val="150000"/>
              </a:lnSpc>
              <a:spcBef>
                <a:spcPts val="0"/>
              </a:spcBef>
              <a:spcAft>
                <a:spcPts val="0"/>
              </a:spcAft>
              <a:buSzPts val="1600"/>
              <a:buChar char="&gt;"/>
            </a:pPr>
            <a:r>
              <a:rPr lang="en" sz="1600"/>
              <a:t>in-kind support</a:t>
            </a:r>
            <a:endParaRPr sz="1600"/>
          </a:p>
          <a:p>
            <a:pPr marL="457200" marR="0" lvl="0" indent="-330200" algn="l" rtl="0">
              <a:lnSpc>
                <a:spcPct val="150000"/>
              </a:lnSpc>
              <a:spcBef>
                <a:spcPts val="0"/>
              </a:spcBef>
              <a:spcAft>
                <a:spcPts val="0"/>
              </a:spcAft>
              <a:buSzPts val="1600"/>
              <a:buChar char="&gt;"/>
            </a:pPr>
            <a:r>
              <a:rPr lang="en" sz="1600"/>
              <a:t>research collaborations that directly benefit the research endeavors of the senior/key personnel.</a:t>
            </a:r>
            <a:endParaRPr sz="1600">
              <a:solidFill>
                <a:srgbClr val="000000"/>
              </a:solidFill>
              <a:latin typeface="Calibri"/>
              <a:ea typeface="Calibri"/>
              <a:cs typeface="Calibri"/>
              <a:sym typeface="Calibri"/>
            </a:endParaRPr>
          </a:p>
          <a:p>
            <a:pPr marL="0" lvl="0" indent="0" algn="l" rtl="0">
              <a:lnSpc>
                <a:spcPct val="150000"/>
              </a:lnSpc>
              <a:spcBef>
                <a:spcPts val="0"/>
              </a:spcBef>
              <a:spcAft>
                <a:spcPts val="0"/>
              </a:spcAft>
              <a:buNone/>
            </a:pPr>
            <a:r>
              <a:rPr lang="en" sz="1800"/>
              <a:t>Please review the FAQs that accompany </a:t>
            </a:r>
            <a:r>
              <a:rPr lang="en" sz="1800" u="sng">
                <a:solidFill>
                  <a:schemeClr val="hlink"/>
                </a:solidFill>
                <a:hlinkClick r:id="rId3"/>
              </a:rPr>
              <a:t>NOT-OD-19-114</a:t>
            </a:r>
            <a:r>
              <a:rPr lang="en" sz="1800"/>
              <a:t>.</a:t>
            </a:r>
            <a:endParaRPr sz="1800">
              <a:solidFill>
                <a:srgbClr val="000000"/>
              </a:solidFill>
              <a:latin typeface="Calibri"/>
              <a:ea typeface="Calibri"/>
              <a:cs typeface="Calibri"/>
              <a:sym typeface="Calibri"/>
            </a:endParaRPr>
          </a:p>
          <a:p>
            <a:pPr marL="0" lvl="0" indent="0" algn="l" rtl="0">
              <a:lnSpc>
                <a:spcPct val="150000"/>
              </a:lnSpc>
              <a:spcBef>
                <a:spcPts val="0"/>
              </a:spcBef>
              <a:spcAft>
                <a:spcPts val="0"/>
              </a:spcAft>
              <a:buNone/>
            </a:pPr>
            <a:endParaRPr sz="1800">
              <a:solidFill>
                <a:srgbClr val="000000"/>
              </a:solidFill>
              <a:latin typeface="Calibri"/>
              <a:ea typeface="Calibri"/>
              <a:cs typeface="Calibri"/>
              <a:sym typeface="Calibri"/>
            </a:endParaRPr>
          </a:p>
          <a:p>
            <a:pPr marL="457200" marR="0" lvl="0" indent="0" algn="l" rtl="0">
              <a:lnSpc>
                <a:spcPct val="15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2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NIH Foreign Components </a:t>
            </a:r>
            <a:endParaRPr/>
          </a:p>
          <a:p>
            <a:pPr marL="0" lvl="0" indent="0" algn="l" rtl="0">
              <a:spcBef>
                <a:spcPts val="0"/>
              </a:spcBef>
              <a:spcAft>
                <a:spcPts val="0"/>
              </a:spcAft>
              <a:buClr>
                <a:srgbClr val="4B2E83"/>
              </a:buClr>
              <a:buSzPts val="3000"/>
              <a:buFont typeface="Arial"/>
              <a:buNone/>
            </a:pPr>
            <a:r>
              <a:rPr lang="en" sz="2400"/>
              <a:t> NOT-OD-19-114</a:t>
            </a:r>
            <a:endParaRPr/>
          </a:p>
        </p:txBody>
      </p:sp>
      <p:sp>
        <p:nvSpPr>
          <p:cNvPr id="634" name="Google Shape;634;p122"/>
          <p:cNvSpPr txBox="1">
            <a:spLocks noGrp="1"/>
          </p:cNvSpPr>
          <p:nvPr>
            <p:ph type="body" idx="2"/>
          </p:nvPr>
        </p:nvSpPr>
        <p:spPr>
          <a:xfrm>
            <a:off x="576000" y="1556700"/>
            <a:ext cx="856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t>Foreign Components definition</a:t>
            </a:r>
            <a:endParaRPr sz="2000" b="1"/>
          </a:p>
          <a:p>
            <a:pPr marL="0" lvl="0" indent="0" algn="l" rtl="0">
              <a:lnSpc>
                <a:spcPct val="115000"/>
              </a:lnSpc>
              <a:spcBef>
                <a:spcPts val="0"/>
              </a:spcBef>
              <a:spcAft>
                <a:spcPts val="0"/>
              </a:spcAft>
              <a:buNone/>
            </a:pPr>
            <a:r>
              <a:rPr lang="en" sz="1800"/>
              <a:t>Any significant scientific element or segment of a project conducted outside of the U.S. is considered a foreign component. For example:</a:t>
            </a:r>
            <a:endParaRPr sz="1400">
              <a:solidFill>
                <a:srgbClr val="000000"/>
              </a:solidFill>
              <a:latin typeface="Calibri"/>
              <a:ea typeface="Calibri"/>
              <a:cs typeface="Calibri"/>
              <a:sym typeface="Calibri"/>
            </a:endParaRPr>
          </a:p>
          <a:p>
            <a:pPr marL="457200" marR="0" lvl="0" indent="-317500" algn="l" rtl="0">
              <a:lnSpc>
                <a:spcPct val="150000"/>
              </a:lnSpc>
              <a:spcBef>
                <a:spcPts val="0"/>
              </a:spcBef>
              <a:spcAft>
                <a:spcPts val="0"/>
              </a:spcAft>
              <a:buSzPts val="1400"/>
              <a:buChar char="&gt;"/>
            </a:pPr>
            <a:r>
              <a:rPr lang="en" sz="1400"/>
              <a:t>Involvement of humans or animals at a foreign site</a:t>
            </a:r>
            <a:endParaRPr sz="1400"/>
          </a:p>
          <a:p>
            <a:pPr marL="457200" marR="0" lvl="0" indent="-317500" algn="l" rtl="0">
              <a:lnSpc>
                <a:spcPct val="150000"/>
              </a:lnSpc>
              <a:spcBef>
                <a:spcPts val="0"/>
              </a:spcBef>
              <a:spcAft>
                <a:spcPts val="0"/>
              </a:spcAft>
              <a:buSzPts val="1400"/>
              <a:buChar char="&gt;"/>
            </a:pPr>
            <a:r>
              <a:rPr lang="en" sz="1400"/>
              <a:t>Extensive foreign travel by grantee project staff for activities that support the project such as collecting data, surveys, samples or similar activities</a:t>
            </a:r>
            <a:endParaRPr sz="1400"/>
          </a:p>
          <a:p>
            <a:pPr marL="457200" marR="0" lvl="0" indent="-317500" algn="l" rtl="0">
              <a:lnSpc>
                <a:spcPct val="150000"/>
              </a:lnSpc>
              <a:spcBef>
                <a:spcPts val="0"/>
              </a:spcBef>
              <a:spcAft>
                <a:spcPts val="0"/>
              </a:spcAft>
              <a:buSzPts val="1400"/>
              <a:buChar char="&gt;"/>
            </a:pPr>
            <a:r>
              <a:rPr lang="en" sz="1400"/>
              <a:t>Any activity of the grantee or foreign researcher affiliated with the project that may have an impact on U.S. foreign policy through involvement in the affairs or environment of a foreign country</a:t>
            </a:r>
            <a:endParaRPr sz="1400"/>
          </a:p>
          <a:p>
            <a:pPr marL="457200" marR="0" lvl="0" indent="-317500" algn="l" rtl="0">
              <a:lnSpc>
                <a:spcPct val="150000"/>
              </a:lnSpc>
              <a:spcBef>
                <a:spcPts val="0"/>
              </a:spcBef>
              <a:spcAft>
                <a:spcPts val="0"/>
              </a:spcAft>
              <a:buSzPts val="1400"/>
              <a:buChar char="&gt;"/>
            </a:pPr>
            <a:r>
              <a:rPr lang="en" sz="1400"/>
              <a:t>Collaborations with investigators at a foreign site anticipated to result in co-authorship</a:t>
            </a:r>
            <a:endParaRPr sz="1400"/>
          </a:p>
          <a:p>
            <a:pPr marL="457200" marR="0" lvl="0" indent="-317500" algn="l" rtl="0">
              <a:lnSpc>
                <a:spcPct val="150000"/>
              </a:lnSpc>
              <a:spcBef>
                <a:spcPts val="0"/>
              </a:spcBef>
              <a:spcAft>
                <a:spcPts val="0"/>
              </a:spcAft>
              <a:buSzPts val="1400"/>
              <a:buChar char="&gt;"/>
            </a:pPr>
            <a:r>
              <a:rPr lang="en" sz="1400"/>
              <a:t>Use of facilities or instrumentation at a foreign site; or receipt of financial support or resources from a foreign entity</a:t>
            </a:r>
            <a:endParaRPr sz="1800"/>
          </a:p>
          <a:p>
            <a:pPr marL="0" marR="0" lvl="0" indent="0" algn="l" rtl="0">
              <a:lnSpc>
                <a:spcPct val="115000"/>
              </a:lnSpc>
              <a:spcBef>
                <a:spcPts val="0"/>
              </a:spcBef>
              <a:spcAft>
                <a:spcPts val="0"/>
              </a:spcAft>
              <a:buNone/>
            </a:pPr>
            <a:r>
              <a:rPr lang="en" sz="1800"/>
              <a:t>Adding a foreign component requires prior approval. As with any other significant change to a project, please send your request to add </a:t>
            </a:r>
            <a:endParaRPr sz="1800"/>
          </a:p>
          <a:p>
            <a:pPr marL="0" marR="0" lvl="0" indent="0" algn="l" rtl="0">
              <a:lnSpc>
                <a:spcPct val="115000"/>
              </a:lnSpc>
              <a:spcBef>
                <a:spcPts val="0"/>
              </a:spcBef>
              <a:spcAft>
                <a:spcPts val="0"/>
              </a:spcAft>
              <a:buNone/>
            </a:pPr>
            <a:r>
              <a:rPr lang="en" sz="1800"/>
              <a:t>a foreign component via OSP as a</a:t>
            </a:r>
            <a:r>
              <a:rPr lang="en" sz="1800">
                <a:solidFill>
                  <a:srgbClr val="000000"/>
                </a:solidFill>
                <a:uFill>
                  <a:noFill/>
                </a:uFill>
                <a:hlinkClick r:id="rId3"/>
              </a:rPr>
              <a:t> </a:t>
            </a:r>
            <a:r>
              <a:rPr lang="en" sz="1800" u="sng">
                <a:solidFill>
                  <a:schemeClr val="hlink"/>
                </a:solidFill>
                <a:hlinkClick r:id="rId3"/>
              </a:rPr>
              <a:t>concurrence request</a:t>
            </a:r>
            <a:r>
              <a:rPr lang="en" sz="1800">
                <a:solidFill>
                  <a:srgbClr val="000000"/>
                </a:solidFill>
              </a:rPr>
              <a:t>. </a:t>
            </a:r>
            <a:endParaRPr sz="1800">
              <a:solidFill>
                <a:srgbClr val="000000"/>
              </a:solidFill>
            </a:endParaRPr>
          </a:p>
          <a:p>
            <a:pPr marL="0" lvl="0" indent="0" algn="l" rtl="0">
              <a:lnSpc>
                <a:spcPct val="115000"/>
              </a:lnSpc>
              <a:spcBef>
                <a:spcPts val="0"/>
              </a:spcBef>
              <a:spcAft>
                <a:spcPts val="0"/>
              </a:spcAft>
              <a:buNone/>
            </a:pPr>
            <a:r>
              <a:rPr lang="en"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a:p>
          <a:p>
            <a:pPr marL="914400" lvl="1" indent="-355600" algn="l" rtl="0">
              <a:lnSpc>
                <a:spcPct val="150000"/>
              </a:lnSpc>
              <a:spcBef>
                <a:spcPts val="0"/>
              </a:spcBef>
              <a:spcAft>
                <a:spcPts val="0"/>
              </a:spcAft>
              <a:buSzPts val="2000"/>
              <a:buChar char="–"/>
            </a:pPr>
            <a:endParaRPr/>
          </a:p>
          <a:p>
            <a:pPr marL="457200" marR="0" lvl="0" indent="0" algn="l" rtl="0">
              <a:lnSpc>
                <a:spcPct val="15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23"/>
          <p:cNvSpPr txBox="1">
            <a:spLocks noGrp="1"/>
          </p:cNvSpPr>
          <p:nvPr>
            <p:ph type="body" idx="1"/>
          </p:nvPr>
        </p:nvSpPr>
        <p:spPr>
          <a:xfrm>
            <a:off x="665157" y="35716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NSF: Research.gov for Proposals</a:t>
            </a:r>
            <a:endParaRPr/>
          </a:p>
        </p:txBody>
      </p:sp>
      <p:sp>
        <p:nvSpPr>
          <p:cNvPr id="640" name="Google Shape;640;p123"/>
          <p:cNvSpPr txBox="1">
            <a:spLocks noGrp="1"/>
          </p:cNvSpPr>
          <p:nvPr>
            <p:ph type="body" idx="2"/>
          </p:nvPr>
        </p:nvSpPr>
        <p:spPr>
          <a:xfrm>
            <a:off x="659305" y="150812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4B2E83"/>
              </a:buClr>
              <a:buSzPts val="2400"/>
              <a:buFont typeface="Merriweather Sans"/>
              <a:buNone/>
            </a:pPr>
            <a:r>
              <a:rPr lang="en" b="1"/>
              <a:t>Research.gov</a:t>
            </a:r>
            <a:r>
              <a:rPr lang="en"/>
              <a:t> </a:t>
            </a:r>
            <a:endParaRPr/>
          </a:p>
          <a:p>
            <a:pPr marL="457200" marR="0" lvl="0" indent="-381000" algn="l" rtl="0">
              <a:lnSpc>
                <a:spcPct val="115000"/>
              </a:lnSpc>
              <a:spcBef>
                <a:spcPts val="0"/>
              </a:spcBef>
              <a:spcAft>
                <a:spcPts val="0"/>
              </a:spcAft>
              <a:buSzPts val="2400"/>
              <a:buChar char="&gt;"/>
            </a:pPr>
            <a:r>
              <a:rPr lang="en"/>
              <a:t>Now allows prep &amp; submission of full collaborative research proposals with subawards</a:t>
            </a:r>
            <a:endParaRPr/>
          </a:p>
          <a:p>
            <a:pPr marL="457200" marR="0" lvl="0" indent="-381000" algn="l" rtl="0">
              <a:lnSpc>
                <a:spcPct val="115000"/>
              </a:lnSpc>
              <a:spcBef>
                <a:spcPts val="0"/>
              </a:spcBef>
              <a:spcAft>
                <a:spcPts val="0"/>
              </a:spcAft>
              <a:buSzPts val="2400"/>
              <a:buChar char="&gt;"/>
            </a:pPr>
            <a:r>
              <a:rPr lang="en"/>
              <a:t>Will eventually replace FastLane</a:t>
            </a:r>
            <a:endParaRPr/>
          </a:p>
          <a:p>
            <a:pPr marL="457200" marR="0" lvl="0" indent="-381000" algn="l" rtl="0">
              <a:lnSpc>
                <a:spcPct val="115000"/>
              </a:lnSpc>
              <a:spcBef>
                <a:spcPts val="0"/>
              </a:spcBef>
              <a:spcAft>
                <a:spcPts val="0"/>
              </a:spcAft>
              <a:buSzPts val="2400"/>
              <a:buChar char="&gt;"/>
            </a:pPr>
            <a:r>
              <a:rPr lang="en"/>
              <a:t>More info: </a:t>
            </a:r>
            <a:r>
              <a:rPr lang="en" u="sng">
                <a:solidFill>
                  <a:schemeClr val="hlink"/>
                </a:solidFill>
                <a:hlinkClick r:id="rId3"/>
              </a:rPr>
              <a:t>Research.gov for proposal prep</a:t>
            </a:r>
            <a:endParaRPr/>
          </a:p>
          <a:p>
            <a:pPr marL="457200" marR="0" lvl="0" indent="-381000" algn="l" rtl="0">
              <a:lnSpc>
                <a:spcPct val="115000"/>
              </a:lnSpc>
              <a:spcBef>
                <a:spcPts val="0"/>
              </a:spcBef>
              <a:spcAft>
                <a:spcPts val="0"/>
              </a:spcAft>
              <a:buSzPts val="2400"/>
              <a:buChar char="&gt;"/>
            </a:pPr>
            <a:r>
              <a:rPr lang="en" u="sng">
                <a:solidFill>
                  <a:schemeClr val="hlink"/>
                </a:solidFill>
                <a:hlinkClick r:id="rId4"/>
              </a:rPr>
              <a:t>Research.gov Feedback</a:t>
            </a:r>
            <a:endParaRPr/>
          </a:p>
          <a:p>
            <a:pPr marL="0" marR="0" lvl="0" indent="0" algn="l" rtl="0">
              <a:lnSpc>
                <a:spcPct val="100000"/>
              </a:lnSpc>
              <a:spcBef>
                <a:spcPts val="0"/>
              </a:spcBef>
              <a:spcAft>
                <a:spcPts val="0"/>
              </a:spcAft>
              <a:buNone/>
            </a:pPr>
            <a:endParaRPr b="1"/>
          </a:p>
          <a:p>
            <a:pPr marL="457200" marR="0" lvl="0" indent="0" algn="l" rtl="0">
              <a:lnSpc>
                <a:spcPct val="100000"/>
              </a:lnSpc>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2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Foreign Influence Information</a:t>
            </a:r>
            <a:endParaRPr/>
          </a:p>
        </p:txBody>
      </p:sp>
      <p:sp>
        <p:nvSpPr>
          <p:cNvPr id="647" name="Google Shape;647;p124"/>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NIH NOT-OD-19-114</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 u="sng">
                <a:solidFill>
                  <a:schemeClr val="hlink"/>
                </a:solidFill>
                <a:hlinkClick r:id="rId3"/>
              </a:rPr>
              <a:t>Research announcements July 17th MRAM</a:t>
            </a:r>
            <a:endParaRPr sz="2000"/>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 u="sng">
                <a:solidFill>
                  <a:schemeClr val="hlink"/>
                </a:solidFill>
                <a:hlinkClick r:id="rId4"/>
              </a:rPr>
              <a:t>Foreign Interest </a:t>
            </a:r>
            <a:r>
              <a:rPr lang="en"/>
              <a:t>web page (list by sponsor)</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2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NSF: PAPPG - Proposed Current &amp; Pending Support Requirements</a:t>
            </a:r>
            <a:endParaRPr/>
          </a:p>
        </p:txBody>
      </p:sp>
      <p:sp>
        <p:nvSpPr>
          <p:cNvPr id="654" name="Google Shape;654;p12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PAPPG DRAFT</a:t>
            </a:r>
            <a:endParaRPr b="1"/>
          </a:p>
          <a:p>
            <a:pPr marL="457200" lvl="0" indent="-381000" algn="l" rtl="0">
              <a:spcBef>
                <a:spcPts val="0"/>
              </a:spcBef>
              <a:spcAft>
                <a:spcPts val="0"/>
              </a:spcAft>
              <a:buSzPts val="2400"/>
              <a:buChar char="&gt;"/>
            </a:pPr>
            <a:r>
              <a:rPr lang="en"/>
              <a:t>Current &amp; Pending Support clarifications / FAQs questioned by research community</a:t>
            </a:r>
            <a:endParaRPr/>
          </a:p>
          <a:p>
            <a:pPr marL="457200" lvl="0" indent="-381000" algn="l" rtl="0">
              <a:spcBef>
                <a:spcPts val="0"/>
              </a:spcBef>
              <a:spcAft>
                <a:spcPts val="0"/>
              </a:spcAft>
              <a:buSzPts val="2400"/>
              <a:buChar char="&gt;"/>
            </a:pPr>
            <a:r>
              <a:rPr lang="en"/>
              <a:t>Areas addressed:</a:t>
            </a:r>
            <a:endParaRPr/>
          </a:p>
          <a:p>
            <a:pPr marL="914400" lvl="1" indent="-355600" algn="l" rtl="0">
              <a:spcBef>
                <a:spcPts val="0"/>
              </a:spcBef>
              <a:spcAft>
                <a:spcPts val="0"/>
              </a:spcAft>
              <a:buSzPts val="2000"/>
              <a:buChar char="–"/>
            </a:pPr>
            <a:r>
              <a:rPr lang="en"/>
              <a:t>requirement to list involvement with activities outside scope of investigator’s institutional appointment (e.g. consulting during summer months)</a:t>
            </a:r>
            <a:endParaRPr/>
          </a:p>
          <a:p>
            <a:pPr marL="914400" lvl="1" indent="-355600" algn="l" rtl="0">
              <a:spcBef>
                <a:spcPts val="0"/>
              </a:spcBef>
              <a:spcAft>
                <a:spcPts val="0"/>
              </a:spcAft>
              <a:buSzPts val="2000"/>
              <a:buChar char="–"/>
            </a:pPr>
            <a:r>
              <a:rPr lang="en"/>
              <a:t>in-kind support</a:t>
            </a:r>
            <a:endParaRPr/>
          </a:p>
          <a:p>
            <a:pPr marL="914400" lvl="1" indent="-355600" algn="l" rtl="0">
              <a:spcBef>
                <a:spcPts val="0"/>
              </a:spcBef>
              <a:spcAft>
                <a:spcPts val="0"/>
              </a:spcAft>
              <a:buSzPts val="2000"/>
              <a:buChar char="–"/>
            </a:pPr>
            <a:r>
              <a:rPr lang="en"/>
              <a:t>wording of the certification required by the AOR on the proposal</a:t>
            </a:r>
            <a:endParaRPr/>
          </a:p>
          <a:p>
            <a:pPr marL="914400" lvl="0" indent="0" algn="l" rtl="0">
              <a:spcBef>
                <a:spcPts val="0"/>
              </a:spcBef>
              <a:spcAft>
                <a:spcPts val="0"/>
              </a:spcAft>
              <a:buNone/>
            </a:pPr>
            <a:endParaRPr/>
          </a:p>
          <a:p>
            <a:pPr marL="457200" lvl="0" indent="0" algn="l" rtl="0">
              <a:spcBef>
                <a:spcPts val="0"/>
              </a:spcBef>
              <a:spcAft>
                <a:spcPts val="0"/>
              </a:spcAft>
              <a:buNone/>
            </a:pPr>
            <a:r>
              <a:rPr lang="en" u="sng">
                <a:solidFill>
                  <a:schemeClr val="accent5"/>
                </a:solidFill>
                <a:hlinkClick r:id="rId3"/>
              </a:rPr>
              <a:t>PAPPG DRAFT 20-1</a:t>
            </a:r>
            <a:endParaRPr/>
          </a:p>
          <a:p>
            <a:pPr marL="45720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99"/>
          <p:cNvSpPr txBox="1">
            <a:spLocks noGrp="1"/>
          </p:cNvSpPr>
          <p:nvPr>
            <p:ph type="title"/>
          </p:nvPr>
        </p:nvSpPr>
        <p:spPr>
          <a:xfrm>
            <a:off x="671758" y="1561611"/>
            <a:ext cx="8181900" cy="2153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700"/>
              <a:buFont typeface="Encode Sans"/>
              <a:buNone/>
            </a:pPr>
            <a:r>
              <a:rPr lang="en" sz="2700" i="1" cap="small">
                <a:latin typeface="Encode Sans"/>
                <a:ea typeface="Encode Sans"/>
                <a:cs typeface="Encode Sans"/>
                <a:sym typeface="Encode Sans"/>
              </a:rPr>
              <a:t>uw finance transformation is an OPPORTUNITY to reimagine and streamline our finance-related policies and processes, with the help of new technology</a:t>
            </a:r>
            <a:endParaRPr sz="2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2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Read Sponsor Updates &amp; Guidance!</a:t>
            </a:r>
            <a:endParaRPr/>
          </a:p>
        </p:txBody>
      </p:sp>
      <p:sp>
        <p:nvSpPr>
          <p:cNvPr id="660" name="Google Shape;660;p126"/>
          <p:cNvSpPr txBox="1">
            <a:spLocks noGrp="1"/>
          </p:cNvSpPr>
          <p:nvPr>
            <p:ph type="body" idx="2"/>
          </p:nvPr>
        </p:nvSpPr>
        <p:spPr>
          <a:xfrm>
            <a:off x="665900" y="1848150"/>
            <a:ext cx="8196300" cy="316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While we try to highlight sponsor updates and announcements which may impact our research community we encourage our audience to follow links provided and read the full guidance from our Sponsors. </a:t>
            </a: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2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NIH: ORCID iD Requirement</a:t>
            </a:r>
            <a:endParaRPr/>
          </a:p>
        </p:txBody>
      </p:sp>
      <p:sp>
        <p:nvSpPr>
          <p:cNvPr id="671" name="Google Shape;671;p128"/>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September, 2019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Amanda Snyder</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2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ORCID iD </a:t>
            </a:r>
            <a:endParaRPr/>
          </a:p>
        </p:txBody>
      </p:sp>
      <p:sp>
        <p:nvSpPr>
          <p:cNvPr id="678" name="Google Shape;678;p129"/>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
              <a:t>Unique identifiers that follow individual investigators throughout their careers</a:t>
            </a:r>
            <a:endParaRPr/>
          </a:p>
          <a:p>
            <a:pPr marL="914400" marR="0" lvl="1" indent="-355600" algn="l" rtl="0">
              <a:lnSpc>
                <a:spcPct val="100000"/>
              </a:lnSpc>
              <a:spcBef>
                <a:spcPts val="0"/>
              </a:spcBef>
              <a:spcAft>
                <a:spcPts val="0"/>
              </a:spcAft>
              <a:buSzPts val="2000"/>
              <a:buChar char="–"/>
            </a:pPr>
            <a:r>
              <a:rPr lang="en"/>
              <a:t>Free </a:t>
            </a:r>
            <a:endParaRPr/>
          </a:p>
          <a:p>
            <a:pPr marL="914400" marR="0" lvl="1" indent="-355600" algn="l" rtl="0">
              <a:lnSpc>
                <a:spcPct val="100000"/>
              </a:lnSpc>
              <a:spcBef>
                <a:spcPts val="0"/>
              </a:spcBef>
              <a:spcAft>
                <a:spcPts val="0"/>
              </a:spcAft>
              <a:buSzPts val="2000"/>
              <a:buChar char="–"/>
            </a:pPr>
            <a:r>
              <a:rPr lang="en"/>
              <a:t>Assigned &amp; maintained by non-profit org called ORCID</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
              <a:t>Use is expanding:</a:t>
            </a:r>
            <a:endParaRPr/>
          </a:p>
          <a:p>
            <a:pPr marL="914400" marR="0" lvl="1" indent="-355600" algn="l" rtl="0">
              <a:lnSpc>
                <a:spcPct val="100000"/>
              </a:lnSpc>
              <a:spcBef>
                <a:spcPts val="0"/>
              </a:spcBef>
              <a:spcAft>
                <a:spcPts val="0"/>
              </a:spcAft>
              <a:buSzPts val="2000"/>
              <a:buChar char="–"/>
            </a:pPr>
            <a:r>
              <a:rPr lang="en"/>
              <a:t>Some scientific journals use ORCID iDs</a:t>
            </a:r>
            <a:endParaRPr/>
          </a:p>
          <a:p>
            <a:pPr marL="914400" marR="0" lvl="1" indent="-355600" algn="l" rtl="0">
              <a:lnSpc>
                <a:spcPct val="100000"/>
              </a:lnSpc>
              <a:spcBef>
                <a:spcPts val="0"/>
              </a:spcBef>
              <a:spcAft>
                <a:spcPts val="0"/>
              </a:spcAft>
              <a:buSzPts val="2000"/>
              <a:buChar char="–"/>
            </a:pPr>
            <a:r>
              <a:rPr lang="en"/>
              <a:t>Can link ORCID accounts with SciENcv to aid in biosketch prep</a:t>
            </a:r>
            <a:endParaRPr/>
          </a:p>
          <a:p>
            <a:pPr marL="914400" lvl="1" indent="-355600" algn="l" rtl="0">
              <a:spcBef>
                <a:spcPts val="0"/>
              </a:spcBef>
              <a:spcAft>
                <a:spcPts val="0"/>
              </a:spcAft>
              <a:buSzPts val="2000"/>
              <a:buChar char="–"/>
            </a:pPr>
            <a:r>
              <a:rPr lang="en"/>
              <a:t>NIH began option for users to associate ORCID iD with eRA Commons Personal Profile in 2017</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3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NIH: ORCID iD Requirement 10.01.19</a:t>
            </a:r>
            <a:endParaRPr/>
          </a:p>
        </p:txBody>
      </p:sp>
      <p:sp>
        <p:nvSpPr>
          <p:cNvPr id="685" name="Google Shape;685;p130"/>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Research Training, Fellowship, Research Education, and Career Development Awards</a:t>
            </a:r>
            <a:endParaRPr/>
          </a:p>
          <a:p>
            <a:pPr marL="0" lvl="0" indent="0" algn="l" rtl="0">
              <a:spcBef>
                <a:spcPts val="480"/>
              </a:spcBef>
              <a:spcAft>
                <a:spcPts val="0"/>
              </a:spcAft>
              <a:buNone/>
            </a:pPr>
            <a:endParaRPr/>
          </a:p>
          <a:p>
            <a:pPr marL="0" lvl="0" indent="0" algn="l" rtl="0">
              <a:spcBef>
                <a:spcPts val="480"/>
              </a:spcBef>
              <a:spcAft>
                <a:spcPts val="0"/>
              </a:spcAft>
              <a:buNone/>
            </a:pPr>
            <a:r>
              <a:rPr lang="en"/>
              <a:t>Individuals supported by research training, fellowship, research education, and career development to have ORCID iDs linked to their eRA Commons Personal Profile in FY 2020 beginning with Oct. 2019 appointees and January 2020 with K &amp; F applications. </a:t>
            </a:r>
            <a:endParaRPr/>
          </a:p>
          <a:p>
            <a:pPr marL="0" lvl="0" indent="0" algn="l" rtl="0">
              <a:spcBef>
                <a:spcPts val="480"/>
              </a:spcBef>
              <a:spcAft>
                <a:spcPts val="0"/>
              </a:spcAft>
              <a:buNone/>
            </a:pPr>
            <a:endParaRPr/>
          </a:p>
          <a:p>
            <a:pPr marL="0" lvl="0" indent="0" algn="l" rtl="0">
              <a:spcBef>
                <a:spcPts val="480"/>
              </a:spcBef>
              <a:spcAft>
                <a:spcPts val="0"/>
              </a:spcAft>
              <a:buNone/>
            </a:pPr>
            <a:r>
              <a:rPr lang="en"/>
              <a:t>NOTE: Confirming ORCID iDs are linked to an eRA profile is not part of OSP review.</a:t>
            </a:r>
            <a:endParaRPr/>
          </a:p>
          <a:p>
            <a:pPr marL="0" lvl="0" indent="0" algn="l" rtl="0">
              <a:spcBef>
                <a:spcPts val="480"/>
              </a:spcBef>
              <a:spcAft>
                <a:spcPts val="0"/>
              </a:spcAft>
              <a:buNone/>
            </a:pPr>
            <a:endParaRPr/>
          </a:p>
          <a:p>
            <a:pPr marL="0" lvl="0" indent="0" algn="l" rtl="0">
              <a:spcBef>
                <a:spcPts val="480"/>
              </a:spcBef>
              <a:spcAft>
                <a:spcPts val="0"/>
              </a:spcAft>
              <a:buNone/>
            </a:pPr>
            <a:r>
              <a:rPr lang="en"/>
              <a:t>eRA Validations should catch this. </a:t>
            </a:r>
            <a:endParaRPr/>
          </a:p>
          <a:p>
            <a:pPr marL="0" lvl="0" indent="0" algn="l" rtl="0">
              <a:spcBef>
                <a:spcPts val="48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3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ORCID iD Update </a:t>
            </a:r>
            <a:endParaRPr/>
          </a:p>
        </p:txBody>
      </p:sp>
      <p:sp>
        <p:nvSpPr>
          <p:cNvPr id="692" name="Google Shape;692;p131"/>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NIH confirmed:</a:t>
            </a:r>
            <a:endParaRPr/>
          </a:p>
          <a:p>
            <a:pPr marL="457200" lvl="0" indent="-381000" algn="l" rtl="0">
              <a:spcBef>
                <a:spcPts val="480"/>
              </a:spcBef>
              <a:spcAft>
                <a:spcPts val="0"/>
              </a:spcAft>
              <a:buSzPts val="2400"/>
              <a:buChar char="&gt;"/>
            </a:pPr>
            <a:r>
              <a:rPr lang="en"/>
              <a:t>This requirement only applies to new appointments and applications.</a:t>
            </a:r>
            <a:endParaRPr/>
          </a:p>
          <a:p>
            <a:pPr marL="457200" lvl="0" indent="-381000" algn="l" rtl="0">
              <a:spcBef>
                <a:spcPts val="0"/>
              </a:spcBef>
              <a:spcAft>
                <a:spcPts val="0"/>
              </a:spcAft>
              <a:buSzPts val="2400"/>
              <a:buChar char="&gt;"/>
            </a:pPr>
            <a:r>
              <a:rPr lang="en"/>
              <a:t>Reappointments and amendments submitted in xTrain will receive a “warning message” if trainees are lacking an ORCID iD, but will be allowed to proceed. </a:t>
            </a:r>
            <a:endParaRPr/>
          </a:p>
          <a:p>
            <a:pPr marL="0" lvl="0" indent="0" algn="l" rtl="0">
              <a:spcBef>
                <a:spcPts val="48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3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t>ORCID iD Resources</a:t>
            </a:r>
            <a:endParaRPr/>
          </a:p>
        </p:txBody>
      </p:sp>
      <p:sp>
        <p:nvSpPr>
          <p:cNvPr id="698" name="Google Shape;698;p132"/>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480"/>
              </a:spcBef>
              <a:spcAft>
                <a:spcPts val="0"/>
              </a:spcAft>
              <a:buSzPts val="2400"/>
              <a:buChar char="&gt;"/>
            </a:pPr>
            <a:r>
              <a:rPr lang="en"/>
              <a:t>UW Health Sciences: </a:t>
            </a:r>
            <a:r>
              <a:rPr lang="en" u="sng">
                <a:solidFill>
                  <a:schemeClr val="hlink"/>
                </a:solidFill>
                <a:hlinkClick r:id="rId3"/>
              </a:rPr>
              <a:t>ORCID Library Guide</a:t>
            </a:r>
            <a:endParaRPr/>
          </a:p>
          <a:p>
            <a:pPr marL="457200" lvl="0" indent="-381000" algn="l" rtl="0">
              <a:lnSpc>
                <a:spcPct val="115000"/>
              </a:lnSpc>
              <a:spcBef>
                <a:spcPts val="0"/>
              </a:spcBef>
              <a:spcAft>
                <a:spcPts val="0"/>
              </a:spcAft>
              <a:buSzPts val="2400"/>
              <a:buChar char="&gt;"/>
            </a:pPr>
            <a:r>
              <a:rPr lang="en" u="sng">
                <a:solidFill>
                  <a:schemeClr val="hlink"/>
                </a:solidFill>
                <a:hlinkClick r:id="rId4"/>
              </a:rPr>
              <a:t>NOT-OD-19-109</a:t>
            </a:r>
            <a:endParaRPr/>
          </a:p>
          <a:p>
            <a:pPr marL="457200" lvl="0" indent="-381000" algn="l" rtl="0">
              <a:lnSpc>
                <a:spcPct val="115000"/>
              </a:lnSpc>
              <a:spcBef>
                <a:spcPts val="0"/>
              </a:spcBef>
              <a:spcAft>
                <a:spcPts val="0"/>
              </a:spcAft>
              <a:buSzPts val="2400"/>
              <a:buChar char="&gt;"/>
            </a:pPr>
            <a:r>
              <a:rPr lang="en" u="sng">
                <a:solidFill>
                  <a:schemeClr val="hlink"/>
                </a:solidFill>
                <a:hlinkClick r:id="rId5"/>
              </a:rPr>
              <a:t>Create ORCID profile</a:t>
            </a:r>
            <a:endParaRPr/>
          </a:p>
          <a:p>
            <a:pPr marL="457200" lvl="0" indent="-381000" algn="l" rtl="0">
              <a:lnSpc>
                <a:spcPct val="115000"/>
              </a:lnSpc>
              <a:spcBef>
                <a:spcPts val="0"/>
              </a:spcBef>
              <a:spcAft>
                <a:spcPts val="0"/>
              </a:spcAft>
              <a:buSzPts val="2400"/>
              <a:buChar char="&gt;"/>
            </a:pPr>
            <a:r>
              <a:rPr lang="en"/>
              <a:t>eRA Commons User Guide: </a:t>
            </a:r>
            <a:r>
              <a:rPr lang="en" u="sng">
                <a:solidFill>
                  <a:schemeClr val="hlink"/>
                </a:solidFill>
                <a:hlinkClick r:id="rId6"/>
              </a:rPr>
              <a:t>ORCID ID</a:t>
            </a:r>
            <a:endParaRPr/>
          </a:p>
          <a:p>
            <a:pPr marL="457200" lvl="0" indent="-381000" algn="l" rtl="0">
              <a:lnSpc>
                <a:spcPct val="115000"/>
              </a:lnSpc>
              <a:spcBef>
                <a:spcPts val="0"/>
              </a:spcBef>
              <a:spcAft>
                <a:spcPts val="0"/>
              </a:spcAft>
              <a:buSzPts val="2400"/>
              <a:buChar char="&gt;"/>
            </a:pPr>
            <a:r>
              <a:rPr lang="en"/>
              <a:t>eRA Commons User Guide: </a:t>
            </a:r>
            <a:r>
              <a:rPr lang="en" u="sng">
                <a:solidFill>
                  <a:schemeClr val="hlink"/>
                </a:solidFill>
                <a:hlinkClick r:id="rId7"/>
              </a:rPr>
              <a:t>Personal Profile</a:t>
            </a:r>
            <a:endParaRPr/>
          </a:p>
          <a:p>
            <a:pPr marL="457200" lvl="0" indent="-381000" algn="l" rtl="0">
              <a:lnSpc>
                <a:spcPct val="115000"/>
              </a:lnSpc>
              <a:spcBef>
                <a:spcPts val="0"/>
              </a:spcBef>
              <a:spcAft>
                <a:spcPts val="0"/>
              </a:spcAft>
              <a:buSzPts val="2400"/>
              <a:buChar char="&gt;"/>
            </a:pPr>
            <a:r>
              <a:rPr lang="en"/>
              <a:t>UW NIH Systems: </a:t>
            </a:r>
            <a:r>
              <a:rPr lang="en" u="sng">
                <a:solidFill>
                  <a:schemeClr val="hlink"/>
                </a:solidFill>
                <a:hlinkClick r:id="rId8"/>
              </a:rPr>
              <a:t>ORCID IDs and the eRA Commons Personal Profile Requirement</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3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34"/>
          <p:cNvSpPr txBox="1">
            <a:spLocks noGrp="1"/>
          </p:cNvSpPr>
          <p:nvPr>
            <p:ph type="body" idx="1"/>
          </p:nvPr>
        </p:nvSpPr>
        <p:spPr>
          <a:xfrm>
            <a:off x="534244" y="2486722"/>
            <a:ext cx="6972300" cy="1192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5000"/>
              <a:buNone/>
            </a:pPr>
            <a:r>
              <a:rPr lang="en">
                <a:latin typeface="Encode Sans"/>
                <a:ea typeface="Encode Sans"/>
                <a:cs typeface="Encode Sans"/>
                <a:sym typeface="Encode Sans"/>
              </a:rPr>
              <a:t>Training Grants</a:t>
            </a:r>
            <a:endParaRPr>
              <a:latin typeface="Encode Sans"/>
              <a:ea typeface="Encode Sans"/>
              <a:cs typeface="Encode Sans"/>
              <a:sym typeface="Encode Sans"/>
            </a:endParaRPr>
          </a:p>
        </p:txBody>
      </p:sp>
      <p:sp>
        <p:nvSpPr>
          <p:cNvPr id="709" name="Google Shape;709;p134"/>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None/>
            </a:pPr>
            <a:r>
              <a:rPr lang="en" sz="2000" b="0" i="0" u="none" strike="noStrike" cap="none">
                <a:solidFill>
                  <a:srgbClr val="FFFFFF"/>
                </a:solidFill>
                <a:latin typeface="Arial"/>
                <a:ea typeface="Arial"/>
                <a:cs typeface="Arial"/>
                <a:sym typeface="Arial"/>
              </a:rPr>
              <a:t>MRAM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None/>
            </a:pPr>
            <a:r>
              <a:rPr lang="en" sz="1600" b="0" i="0" u="none" strike="noStrike" cap="none">
                <a:solidFill>
                  <a:srgbClr val="FFFFFF"/>
                </a:solidFill>
                <a:latin typeface="Arial"/>
                <a:ea typeface="Arial"/>
                <a:cs typeface="Arial"/>
                <a:sym typeface="Arial"/>
              </a:rPr>
              <a:t>September 2019</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None/>
            </a:pPr>
            <a:r>
              <a:rPr lang="en" sz="1600" b="0" i="0" u="none" strike="noStrike" cap="none">
                <a:solidFill>
                  <a:srgbClr val="FFFFFF"/>
                </a:solidFill>
                <a:latin typeface="Arial"/>
                <a:ea typeface="Arial"/>
                <a:cs typeface="Arial"/>
                <a:sym typeface="Arial"/>
              </a:rPr>
              <a:t>Doug Pistoresi</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None/>
            </a:pPr>
            <a:r>
              <a:rPr lang="en" sz="1600" b="0" i="0" u="none" strike="noStrike" cap="none">
                <a:solidFill>
                  <a:srgbClr val="FFFFFF"/>
                </a:solidFill>
                <a:latin typeface="Arial"/>
                <a:ea typeface="Arial"/>
                <a:cs typeface="Arial"/>
                <a:sym typeface="Arial"/>
              </a:rPr>
              <a:t>Grant and Contract Accounting (GCA)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3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SzPts val="3000"/>
              <a:buNone/>
            </a:pPr>
            <a:r>
              <a:rPr lang="en">
                <a:latin typeface="Arial"/>
                <a:ea typeface="Arial"/>
                <a:cs typeface="Arial"/>
                <a:sym typeface="Arial"/>
              </a:rPr>
              <a:t>Reconciliation - Reports Due September 2019</a:t>
            </a:r>
            <a:endParaRPr>
              <a:latin typeface="Arial"/>
              <a:ea typeface="Arial"/>
              <a:cs typeface="Arial"/>
              <a:sym typeface="Arial"/>
            </a:endParaRPr>
          </a:p>
        </p:txBody>
      </p:sp>
      <p:sp>
        <p:nvSpPr>
          <p:cNvPr id="715" name="Google Shape;715;p13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 b="0">
                <a:latin typeface="Arial"/>
                <a:ea typeface="Arial"/>
                <a:cs typeface="Arial"/>
                <a:sym typeface="Arial"/>
              </a:rPr>
              <a:t>GCA reconciliation of training grants to include:</a:t>
            </a:r>
            <a:br>
              <a:rPr lang="en" b="0">
                <a:latin typeface="Arial"/>
                <a:ea typeface="Arial"/>
                <a:cs typeface="Arial"/>
                <a:sym typeface="Arial"/>
              </a:rPr>
            </a:br>
            <a:endParaRPr b="0">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Reviewing appointments, termination notices</a:t>
            </a:r>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Analyzing trainee stipends in MyFD</a:t>
            </a:r>
            <a:endParaRPr/>
          </a:p>
          <a:p>
            <a:pPr marL="800100" lvl="1" indent="-342900" algn="l" rtl="0">
              <a:lnSpc>
                <a:spcPct val="100000"/>
              </a:lnSpc>
              <a:spcBef>
                <a:spcPts val="0"/>
              </a:spcBef>
              <a:spcAft>
                <a:spcPts val="0"/>
              </a:spcAft>
              <a:buSzPts val="2000"/>
              <a:buFont typeface="Arial"/>
              <a:buChar char="•"/>
            </a:pPr>
            <a:r>
              <a:rPr lang="en" sz="2400" b="0">
                <a:latin typeface="Arial"/>
                <a:ea typeface="Arial"/>
                <a:cs typeface="Arial"/>
                <a:sym typeface="Arial"/>
              </a:rPr>
              <a:t>Checking for over/underpayments</a:t>
            </a:r>
            <a:endParaRPr sz="2400" b="0">
              <a:latin typeface="Arial"/>
              <a:ea typeface="Arial"/>
              <a:cs typeface="Arial"/>
              <a:sym typeface="Arial"/>
            </a:endParaRPr>
          </a:p>
          <a:p>
            <a:pPr marL="342900" lvl="0" indent="-342900" algn="l" rtl="0">
              <a:lnSpc>
                <a:spcPct val="100000"/>
              </a:lnSpc>
              <a:spcBef>
                <a:spcPts val="480"/>
              </a:spcBef>
              <a:spcAft>
                <a:spcPts val="0"/>
              </a:spcAft>
              <a:buSzPts val="2400"/>
              <a:buFont typeface="Arial"/>
              <a:buChar char="•"/>
            </a:pPr>
            <a:r>
              <a:rPr lang="en" b="0">
                <a:latin typeface="Arial"/>
                <a:ea typeface="Arial"/>
                <a:cs typeface="Arial"/>
                <a:sym typeface="Arial"/>
              </a:rPr>
              <a:t>Creating draft Outstanding Trainee Obligation (OTO)</a:t>
            </a:r>
            <a:endParaRPr/>
          </a:p>
          <a:p>
            <a:pPr marL="457200" lvl="1" indent="0" algn="l" rtl="0">
              <a:lnSpc>
                <a:spcPct val="100000"/>
              </a:lnSpc>
              <a:spcBef>
                <a:spcPts val="400"/>
              </a:spcBef>
              <a:spcAft>
                <a:spcPts val="0"/>
              </a:spcAft>
              <a:buSzPts val="2000"/>
              <a:buNone/>
            </a:pPr>
            <a:r>
              <a:rPr lang="en" sz="2400" b="0">
                <a:latin typeface="Arial"/>
                <a:ea typeface="Arial"/>
                <a:cs typeface="Arial"/>
                <a:sym typeface="Arial"/>
              </a:rPr>
              <a:t>(NIH term for OTO: Unliquidated Obligation)</a:t>
            </a:r>
            <a:endParaRPr sz="2400" b="0">
              <a:latin typeface="Arial"/>
              <a:ea typeface="Arial"/>
              <a:cs typeface="Arial"/>
              <a:sym typeface="Arial"/>
            </a:endParaRPr>
          </a:p>
          <a:p>
            <a:pPr marL="342900" lvl="0" indent="-342900" algn="l" rtl="0">
              <a:lnSpc>
                <a:spcPct val="100000"/>
              </a:lnSpc>
              <a:spcBef>
                <a:spcPts val="480"/>
              </a:spcBef>
              <a:spcAft>
                <a:spcPts val="0"/>
              </a:spcAft>
              <a:buSzPts val="2400"/>
              <a:buFont typeface="Arial"/>
              <a:buChar char="•"/>
            </a:pPr>
            <a:r>
              <a:rPr lang="en" b="0">
                <a:latin typeface="Arial"/>
                <a:ea typeface="Arial"/>
                <a:cs typeface="Arial"/>
                <a:sym typeface="Arial"/>
              </a:rPr>
              <a:t>Calculating funds eligible to be obligated toward tuition</a:t>
            </a:r>
            <a:br>
              <a:rPr lang="en" b="0">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00"/>
          <p:cNvSpPr txBox="1">
            <a:spLocks noGrp="1"/>
          </p:cNvSpPr>
          <p:nvPr>
            <p:ph type="title"/>
          </p:nvPr>
        </p:nvSpPr>
        <p:spPr>
          <a:xfrm>
            <a:off x="502920" y="268867"/>
            <a:ext cx="8072700" cy="53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t>SINCE WE LAST MET…</a:t>
            </a:r>
            <a:endParaRPr/>
          </a:p>
        </p:txBody>
      </p:sp>
      <p:sp>
        <p:nvSpPr>
          <p:cNvPr id="473" name="Google Shape;473;p100"/>
          <p:cNvSpPr txBox="1">
            <a:spLocks noGrp="1"/>
          </p:cNvSpPr>
          <p:nvPr>
            <p:ph type="body" idx="1"/>
          </p:nvPr>
        </p:nvSpPr>
        <p:spPr>
          <a:xfrm>
            <a:off x="502920" y="1080343"/>
            <a:ext cx="8072700" cy="4053600"/>
          </a:xfrm>
          <a:prstGeom prst="rect">
            <a:avLst/>
          </a:prstGeom>
          <a:noFill/>
          <a:ln>
            <a:noFill/>
          </a:ln>
        </p:spPr>
        <p:txBody>
          <a:bodyPr spcFirstLastPara="1" wrap="square" lIns="91425" tIns="45700" rIns="91425" bIns="45700" anchor="t" anchorCtr="0">
            <a:noAutofit/>
          </a:bodyPr>
          <a:lstStyle/>
          <a:p>
            <a:pPr marL="257175" lvl="0" indent="-257175" algn="l" rtl="0">
              <a:spcBef>
                <a:spcPts val="0"/>
              </a:spcBef>
              <a:spcAft>
                <a:spcPts val="0"/>
              </a:spcAft>
              <a:buClr>
                <a:schemeClr val="dk1"/>
              </a:buClr>
              <a:buSzPts val="2000"/>
              <a:buChar char="&gt;"/>
            </a:pPr>
            <a:r>
              <a:rPr lang="en" sz="2000" b="0"/>
              <a:t>In early summer, leadership from UWFT, UW-IT, UW Finance and UW Medicine went before the Board of Regents twice to review the work completed in Readiness, and secure approval to proceed to Design</a:t>
            </a:r>
            <a:endParaRPr/>
          </a:p>
          <a:p>
            <a:pPr marL="557212" lvl="1" indent="-214312" algn="l" rtl="0">
              <a:spcBef>
                <a:spcPts val="900"/>
              </a:spcBef>
              <a:spcAft>
                <a:spcPts val="0"/>
              </a:spcAft>
              <a:buClr>
                <a:schemeClr val="dk1"/>
              </a:buClr>
              <a:buSzPts val="1600"/>
              <a:buChar char="–"/>
            </a:pPr>
            <a:r>
              <a:rPr lang="en" sz="1600" b="0"/>
              <a:t>The Design Phase is a 6-month period of time devoted to firming up this multi-year program’s scope, schedule and budget</a:t>
            </a:r>
            <a:endParaRPr/>
          </a:p>
          <a:p>
            <a:pPr marL="257175" lvl="0" indent="-257175" algn="l" rtl="0">
              <a:spcBef>
                <a:spcPts val="1350"/>
              </a:spcBef>
              <a:spcAft>
                <a:spcPts val="0"/>
              </a:spcAft>
              <a:buClr>
                <a:schemeClr val="dk1"/>
              </a:buClr>
              <a:buSzPts val="2000"/>
              <a:buChar char="&gt;"/>
            </a:pPr>
            <a:r>
              <a:rPr lang="en" sz="2000" b="0"/>
              <a:t>UWFT will go before the Board of Regents in December to ask for Stage 2 funding. At that time, we’ll also have a definitive go-live date</a:t>
            </a:r>
            <a:endParaRPr/>
          </a:p>
          <a:p>
            <a:pPr marL="257175" lvl="0" indent="-257175" algn="l" rtl="0">
              <a:spcBef>
                <a:spcPts val="1350"/>
              </a:spcBef>
              <a:spcAft>
                <a:spcPts val="0"/>
              </a:spcAft>
              <a:buClr>
                <a:schemeClr val="dk1"/>
              </a:buClr>
              <a:buSzPts val="2000"/>
              <a:buChar char="&gt;"/>
            </a:pPr>
            <a:r>
              <a:rPr lang="en" sz="2000" b="0"/>
              <a:t>Engagement with stakeholders so far has been steady, but will grow significantly in frequency, and broaden in reach, beginning in 2020</a:t>
            </a:r>
            <a:endParaRPr/>
          </a:p>
          <a:p>
            <a:pPr marL="257175" lvl="0" indent="-257175" algn="l" rtl="0">
              <a:spcBef>
                <a:spcPts val="1350"/>
              </a:spcBef>
              <a:spcAft>
                <a:spcPts val="0"/>
              </a:spcAft>
              <a:buClr>
                <a:schemeClr val="dk1"/>
              </a:buClr>
              <a:buSzPts val="2000"/>
              <a:buChar char="&gt;"/>
            </a:pPr>
            <a:r>
              <a:rPr lang="en" sz="2000" b="0"/>
              <a:t>New members of the UWFT Sponsor team include Mary Lidstrom, Mia Tuan and Bob Stacey</a:t>
            </a:r>
            <a:endParaRPr/>
          </a:p>
          <a:p>
            <a:pPr marL="257175" lvl="0" indent="-130175" algn="l" rtl="0">
              <a:spcBef>
                <a:spcPts val="850"/>
              </a:spcBef>
              <a:spcAft>
                <a:spcPts val="0"/>
              </a:spcAft>
              <a:buClr>
                <a:schemeClr val="dk1"/>
              </a:buClr>
              <a:buSzPts val="2000"/>
              <a:buFont typeface="Merriweather Sans"/>
              <a:buNone/>
            </a:pP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3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SzPts val="3000"/>
              <a:buNone/>
            </a:pPr>
            <a:r>
              <a:rPr lang="en">
                <a:latin typeface="Arial"/>
                <a:ea typeface="Arial"/>
                <a:cs typeface="Arial"/>
                <a:sym typeface="Arial"/>
              </a:rPr>
              <a:t>What Departments Receive From GCA</a:t>
            </a:r>
            <a:endParaRPr>
              <a:latin typeface="Arial"/>
              <a:ea typeface="Arial"/>
              <a:cs typeface="Arial"/>
              <a:sym typeface="Arial"/>
            </a:endParaRPr>
          </a:p>
        </p:txBody>
      </p:sp>
      <p:sp>
        <p:nvSpPr>
          <p:cNvPr id="721" name="Google Shape;721;p13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Communication via GrantTracker covering:</a:t>
            </a:r>
            <a:endParaRPr/>
          </a:p>
          <a:p>
            <a:pPr marL="800100" lvl="1" indent="-342900" algn="l" rtl="0">
              <a:lnSpc>
                <a:spcPct val="100000"/>
              </a:lnSpc>
              <a:spcBef>
                <a:spcPts val="0"/>
              </a:spcBef>
              <a:spcAft>
                <a:spcPts val="0"/>
              </a:spcAft>
              <a:buSzPts val="2000"/>
              <a:buFont typeface="Arial"/>
              <a:buChar char="•"/>
            </a:pPr>
            <a:r>
              <a:rPr lang="en" sz="2400" b="0">
                <a:latin typeface="Arial"/>
                <a:ea typeface="Arial"/>
                <a:cs typeface="Arial"/>
                <a:sym typeface="Arial"/>
              </a:rPr>
              <a:t>Any discrepancies requiring corrections</a:t>
            </a:r>
            <a:endParaRPr/>
          </a:p>
          <a:p>
            <a:pPr marL="1257300" lvl="2" indent="-342900" algn="l" rtl="0">
              <a:lnSpc>
                <a:spcPct val="100000"/>
              </a:lnSpc>
              <a:spcBef>
                <a:spcPts val="0"/>
              </a:spcBef>
              <a:spcAft>
                <a:spcPts val="0"/>
              </a:spcAft>
              <a:buSzPts val="1800"/>
              <a:buFont typeface="Arial"/>
              <a:buChar char="•"/>
            </a:pPr>
            <a:r>
              <a:rPr lang="en" sz="2400" b="0">
                <a:latin typeface="Arial"/>
                <a:ea typeface="Arial"/>
                <a:cs typeface="Arial"/>
                <a:sym typeface="Arial"/>
              </a:rPr>
              <a:t>i.e. over/underpayments, incorrect object codes</a:t>
            </a:r>
            <a:endParaRPr/>
          </a:p>
          <a:p>
            <a:pPr marL="800100" lvl="1" indent="-355600" algn="l" rtl="0">
              <a:lnSpc>
                <a:spcPct val="100000"/>
              </a:lnSpc>
              <a:spcBef>
                <a:spcPts val="0"/>
              </a:spcBef>
              <a:spcAft>
                <a:spcPts val="0"/>
              </a:spcAft>
              <a:buSzPts val="2000"/>
              <a:buFont typeface="Arial"/>
              <a:buChar char="•"/>
            </a:pPr>
            <a:r>
              <a:rPr lang="en" sz="2400" b="0">
                <a:latin typeface="Arial"/>
                <a:ea typeface="Arial"/>
                <a:cs typeface="Arial"/>
                <a:sym typeface="Arial"/>
              </a:rPr>
              <a:t>Draft OTO form for review</a:t>
            </a:r>
            <a:endParaRPr/>
          </a:p>
          <a:p>
            <a:pPr marL="800100" lvl="1" indent="-355600" algn="l" rtl="0">
              <a:lnSpc>
                <a:spcPct val="100000"/>
              </a:lnSpc>
              <a:spcBef>
                <a:spcPts val="0"/>
              </a:spcBef>
              <a:spcAft>
                <a:spcPts val="0"/>
              </a:spcAft>
              <a:buSzPts val="2000"/>
              <a:buFont typeface="Arial"/>
              <a:buChar char="•"/>
            </a:pPr>
            <a:r>
              <a:rPr lang="en" sz="2400" b="0">
                <a:latin typeface="Arial"/>
                <a:ea typeface="Arial"/>
                <a:cs typeface="Arial"/>
                <a:sym typeface="Arial"/>
              </a:rPr>
              <a:t>Balance of funds available for tuition obligation</a:t>
            </a:r>
            <a:endParaRPr/>
          </a:p>
          <a:p>
            <a:pPr marL="800100" lvl="1" indent="-355600" algn="l" rtl="0">
              <a:lnSpc>
                <a:spcPct val="100000"/>
              </a:lnSpc>
              <a:spcBef>
                <a:spcPts val="0"/>
              </a:spcBef>
              <a:spcAft>
                <a:spcPts val="0"/>
              </a:spcAft>
              <a:buSzPts val="2000"/>
              <a:buFont typeface="Arial"/>
              <a:buChar char="•"/>
            </a:pPr>
            <a:r>
              <a:rPr lang="en" sz="2400" b="0">
                <a:latin typeface="Arial"/>
                <a:ea typeface="Arial"/>
                <a:cs typeface="Arial"/>
                <a:sym typeface="Arial"/>
              </a:rPr>
              <a:t>Deficit balance and transfer options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3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SzPts val="3000"/>
              <a:buNone/>
            </a:pPr>
            <a:r>
              <a:rPr lang="en">
                <a:latin typeface="Arial"/>
                <a:ea typeface="Arial"/>
                <a:cs typeface="Arial"/>
                <a:sym typeface="Arial"/>
              </a:rPr>
              <a:t>Department Action Required</a:t>
            </a:r>
            <a:endParaRPr>
              <a:latin typeface="Arial"/>
              <a:ea typeface="Arial"/>
              <a:cs typeface="Arial"/>
              <a:sym typeface="Arial"/>
            </a:endParaRPr>
          </a:p>
        </p:txBody>
      </p:sp>
      <p:sp>
        <p:nvSpPr>
          <p:cNvPr id="727" name="Google Shape;727;p13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Review OTO form</a:t>
            </a:r>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Identify tuition amounts to obligate for continuation year</a:t>
            </a:r>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Correct stipend payments and/or remove unallowable expenditures</a:t>
            </a:r>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Supply budget number to transfer deficit</a:t>
            </a:r>
            <a:endParaRPr/>
          </a:p>
          <a:p>
            <a:pPr marL="800100" lvl="1" indent="-342900" algn="l" rtl="0">
              <a:lnSpc>
                <a:spcPct val="100000"/>
              </a:lnSpc>
              <a:spcBef>
                <a:spcPts val="0"/>
              </a:spcBef>
              <a:spcAft>
                <a:spcPts val="0"/>
              </a:spcAft>
              <a:buSzPts val="2000"/>
              <a:buFont typeface="Arial"/>
              <a:buChar char="•"/>
            </a:pPr>
            <a:r>
              <a:rPr lang="en" sz="2400" b="0">
                <a:latin typeface="Arial"/>
                <a:ea typeface="Arial"/>
                <a:cs typeface="Arial"/>
                <a:sym typeface="Arial"/>
              </a:rPr>
              <a:t>Continuation budget, if applicable, or allowable non-federal budget</a:t>
            </a:r>
            <a:endParaRPr/>
          </a:p>
          <a:p>
            <a:pPr marL="342900" lvl="0" indent="-342900" algn="l" rtl="0">
              <a:lnSpc>
                <a:spcPct val="100000"/>
              </a:lnSpc>
              <a:spcBef>
                <a:spcPts val="0"/>
              </a:spcBef>
              <a:spcAft>
                <a:spcPts val="0"/>
              </a:spcAft>
              <a:buSzPts val="2400"/>
              <a:buFont typeface="Arial"/>
              <a:buChar char="•"/>
            </a:pPr>
            <a:r>
              <a:rPr lang="en" b="0">
                <a:latin typeface="Arial"/>
                <a:ea typeface="Arial"/>
                <a:cs typeface="Arial"/>
                <a:sym typeface="Arial"/>
              </a:rPr>
              <a:t>Submit OTO form to GCA via GrantTracker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3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SzPts val="3000"/>
              <a:buNone/>
            </a:pPr>
            <a:r>
              <a:rPr lang="en">
                <a:latin typeface="Arial"/>
                <a:ea typeface="Arial"/>
                <a:cs typeface="Arial"/>
                <a:sym typeface="Arial"/>
              </a:rPr>
              <a:t>Final Steps GCA Will Take</a:t>
            </a:r>
            <a:endParaRPr>
              <a:latin typeface="Arial"/>
              <a:ea typeface="Arial"/>
              <a:cs typeface="Arial"/>
              <a:sym typeface="Arial"/>
            </a:endParaRPr>
          </a:p>
        </p:txBody>
      </p:sp>
      <p:sp>
        <p:nvSpPr>
          <p:cNvPr id="733" name="Google Shape;733;p13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2000"/>
              <a:buNone/>
            </a:pPr>
            <a:endParaRPr b="0">
              <a:latin typeface="Arial"/>
              <a:ea typeface="Arial"/>
              <a:cs typeface="Arial"/>
              <a:sym typeface="Arial"/>
            </a:endParaRPr>
          </a:p>
          <a:p>
            <a:pPr marL="631825" lvl="0" indent="-342900" algn="l" rtl="0">
              <a:lnSpc>
                <a:spcPct val="100000"/>
              </a:lnSpc>
              <a:spcBef>
                <a:spcPts val="0"/>
              </a:spcBef>
              <a:spcAft>
                <a:spcPts val="0"/>
              </a:spcAft>
              <a:buSzPts val="2400"/>
              <a:buFont typeface="Arial"/>
              <a:buChar char="•"/>
            </a:pPr>
            <a:r>
              <a:rPr lang="en" b="0">
                <a:latin typeface="Arial"/>
                <a:ea typeface="Arial"/>
                <a:cs typeface="Arial"/>
                <a:sym typeface="Arial"/>
              </a:rPr>
              <a:t>Update OTO form with any tuition obligations provided</a:t>
            </a:r>
            <a:endParaRPr/>
          </a:p>
          <a:p>
            <a:pPr marL="631825" lvl="0" indent="-342900" algn="l" rtl="0">
              <a:lnSpc>
                <a:spcPct val="100000"/>
              </a:lnSpc>
              <a:spcBef>
                <a:spcPts val="0"/>
              </a:spcBef>
              <a:spcAft>
                <a:spcPts val="0"/>
              </a:spcAft>
              <a:buSzPts val="2400"/>
              <a:buFont typeface="Arial"/>
              <a:buChar char="•"/>
            </a:pPr>
            <a:r>
              <a:rPr lang="en" b="0">
                <a:latin typeface="Arial"/>
                <a:ea typeface="Arial"/>
                <a:cs typeface="Arial"/>
                <a:sym typeface="Arial"/>
              </a:rPr>
              <a:t>Prepare/submit Federal Financial Report (FFR) to NIH</a:t>
            </a:r>
            <a:endParaRPr/>
          </a:p>
          <a:p>
            <a:pPr marL="631825" lvl="0" indent="-342900" algn="l" rtl="0">
              <a:lnSpc>
                <a:spcPct val="100000"/>
              </a:lnSpc>
              <a:spcBef>
                <a:spcPts val="0"/>
              </a:spcBef>
              <a:spcAft>
                <a:spcPts val="0"/>
              </a:spcAft>
              <a:buSzPts val="2400"/>
              <a:buFont typeface="Arial"/>
              <a:buChar char="•"/>
            </a:pPr>
            <a:r>
              <a:rPr lang="en" b="0">
                <a:latin typeface="Arial"/>
                <a:ea typeface="Arial"/>
                <a:cs typeface="Arial"/>
                <a:sym typeface="Arial"/>
              </a:rPr>
              <a:t>Send copy of FFR/final OTO to department via GrantTracker</a:t>
            </a:r>
            <a:br>
              <a:rPr lang="en" b="0">
                <a:latin typeface="Arial"/>
                <a:ea typeface="Arial"/>
                <a:cs typeface="Arial"/>
                <a:sym typeface="Arial"/>
              </a:rPr>
            </a:br>
            <a:endParaRPr b="0">
              <a:latin typeface="Arial"/>
              <a:ea typeface="Arial"/>
              <a:cs typeface="Arial"/>
              <a:sym typeface="Arial"/>
            </a:endParaRPr>
          </a:p>
          <a:p>
            <a:pPr marL="288925" lvl="0" indent="0" algn="l" rtl="0">
              <a:lnSpc>
                <a:spcPct val="100000"/>
              </a:lnSpc>
              <a:spcBef>
                <a:spcPts val="0"/>
              </a:spcBef>
              <a:spcAft>
                <a:spcPts val="0"/>
              </a:spcAft>
              <a:buSzPts val="2400"/>
              <a:buNone/>
            </a:pPr>
            <a:r>
              <a:rPr lang="en" b="0">
                <a:latin typeface="Arial"/>
                <a:ea typeface="Arial"/>
                <a:cs typeface="Arial"/>
                <a:sym typeface="Arial"/>
              </a:rPr>
              <a:t>Early review of trainee stipend payments is </a:t>
            </a:r>
            <a:r>
              <a:rPr lang="en" b="0" i="1" u="sng">
                <a:latin typeface="Arial"/>
                <a:ea typeface="Arial"/>
                <a:cs typeface="Arial"/>
                <a:sym typeface="Arial"/>
              </a:rPr>
              <a:t>highly recommended</a:t>
            </a:r>
            <a:endParaRPr b="0" i="1" u="sng">
              <a:latin typeface="Arial"/>
              <a:ea typeface="Arial"/>
              <a:cs typeface="Arial"/>
              <a:sym typeface="Arial"/>
            </a:endParaRPr>
          </a:p>
          <a:p>
            <a:pPr marL="631825" lvl="0" indent="-342900" algn="l" rtl="0">
              <a:lnSpc>
                <a:spcPct val="100000"/>
              </a:lnSpc>
              <a:spcBef>
                <a:spcPts val="0"/>
              </a:spcBef>
              <a:spcAft>
                <a:spcPts val="0"/>
              </a:spcAft>
              <a:buSzPts val="2400"/>
              <a:buFont typeface="Arial"/>
              <a:buChar char="•"/>
            </a:pPr>
            <a:r>
              <a:rPr lang="en" b="0">
                <a:latin typeface="Arial"/>
                <a:ea typeface="Arial"/>
                <a:cs typeface="Arial"/>
                <a:sym typeface="Arial"/>
              </a:rPr>
              <a:t>Allows more time for making corrections</a:t>
            </a:r>
            <a:endParaRPr b="0">
              <a:latin typeface="Arial"/>
              <a:ea typeface="Arial"/>
              <a:cs typeface="Arial"/>
              <a:sym typeface="Arial"/>
            </a:endParaRPr>
          </a:p>
          <a:p>
            <a:pPr marL="631825" lvl="0" indent="-342900" algn="l" rtl="0">
              <a:lnSpc>
                <a:spcPct val="100000"/>
              </a:lnSpc>
              <a:spcBef>
                <a:spcPts val="0"/>
              </a:spcBef>
              <a:spcAft>
                <a:spcPts val="0"/>
              </a:spcAft>
              <a:buSzPts val="2400"/>
              <a:buFont typeface="Arial"/>
              <a:buChar char="•"/>
            </a:pPr>
            <a:r>
              <a:rPr lang="en" b="0">
                <a:latin typeface="Arial"/>
                <a:ea typeface="Arial"/>
                <a:cs typeface="Arial"/>
                <a:sym typeface="Arial"/>
              </a:rPr>
              <a:t>Ensures timely and accurate submission of FFR</a:t>
            </a:r>
            <a:endParaRPr/>
          </a:p>
          <a:p>
            <a:pPr marL="631825" lvl="0" indent="-190500" algn="l" rtl="0">
              <a:lnSpc>
                <a:spcPct val="100000"/>
              </a:lnSpc>
              <a:spcBef>
                <a:spcPts val="0"/>
              </a:spcBef>
              <a:spcAft>
                <a:spcPts val="0"/>
              </a:spcAft>
              <a:buSzPts val="2400"/>
              <a:buFont typeface="Arial"/>
              <a:buNone/>
            </a:pPr>
            <a:endParaRPr b="0">
              <a:latin typeface="Arial"/>
              <a:ea typeface="Arial"/>
              <a:cs typeface="Arial"/>
              <a:sym typeface="Arial"/>
            </a:endParaRPr>
          </a:p>
          <a:p>
            <a:pPr marL="631825" lvl="0" indent="-190500" algn="l" rtl="0">
              <a:lnSpc>
                <a:spcPct val="100000"/>
              </a:lnSpc>
              <a:spcBef>
                <a:spcPts val="0"/>
              </a:spcBef>
              <a:spcAft>
                <a:spcPts val="0"/>
              </a:spcAft>
              <a:buSzPts val="2400"/>
              <a:buFont typeface="Arial"/>
              <a:buNone/>
            </a:pPr>
            <a:endParaRPr b="0">
              <a:latin typeface="Arial"/>
              <a:ea typeface="Arial"/>
              <a:cs typeface="Arial"/>
              <a:sym typeface="Arial"/>
            </a:endParaRPr>
          </a:p>
          <a:p>
            <a:pPr marL="342900" lvl="0" indent="-190500" algn="l" rtl="0">
              <a:lnSpc>
                <a:spcPct val="100000"/>
              </a:lnSpc>
              <a:spcBef>
                <a:spcPts val="0"/>
              </a:spcBef>
              <a:spcAft>
                <a:spcPts val="0"/>
              </a:spcAft>
              <a:buSzPts val="2400"/>
              <a:buFont typeface="Arial"/>
              <a:buNone/>
            </a:pPr>
            <a:endParaRPr b="0">
              <a:latin typeface="Arial"/>
              <a:ea typeface="Arial"/>
              <a:cs typeface="Arial"/>
              <a:sym typeface="Arial"/>
            </a:endParaRPr>
          </a:p>
          <a:p>
            <a:pPr marL="0" lvl="0" indent="0" algn="l" rtl="0">
              <a:lnSpc>
                <a:spcPct val="100000"/>
              </a:lnSpc>
              <a:spcBef>
                <a:spcPts val="0"/>
              </a:spcBef>
              <a:spcAft>
                <a:spcPts val="0"/>
              </a:spcAft>
              <a:buSzPts val="2400"/>
              <a:buNone/>
            </a:pPr>
            <a:endParaRPr b="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SzPts val="3000"/>
              <a:buNone/>
            </a:pPr>
            <a:r>
              <a:rPr lang="en">
                <a:latin typeface="Arial"/>
                <a:ea typeface="Arial"/>
                <a:cs typeface="Arial"/>
                <a:sym typeface="Arial"/>
              </a:rPr>
              <a:t>Resources</a:t>
            </a:r>
            <a:endParaRPr>
              <a:latin typeface="Arial"/>
              <a:ea typeface="Arial"/>
              <a:cs typeface="Arial"/>
              <a:sym typeface="Arial"/>
            </a:endParaRPr>
          </a:p>
        </p:txBody>
      </p:sp>
      <p:sp>
        <p:nvSpPr>
          <p:cNvPr id="739" name="Google Shape;739;p139"/>
          <p:cNvSpPr txBox="1">
            <a:spLocks noGrp="1"/>
          </p:cNvSpPr>
          <p:nvPr>
            <p:ph type="body" idx="2"/>
          </p:nvPr>
        </p:nvSpPr>
        <p:spPr>
          <a:xfrm>
            <a:off x="659305" y="1736724"/>
            <a:ext cx="8196300" cy="4863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Char char="•"/>
            </a:pPr>
            <a:r>
              <a:rPr lang="en" sz="2000" b="0">
                <a:latin typeface="Arial"/>
                <a:ea typeface="Arial"/>
                <a:cs typeface="Arial"/>
                <a:sym typeface="Arial"/>
              </a:rPr>
              <a:t>Post-Award Fiscal Compliance:</a:t>
            </a:r>
            <a:endParaRPr/>
          </a:p>
          <a:p>
            <a:pPr marL="800100" lvl="1" indent="-342900" algn="l" rtl="0">
              <a:lnSpc>
                <a:spcPct val="100000"/>
              </a:lnSpc>
              <a:spcBef>
                <a:spcPts val="0"/>
              </a:spcBef>
              <a:spcAft>
                <a:spcPts val="0"/>
              </a:spcAft>
              <a:buSzPts val="2000"/>
              <a:buFont typeface="Arial"/>
              <a:buChar char="•"/>
            </a:pPr>
            <a:r>
              <a:rPr lang="en" sz="1600" b="0" u="sng">
                <a:solidFill>
                  <a:schemeClr val="hlink"/>
                </a:solidFill>
                <a:latin typeface="Arial"/>
                <a:ea typeface="Arial"/>
                <a:cs typeface="Arial"/>
                <a:sym typeface="Arial"/>
                <a:hlinkClick r:id="rId3"/>
              </a:rPr>
              <a:t>https://finance.uw.edu/pafc/nrsa-nih-training-grants</a:t>
            </a:r>
            <a:endParaRPr sz="1600" b="0">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 sz="2000" b="0">
                <a:latin typeface="Arial"/>
                <a:ea typeface="Arial"/>
                <a:cs typeface="Arial"/>
                <a:sym typeface="Arial"/>
              </a:rPr>
              <a:t>UW Office of Research: </a:t>
            </a:r>
            <a:endParaRPr/>
          </a:p>
          <a:p>
            <a:pPr marL="800100" lvl="1" indent="-342900" algn="l" rtl="0">
              <a:lnSpc>
                <a:spcPct val="100000"/>
              </a:lnSpc>
              <a:spcBef>
                <a:spcPts val="0"/>
              </a:spcBef>
              <a:spcAft>
                <a:spcPts val="0"/>
              </a:spcAft>
              <a:buSzPts val="2000"/>
              <a:buFont typeface="Arial"/>
              <a:buChar char="•"/>
            </a:pPr>
            <a:r>
              <a:rPr lang="en" sz="1600" b="0" u="sng">
                <a:solidFill>
                  <a:schemeClr val="hlink"/>
                </a:solidFill>
                <a:latin typeface="Arial"/>
                <a:ea typeface="Arial"/>
                <a:cs typeface="Arial"/>
                <a:sym typeface="Arial"/>
                <a:hlinkClick r:id="rId4"/>
              </a:rPr>
              <a:t>https://www.washington.edu/research/collaboration/guidance-for-nih-institutional-training-grants/</a:t>
            </a:r>
            <a:endParaRPr sz="1600" b="0">
              <a:latin typeface="Arial"/>
              <a:ea typeface="Arial"/>
              <a:cs typeface="Arial"/>
              <a:sym typeface="Arial"/>
            </a:endParaRPr>
          </a:p>
          <a:p>
            <a:pPr marL="800100" lvl="1" indent="-342900" algn="l" rtl="0">
              <a:lnSpc>
                <a:spcPct val="100000"/>
              </a:lnSpc>
              <a:spcBef>
                <a:spcPts val="0"/>
              </a:spcBef>
              <a:spcAft>
                <a:spcPts val="0"/>
              </a:spcAft>
              <a:buSzPts val="2000"/>
              <a:buFont typeface="Arial"/>
              <a:buChar char="•"/>
            </a:pPr>
            <a:r>
              <a:rPr lang="en" sz="1600" b="0" u="sng">
                <a:solidFill>
                  <a:schemeClr val="hlink"/>
                </a:solidFill>
                <a:latin typeface="Arial"/>
                <a:ea typeface="Arial"/>
                <a:cs typeface="Arial"/>
                <a:sym typeface="Arial"/>
                <a:hlinkClick r:id="rId5"/>
              </a:rPr>
              <a:t>https://www.washington.edu/research/collaboration/guidance-for-nih-institutional-training-grants/managing-the-institutional-training-grant-award-budget/</a:t>
            </a:r>
            <a:endParaRPr sz="1600" b="0">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 sz="2000" b="0">
                <a:latin typeface="Arial"/>
                <a:ea typeface="Arial"/>
                <a:cs typeface="Arial"/>
                <a:sym typeface="Arial"/>
              </a:rPr>
              <a:t>NIH :</a:t>
            </a:r>
            <a:endParaRPr/>
          </a:p>
          <a:p>
            <a:pPr marL="800100" lvl="1" indent="-342900" algn="l" rtl="0">
              <a:lnSpc>
                <a:spcPct val="100000"/>
              </a:lnSpc>
              <a:spcBef>
                <a:spcPts val="0"/>
              </a:spcBef>
              <a:spcAft>
                <a:spcPts val="0"/>
              </a:spcAft>
              <a:buSzPts val="2000"/>
              <a:buFont typeface="Arial"/>
              <a:buChar char="•"/>
            </a:pPr>
            <a:r>
              <a:rPr lang="en" sz="1800" b="0">
                <a:latin typeface="Arial"/>
                <a:ea typeface="Arial"/>
                <a:cs typeface="Arial"/>
                <a:sym typeface="Arial"/>
              </a:rPr>
              <a:t>Grants Policy Statement:</a:t>
            </a:r>
            <a:endParaRPr/>
          </a:p>
          <a:p>
            <a:pPr marL="1257300" lvl="2" indent="-342900" algn="l" rtl="0">
              <a:lnSpc>
                <a:spcPct val="100000"/>
              </a:lnSpc>
              <a:spcBef>
                <a:spcPts val="0"/>
              </a:spcBef>
              <a:spcAft>
                <a:spcPts val="0"/>
              </a:spcAft>
              <a:buSzPts val="1800"/>
              <a:buFont typeface="Arial"/>
              <a:buChar char="•"/>
            </a:pPr>
            <a:r>
              <a:rPr lang="en" sz="1400" b="0" u="sng">
                <a:solidFill>
                  <a:schemeClr val="hlink"/>
                </a:solidFill>
                <a:latin typeface="Arial"/>
                <a:ea typeface="Arial"/>
                <a:cs typeface="Arial"/>
                <a:sym typeface="Arial"/>
                <a:hlinkClick r:id="rId6"/>
              </a:rPr>
              <a:t>https://grants.nih.gov/policy/nihgps/index.htm</a:t>
            </a:r>
            <a:endParaRPr sz="1400" b="0">
              <a:latin typeface="Arial"/>
              <a:ea typeface="Arial"/>
              <a:cs typeface="Arial"/>
              <a:sym typeface="Arial"/>
            </a:endParaRPr>
          </a:p>
          <a:p>
            <a:pPr marL="800100" lvl="1" indent="-355600" algn="l" rtl="0">
              <a:lnSpc>
                <a:spcPct val="100000"/>
              </a:lnSpc>
              <a:spcBef>
                <a:spcPts val="0"/>
              </a:spcBef>
              <a:spcAft>
                <a:spcPts val="0"/>
              </a:spcAft>
              <a:buSzPts val="2000"/>
              <a:buFont typeface="Arial"/>
              <a:buChar char="•"/>
            </a:pPr>
            <a:r>
              <a:rPr lang="en" sz="1800" b="0">
                <a:latin typeface="Arial"/>
                <a:ea typeface="Arial"/>
                <a:cs typeface="Arial"/>
                <a:sym typeface="Arial"/>
              </a:rPr>
              <a:t>Training Grant/Fellowship FAQs:</a:t>
            </a:r>
            <a:endParaRPr/>
          </a:p>
          <a:p>
            <a:pPr marL="1257300" lvl="2" indent="-342900" algn="l" rtl="0">
              <a:lnSpc>
                <a:spcPct val="100000"/>
              </a:lnSpc>
              <a:spcBef>
                <a:spcPts val="0"/>
              </a:spcBef>
              <a:spcAft>
                <a:spcPts val="0"/>
              </a:spcAft>
              <a:buSzPts val="1800"/>
              <a:buFont typeface="Arial"/>
              <a:buChar char="•"/>
            </a:pPr>
            <a:r>
              <a:rPr lang="en" sz="1600" b="0" u="sng">
                <a:solidFill>
                  <a:schemeClr val="hlink"/>
                </a:solidFill>
                <a:latin typeface="Arial"/>
                <a:ea typeface="Arial"/>
                <a:cs typeface="Arial"/>
                <a:sym typeface="Arial"/>
                <a:hlinkClick r:id="rId7"/>
              </a:rPr>
              <a:t>https://researchtraining.nih.gov/resources/faq</a:t>
            </a:r>
            <a:endParaRPr sz="1600" b="0">
              <a:latin typeface="Arial"/>
              <a:ea typeface="Arial"/>
              <a:cs typeface="Arial"/>
              <a:sym typeface="Arial"/>
            </a:endParaRPr>
          </a:p>
          <a:p>
            <a:pPr marL="800100" lvl="1" indent="-355600" algn="l" rtl="0">
              <a:lnSpc>
                <a:spcPct val="100000"/>
              </a:lnSpc>
              <a:spcBef>
                <a:spcPts val="0"/>
              </a:spcBef>
              <a:spcAft>
                <a:spcPts val="0"/>
              </a:spcAft>
              <a:buSzPts val="2000"/>
              <a:buFont typeface="Arial"/>
              <a:buChar char="•"/>
            </a:pPr>
            <a:r>
              <a:rPr lang="en" sz="1800" b="0">
                <a:latin typeface="Arial"/>
                <a:ea typeface="Arial"/>
                <a:cs typeface="Arial"/>
                <a:sym typeface="Arial"/>
              </a:rPr>
              <a:t>Stipend/Tuition Levels:</a:t>
            </a:r>
            <a:endParaRPr/>
          </a:p>
          <a:p>
            <a:pPr marL="1257300" lvl="2" indent="-342900" algn="l" rtl="0">
              <a:lnSpc>
                <a:spcPct val="100000"/>
              </a:lnSpc>
              <a:spcBef>
                <a:spcPts val="0"/>
              </a:spcBef>
              <a:spcAft>
                <a:spcPts val="0"/>
              </a:spcAft>
              <a:buSzPts val="1800"/>
              <a:buFont typeface="Arial"/>
              <a:buChar char="•"/>
            </a:pPr>
            <a:r>
              <a:rPr lang="en" sz="1400" b="0" u="sng">
                <a:solidFill>
                  <a:schemeClr val="hlink"/>
                </a:solidFill>
                <a:latin typeface="Arial"/>
                <a:ea typeface="Arial"/>
                <a:cs typeface="Arial"/>
                <a:sym typeface="Arial"/>
                <a:hlinkClick r:id="rId8"/>
              </a:rPr>
              <a:t>https://grants.nih.gov/grants/guide/notice-files/NOT-OD-18-175.html</a:t>
            </a:r>
            <a:endParaRPr sz="1400" b="0">
              <a:latin typeface="Arial"/>
              <a:ea typeface="Arial"/>
              <a:cs typeface="Arial"/>
              <a:sym typeface="Arial"/>
            </a:endParaRPr>
          </a:p>
          <a:p>
            <a:pPr marL="342900" lvl="0" indent="-342900" algn="l" rtl="0">
              <a:lnSpc>
                <a:spcPct val="100000"/>
              </a:lnSpc>
              <a:spcBef>
                <a:spcPts val="0"/>
              </a:spcBef>
              <a:spcAft>
                <a:spcPts val="0"/>
              </a:spcAft>
              <a:buSzPts val="2400"/>
              <a:buFont typeface="Arial"/>
              <a:buChar char="•"/>
            </a:pPr>
            <a:r>
              <a:rPr lang="en" sz="2000" b="0">
                <a:latin typeface="Arial"/>
                <a:ea typeface="Arial"/>
                <a:cs typeface="Arial"/>
                <a:sym typeface="Arial"/>
              </a:rPr>
              <a:t>Contact GCA</a:t>
            </a:r>
            <a:endParaRPr sz="2000" b="0">
              <a:latin typeface="Arial"/>
              <a:ea typeface="Arial"/>
              <a:cs typeface="Arial"/>
              <a:sym typeface="Arial"/>
            </a:endParaRPr>
          </a:p>
          <a:p>
            <a:pPr marL="800100" lvl="1" indent="-355600" algn="l" rtl="0">
              <a:lnSpc>
                <a:spcPct val="100000"/>
              </a:lnSpc>
              <a:spcBef>
                <a:spcPts val="0"/>
              </a:spcBef>
              <a:spcAft>
                <a:spcPts val="0"/>
              </a:spcAft>
              <a:buSzPts val="2000"/>
              <a:buFont typeface="Arial"/>
              <a:buChar char="•"/>
            </a:pPr>
            <a:r>
              <a:rPr lang="en" sz="1600" b="0" u="sng">
                <a:solidFill>
                  <a:schemeClr val="hlink"/>
                </a:solidFill>
                <a:latin typeface="Arial"/>
                <a:ea typeface="Arial"/>
                <a:cs typeface="Arial"/>
                <a:sym typeface="Arial"/>
                <a:hlinkClick r:id="rId9"/>
              </a:rPr>
              <a:t>gcahelp@uw.edu</a:t>
            </a:r>
            <a:endParaRPr sz="1600" b="0">
              <a:latin typeface="Arial"/>
              <a:ea typeface="Arial"/>
              <a:cs typeface="Arial"/>
              <a:sym typeface="Arial"/>
            </a:endParaRPr>
          </a:p>
          <a:p>
            <a:pPr marL="342900" lvl="0" indent="-190500" algn="l" rtl="0">
              <a:lnSpc>
                <a:spcPct val="100000"/>
              </a:lnSpc>
              <a:spcBef>
                <a:spcPts val="0"/>
              </a:spcBef>
              <a:spcAft>
                <a:spcPts val="0"/>
              </a:spcAft>
              <a:buSzPts val="2400"/>
              <a:buFont typeface="Arial"/>
              <a:buNone/>
            </a:pPr>
            <a:endParaRPr b="0">
              <a:latin typeface="Arial"/>
              <a:ea typeface="Arial"/>
              <a:cs typeface="Arial"/>
              <a:sym typeface="Arial"/>
            </a:endParaRPr>
          </a:p>
          <a:p>
            <a:pPr marL="0" lvl="0" indent="0" algn="l" rtl="0">
              <a:lnSpc>
                <a:spcPct val="100000"/>
              </a:lnSpc>
              <a:spcBef>
                <a:spcPts val="0"/>
              </a:spcBef>
              <a:spcAft>
                <a:spcPts val="0"/>
              </a:spcAft>
              <a:buSzPts val="2400"/>
              <a:buNone/>
            </a:pPr>
            <a:endParaRPr b="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40"/>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GCA and MyFD JVs</a:t>
            </a:r>
            <a:endParaRPr>
              <a:latin typeface="Arial"/>
              <a:ea typeface="Arial"/>
              <a:cs typeface="Arial"/>
              <a:sym typeface="Arial"/>
            </a:endParaRPr>
          </a:p>
        </p:txBody>
      </p:sp>
      <p:sp>
        <p:nvSpPr>
          <p:cNvPr id="745" name="Google Shape;745;p140"/>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September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Lily Gebrenegus</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Grant &amp; Contract Accounting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4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CURRENT PROCESS</a:t>
            </a:r>
            <a:endParaRPr>
              <a:latin typeface="Encode Sans"/>
              <a:ea typeface="Encode Sans"/>
              <a:cs typeface="Encode Sans"/>
              <a:sym typeface="Encode Sans"/>
            </a:endParaRPr>
          </a:p>
        </p:txBody>
      </p:sp>
      <p:sp>
        <p:nvSpPr>
          <p:cNvPr id="751" name="Google Shape;751;p14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GCA creates a variety of journal vouchers using Excel and FASTRANS, including indirect cost adjustment JVs</a:t>
            </a:r>
            <a:endParaRPr/>
          </a:p>
          <a:p>
            <a:pPr marL="342900" lvl="0" indent="-190500" algn="l" rtl="0">
              <a:spcBef>
                <a:spcPts val="480"/>
              </a:spcBef>
              <a:spcAft>
                <a:spcPts val="0"/>
              </a:spcAft>
              <a:buClr>
                <a:srgbClr val="4B2E83"/>
              </a:buClr>
              <a:buSzPts val="2400"/>
              <a:buFont typeface="Merriweather Sans"/>
              <a:buNone/>
            </a:pPr>
            <a:endParaRPr/>
          </a:p>
          <a:p>
            <a:pPr marL="342900" lvl="0" indent="-342900" algn="l" rtl="0">
              <a:spcBef>
                <a:spcPts val="480"/>
              </a:spcBef>
              <a:spcAft>
                <a:spcPts val="0"/>
              </a:spcAft>
              <a:buClr>
                <a:srgbClr val="4B2E83"/>
              </a:buClr>
              <a:buSzPts val="2400"/>
              <a:buChar char="&gt;"/>
            </a:pPr>
            <a:r>
              <a:rPr lang="en"/>
              <a:t>GCA’s current process is paper-based, manual, time-consuming and subject to error</a:t>
            </a:r>
            <a:endParaRPr/>
          </a:p>
          <a:p>
            <a:pPr marL="342900" lvl="0" indent="-190500" algn="l" rtl="0">
              <a:spcBef>
                <a:spcPts val="480"/>
              </a:spcBef>
              <a:spcAft>
                <a:spcPts val="0"/>
              </a:spcAft>
              <a:buClr>
                <a:srgbClr val="4B2E83"/>
              </a:buClr>
              <a:buSzPts val="2400"/>
              <a:buNone/>
            </a:pPr>
            <a:endParaRPr/>
          </a:p>
          <a:p>
            <a:pPr marL="342900" lvl="0" indent="-342900" algn="l" rtl="0">
              <a:spcBef>
                <a:spcPts val="480"/>
              </a:spcBef>
              <a:spcAft>
                <a:spcPts val="0"/>
              </a:spcAft>
              <a:buClr>
                <a:srgbClr val="4B2E83"/>
              </a:buClr>
              <a:buSzPts val="2400"/>
              <a:buChar char="&gt;"/>
            </a:pPr>
            <a:r>
              <a:rPr lang="en"/>
              <a:t>MyFD JV Tool offers a web-based, automated, compliant solution</a:t>
            </a:r>
            <a:endParaRPr/>
          </a:p>
          <a:p>
            <a:pPr marL="342900" lvl="0" indent="-190500" algn="l" rtl="0">
              <a:spcBef>
                <a:spcPts val="480"/>
              </a:spcBef>
              <a:spcAft>
                <a:spcPts val="0"/>
              </a:spcAft>
              <a:buClr>
                <a:srgbClr val="4B2E83"/>
              </a:buClr>
              <a:buSzPts val="2400"/>
              <a:buFont typeface="Merriweather Sans"/>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4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NEW PROCESS</a:t>
            </a:r>
            <a:endParaRPr>
              <a:latin typeface="Encode Sans"/>
              <a:ea typeface="Encode Sans"/>
              <a:cs typeface="Encode Sans"/>
              <a:sym typeface="Encode Sans"/>
            </a:endParaRPr>
          </a:p>
        </p:txBody>
      </p:sp>
      <p:sp>
        <p:nvSpPr>
          <p:cNvPr id="757" name="Google Shape;757;p142"/>
          <p:cNvSpPr txBox="1">
            <a:spLocks noGrp="1"/>
          </p:cNvSpPr>
          <p:nvPr>
            <p:ph type="body" idx="2"/>
          </p:nvPr>
        </p:nvSpPr>
        <p:spPr>
          <a:xfrm>
            <a:off x="659305" y="164147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This month, GCA will transition to MyFD JV!</a:t>
            </a:r>
            <a:endParaRPr/>
          </a:p>
          <a:p>
            <a:pPr marL="342900" lvl="0" indent="-190500" algn="l" rtl="0">
              <a:spcBef>
                <a:spcPts val="480"/>
              </a:spcBef>
              <a:spcAft>
                <a:spcPts val="0"/>
              </a:spcAft>
              <a:buClr>
                <a:srgbClr val="4B2E83"/>
              </a:buClr>
              <a:buSzPts val="2400"/>
              <a:buFont typeface="Merriweather Sans"/>
              <a:buNone/>
            </a:pPr>
            <a:endParaRPr/>
          </a:p>
          <a:p>
            <a:pPr marL="342900" lvl="0" indent="-342900" algn="l" rtl="0">
              <a:spcBef>
                <a:spcPts val="480"/>
              </a:spcBef>
              <a:spcAft>
                <a:spcPts val="0"/>
              </a:spcAft>
              <a:buClr>
                <a:srgbClr val="4B2E83"/>
              </a:buClr>
              <a:buSzPts val="2400"/>
              <a:buFont typeface="Merriweather Sans"/>
              <a:buChar char="&gt;"/>
            </a:pPr>
            <a:r>
              <a:rPr lang="en"/>
              <a:t>Campus will have access to the completed JV form, attachments and audit trail information via MyFD</a:t>
            </a:r>
            <a:endParaRPr/>
          </a:p>
          <a:p>
            <a:pPr marL="342900" lvl="0" indent="-190500" algn="l" rtl="0">
              <a:spcBef>
                <a:spcPts val="480"/>
              </a:spcBef>
              <a:spcAft>
                <a:spcPts val="0"/>
              </a:spcAft>
              <a:buClr>
                <a:srgbClr val="4B2E83"/>
              </a:buClr>
              <a:buSzPts val="2400"/>
              <a:buFont typeface="Merriweather Sans"/>
              <a:buNone/>
            </a:pPr>
            <a:endParaRPr/>
          </a:p>
          <a:p>
            <a:pPr marL="342900" lvl="0" indent="-342900" algn="l" rtl="0">
              <a:spcBef>
                <a:spcPts val="480"/>
              </a:spcBef>
              <a:spcAft>
                <a:spcPts val="0"/>
              </a:spcAft>
              <a:buClr>
                <a:srgbClr val="4B2E83"/>
              </a:buClr>
              <a:buSzPts val="2400"/>
              <a:buFont typeface="Merriweather Sans"/>
              <a:buChar char="&gt;"/>
            </a:pPr>
            <a:r>
              <a:rPr lang="en"/>
              <a:t>No more GrantTracker notifications for indirect cost adjustments-notification will happen via the tool’s distribution list for those listed in GT as a campus contact</a:t>
            </a:r>
            <a:endParaRPr/>
          </a:p>
          <a:p>
            <a:pPr marL="742950" lvl="1" indent="-285750" algn="l" rtl="0">
              <a:spcBef>
                <a:spcPts val="400"/>
              </a:spcBef>
              <a:spcAft>
                <a:spcPts val="0"/>
              </a:spcAft>
              <a:buClr>
                <a:srgbClr val="4B2E83"/>
              </a:buClr>
              <a:buSzPts val="2000"/>
              <a:buChar char="–"/>
            </a:pPr>
            <a:r>
              <a:rPr lang="en" i="1"/>
              <a:t>Tip: Get MyFD access by requesting the Inquiry access from your ASTRA authorizer to review the JVs in MyFD</a:t>
            </a:r>
            <a:endParaRPr i="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4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OTHER</a:t>
            </a:r>
            <a:endParaRPr>
              <a:latin typeface="Encode Sans"/>
              <a:ea typeface="Encode Sans"/>
              <a:cs typeface="Encode Sans"/>
              <a:sym typeface="Encode Sans"/>
            </a:endParaRPr>
          </a:p>
        </p:txBody>
      </p:sp>
      <p:sp>
        <p:nvSpPr>
          <p:cNvPr id="763" name="Google Shape;763;p14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t>Please do not use the tool to:</a:t>
            </a:r>
            <a:endParaRPr/>
          </a:p>
          <a:p>
            <a:pPr marL="742950" lvl="1" indent="-285750" algn="l" rtl="0">
              <a:spcBef>
                <a:spcPts val="400"/>
              </a:spcBef>
              <a:spcAft>
                <a:spcPts val="0"/>
              </a:spcAft>
              <a:buClr>
                <a:srgbClr val="4B2E83"/>
              </a:buClr>
              <a:buSzPts val="2000"/>
              <a:buChar char="–"/>
            </a:pPr>
            <a:r>
              <a:rPr lang="en"/>
              <a:t>Transfer revenue between grants and gifts (budget types 05 and 06, respectively)</a:t>
            </a:r>
            <a:endParaRPr/>
          </a:p>
          <a:p>
            <a:pPr marL="742950" lvl="1" indent="-285750" algn="l" rtl="0">
              <a:spcBef>
                <a:spcPts val="400"/>
              </a:spcBef>
              <a:spcAft>
                <a:spcPts val="0"/>
              </a:spcAft>
              <a:buClr>
                <a:srgbClr val="4B2E83"/>
              </a:buClr>
              <a:buSzPts val="2000"/>
              <a:buChar char="–"/>
            </a:pPr>
            <a:r>
              <a:rPr lang="en"/>
              <a:t>Transfer revenue between grants and fixed price surplus accounts (budget type/class 05/34)</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4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Encode Sans"/>
                <a:ea typeface="Encode Sans"/>
                <a:cs typeface="Encode Sans"/>
                <a:sym typeface="Encode Sans"/>
              </a:rPr>
              <a:t>QUESTIONS?</a:t>
            </a:r>
            <a:endParaRPr>
              <a:latin typeface="Encode Sans"/>
              <a:ea typeface="Encode Sans"/>
              <a:cs typeface="Encode Sans"/>
              <a:sym typeface="Encode Sans"/>
            </a:endParaRPr>
          </a:p>
        </p:txBody>
      </p:sp>
      <p:sp>
        <p:nvSpPr>
          <p:cNvPr id="769" name="Google Shape;769;p14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t>Contact Lily Gebrenegus</a:t>
            </a:r>
            <a:endParaRPr/>
          </a:p>
          <a:p>
            <a:pPr marL="0" lvl="0" indent="0" algn="l" rtl="0">
              <a:spcBef>
                <a:spcPts val="480"/>
              </a:spcBef>
              <a:spcAft>
                <a:spcPts val="0"/>
              </a:spcAft>
              <a:buClr>
                <a:srgbClr val="4B2E83"/>
              </a:buClr>
              <a:buSzPts val="2400"/>
              <a:buNone/>
            </a:pPr>
            <a:r>
              <a:rPr lang="en"/>
              <a:t>lgebren@uw.edu</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45"/>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Internal Audit Update</a:t>
            </a:r>
            <a:endParaRPr/>
          </a:p>
        </p:txBody>
      </p:sp>
      <p:sp>
        <p:nvSpPr>
          <p:cNvPr id="775" name="Google Shape;775;p145"/>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September,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Richard Cordova</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Internal Audit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01"/>
          <p:cNvSpPr txBox="1">
            <a:spLocks noGrp="1"/>
          </p:cNvSpPr>
          <p:nvPr>
            <p:ph type="title"/>
          </p:nvPr>
        </p:nvSpPr>
        <p:spPr>
          <a:xfrm>
            <a:off x="502920" y="268867"/>
            <a:ext cx="8072700" cy="53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t>ENVISIONING WHAT COULD BE</a:t>
            </a:r>
            <a:endParaRPr/>
          </a:p>
        </p:txBody>
      </p:sp>
      <p:graphicFrame>
        <p:nvGraphicFramePr>
          <p:cNvPr id="480" name="Google Shape;480;p101"/>
          <p:cNvGraphicFramePr/>
          <p:nvPr/>
        </p:nvGraphicFramePr>
        <p:xfrm>
          <a:off x="338790" y="1200150"/>
          <a:ext cx="3000000" cy="3000000"/>
        </p:xfrm>
        <a:graphic>
          <a:graphicData uri="http://schemas.openxmlformats.org/drawingml/2006/table">
            <a:tbl>
              <a:tblPr>
                <a:noFill/>
                <a:tableStyleId>{847F37D7-6AF9-4A02-A256-584CB7777A91}</a:tableStyleId>
              </a:tblPr>
              <a:tblGrid>
                <a:gridCol w="4880750">
                  <a:extLst>
                    <a:ext uri="{9D8B030D-6E8A-4147-A177-3AD203B41FA5}">
                      <a16:colId xmlns:a16="http://schemas.microsoft.com/office/drawing/2014/main" val="20000"/>
                    </a:ext>
                  </a:extLst>
                </a:gridCol>
                <a:gridCol w="2270600">
                  <a:extLst>
                    <a:ext uri="{9D8B030D-6E8A-4147-A177-3AD203B41FA5}">
                      <a16:colId xmlns:a16="http://schemas.microsoft.com/office/drawing/2014/main" val="20001"/>
                    </a:ext>
                  </a:extLst>
                </a:gridCol>
                <a:gridCol w="1315100">
                  <a:extLst>
                    <a:ext uri="{9D8B030D-6E8A-4147-A177-3AD203B41FA5}">
                      <a16:colId xmlns:a16="http://schemas.microsoft.com/office/drawing/2014/main" val="20002"/>
                    </a:ext>
                  </a:extLst>
                </a:gridCol>
              </a:tblGrid>
              <a:tr h="274325">
                <a:tc>
                  <a:txBody>
                    <a:bodyPr/>
                    <a:lstStyle/>
                    <a:p>
                      <a:pPr marL="0" lvl="0" indent="0" algn="l" rtl="0">
                        <a:spcBef>
                          <a:spcPts val="0"/>
                        </a:spcBef>
                        <a:spcAft>
                          <a:spcPts val="0"/>
                        </a:spcAft>
                        <a:buNone/>
                      </a:pPr>
                      <a:r>
                        <a:rPr lang="en" sz="1800" b="1">
                          <a:solidFill>
                            <a:schemeClr val="lt1"/>
                          </a:solidFill>
                          <a:latin typeface="Calibri"/>
                          <a:ea typeface="Calibri"/>
                          <a:cs typeface="Calibri"/>
                          <a:sym typeface="Calibri"/>
                        </a:rPr>
                        <a:t>AMU Prototype Session</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38100" cap="flat" cmpd="sng">
                      <a:solidFill>
                        <a:srgbClr val="E8D3A2"/>
                      </a:solidFill>
                      <a:prstDash val="solid"/>
                      <a:round/>
                      <a:headEnd type="none" w="sm" len="sm"/>
                      <a:tailEnd type="none" w="sm" len="sm"/>
                    </a:lnB>
                    <a:solidFill>
                      <a:srgbClr val="4B2E83"/>
                    </a:solidFill>
                  </a:tcPr>
                </a:tc>
                <a:tc>
                  <a:txBody>
                    <a:bodyPr/>
                    <a:lstStyle/>
                    <a:p>
                      <a:pPr marL="0" marR="0" lvl="0" indent="0" algn="l" rtl="0">
                        <a:spcBef>
                          <a:spcPts val="0"/>
                        </a:spcBef>
                        <a:spcAft>
                          <a:spcPts val="0"/>
                        </a:spcAft>
                        <a:buNone/>
                      </a:pPr>
                      <a:r>
                        <a:rPr lang="en" sz="1800" b="1">
                          <a:solidFill>
                            <a:schemeClr val="lt1"/>
                          </a:solidFill>
                          <a:latin typeface="Calibri"/>
                          <a:ea typeface="Calibri"/>
                          <a:cs typeface="Calibri"/>
                          <a:sym typeface="Calibri"/>
                        </a:rPr>
                        <a:t>Date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38100" cap="flat" cmpd="sng">
                      <a:solidFill>
                        <a:srgbClr val="E8D3A2"/>
                      </a:solidFill>
                      <a:prstDash val="solid"/>
                      <a:round/>
                      <a:headEnd type="none" w="sm" len="sm"/>
                      <a:tailEnd type="none" w="sm" len="sm"/>
                    </a:lnB>
                    <a:solidFill>
                      <a:srgbClr val="4B2E83"/>
                    </a:solidFill>
                  </a:tcPr>
                </a:tc>
                <a:tc>
                  <a:txBody>
                    <a:bodyPr/>
                    <a:lstStyle/>
                    <a:p>
                      <a:pPr marL="0" marR="0" lvl="0" indent="0" algn="l" rtl="0">
                        <a:spcBef>
                          <a:spcPts val="0"/>
                        </a:spcBef>
                        <a:spcAft>
                          <a:spcPts val="0"/>
                        </a:spcAft>
                        <a:buNone/>
                      </a:pPr>
                      <a:r>
                        <a:rPr lang="en" sz="1800" b="1">
                          <a:solidFill>
                            <a:schemeClr val="lt1"/>
                          </a:solidFill>
                          <a:latin typeface="Calibri"/>
                          <a:ea typeface="Calibri"/>
                          <a:cs typeface="Calibri"/>
                          <a:sym typeface="Calibri"/>
                        </a:rPr>
                        <a:t>Status</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38100" cap="flat" cmpd="sng">
                      <a:solidFill>
                        <a:srgbClr val="E8D3A2"/>
                      </a:solidFill>
                      <a:prstDash val="solid"/>
                      <a:round/>
                      <a:headEnd type="none" w="sm" len="sm"/>
                      <a:tailEnd type="none" w="sm" len="sm"/>
                    </a:lnB>
                    <a:solidFill>
                      <a:srgbClr val="4B2E83"/>
                    </a:solidFill>
                  </a:tcPr>
                </a:tc>
                <a:extLst>
                  <a:ext uri="{0D108BD9-81ED-4DB2-BD59-A6C34878D82A}">
                    <a16:rowId xmlns:a16="http://schemas.microsoft.com/office/drawing/2014/main" val="10000"/>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Asset Acquire to Retire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381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 sz="1800">
                          <a:solidFill>
                            <a:schemeClr val="dk1"/>
                          </a:solidFill>
                        </a:rPr>
                        <a:t>Wednesday, July 10</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381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381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274325">
                <a:tc>
                  <a:txBody>
                    <a:bodyPr/>
                    <a:lstStyle/>
                    <a:p>
                      <a:pPr marL="0" marR="0" lvl="0" indent="0" algn="l" rtl="0">
                        <a:lnSpc>
                          <a:spcPct val="10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Plan and Manage the Business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 sz="1800">
                          <a:solidFill>
                            <a:schemeClr val="dk1"/>
                          </a:solidFill>
                        </a:rPr>
                        <a:t>Thursday, July 11</a:t>
                      </a:r>
                      <a:endParaRPr sz="1800">
                        <a:solidFill>
                          <a:schemeClr val="dk1"/>
                        </a:solidFill>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Procure to Pay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 sz="1800">
                          <a:solidFill>
                            <a:schemeClr val="dk1"/>
                          </a:solidFill>
                        </a:rPr>
                        <a:t>Wednesday, July 17</a:t>
                      </a:r>
                      <a:endParaRPr sz="1800">
                        <a:solidFill>
                          <a:schemeClr val="dk1"/>
                        </a:solidFill>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Customer Requisition to Payment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 sz="1800">
                          <a:solidFill>
                            <a:schemeClr val="dk1"/>
                          </a:solidFill>
                        </a:rPr>
                        <a:t>Thursday, July 18</a:t>
                      </a:r>
                      <a:endParaRPr sz="1800">
                        <a:solidFill>
                          <a:schemeClr val="dk1"/>
                        </a:solidFill>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Travel &amp; Expense AMU Prototype</a:t>
                      </a:r>
                      <a:endParaRPr sz="1800">
                        <a:solidFill>
                          <a:schemeClr val="dk1"/>
                        </a:solidFill>
                        <a:latin typeface="Calibri"/>
                        <a:ea typeface="Calibri"/>
                        <a:cs typeface="Calibri"/>
                        <a:sym typeface="Calibri"/>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r>
                        <a:rPr lang="en" sz="1800">
                          <a:solidFill>
                            <a:schemeClr val="dk1"/>
                          </a:solidFill>
                        </a:rPr>
                        <a:t>Wednesday, July 24</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Record to Report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 sz="1800">
                          <a:solidFill>
                            <a:schemeClr val="dk1"/>
                          </a:solidFill>
                        </a:rPr>
                        <a:t>Thursday, July 25</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274325">
                <a:tc>
                  <a:txBody>
                    <a:bodyPr/>
                    <a:lstStyle/>
                    <a:p>
                      <a:pPr marL="0" marR="0" lvl="0" indent="0" algn="l" rtl="0">
                        <a:lnSpc>
                          <a:spcPct val="10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Manage Cash and Financial Assets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 sz="1800">
                          <a:solidFill>
                            <a:schemeClr val="dk1"/>
                          </a:solidFill>
                        </a:rPr>
                        <a:t>Tuesday, July 30</a:t>
                      </a:r>
                      <a:endParaRPr sz="1800">
                        <a:solidFill>
                          <a:schemeClr val="dk1"/>
                        </a:solidFill>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274325">
                <a:tc>
                  <a:txBody>
                    <a:bodyPr/>
                    <a:lstStyle/>
                    <a:p>
                      <a:pPr marL="0" marR="0" lvl="0" indent="0" algn="l" rtl="0">
                        <a:lnSpc>
                          <a:spcPct val="100000"/>
                        </a:lnSpc>
                        <a:spcBef>
                          <a:spcPts val="0"/>
                        </a:spcBef>
                        <a:spcAft>
                          <a:spcPts val="0"/>
                        </a:spcAft>
                        <a:buClr>
                          <a:schemeClr val="dk1"/>
                        </a:buClr>
                        <a:buSzPts val="1800"/>
                        <a:buFont typeface="Calibri"/>
                        <a:buNone/>
                      </a:pPr>
                      <a:r>
                        <a:rPr lang="en" sz="1800">
                          <a:solidFill>
                            <a:schemeClr val="dk1"/>
                          </a:solidFill>
                          <a:latin typeface="Calibri"/>
                          <a:ea typeface="Calibri"/>
                          <a:cs typeface="Calibri"/>
                          <a:sym typeface="Calibri"/>
                        </a:rPr>
                        <a:t>Project Inception to Close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 sz="1800">
                          <a:solidFill>
                            <a:schemeClr val="dk1"/>
                          </a:solidFill>
                        </a:rPr>
                        <a:t>Tuesday, August 6</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Gifts and Endowments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 sz="1800">
                          <a:solidFill>
                            <a:schemeClr val="dk1"/>
                          </a:solidFill>
                        </a:rPr>
                        <a:t>Thursday, August 8</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Inventory and Supply Chain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800">
                          <a:solidFill>
                            <a:schemeClr val="dk1"/>
                          </a:solidFill>
                        </a:rPr>
                        <a:t>Thursday, August 8</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Grant Award to Close AMU Prototype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600">
                          <a:solidFill>
                            <a:schemeClr val="dk1"/>
                          </a:solidFill>
                        </a:rPr>
                        <a:t>Wednesday, August 14</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274325">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Business Process Design Wrap Up</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Thursday, August 22</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4B2E83"/>
                        </a:buClr>
                        <a:buSzPts val="1800"/>
                        <a:buFont typeface="Calibri"/>
                        <a:buNone/>
                      </a:pPr>
                      <a:r>
                        <a:rPr lang="en" sz="1800" b="0" i="0" u="none" strike="noStrike" cap="none">
                          <a:solidFill>
                            <a:srgbClr val="4B2E83"/>
                          </a:solidFill>
                          <a:latin typeface="Calibri"/>
                          <a:ea typeface="Calibri"/>
                          <a:cs typeface="Calibri"/>
                          <a:sym typeface="Calibri"/>
                        </a:rPr>
                        <a:t>Complete </a:t>
                      </a:r>
                      <a:endParaRPr/>
                    </a:p>
                  </a:txBody>
                  <a:tcPr marL="68575" marR="68575" marT="34300" marB="34300">
                    <a:lnL w="12700" cap="flat" cmpd="sng">
                      <a:solidFill>
                        <a:srgbClr val="E8D3A2"/>
                      </a:solidFill>
                      <a:prstDash val="solid"/>
                      <a:round/>
                      <a:headEnd type="none" w="sm" len="sm"/>
                      <a:tailEnd type="none" w="sm" len="sm"/>
                    </a:lnL>
                    <a:lnR w="12700" cap="flat" cmpd="sng">
                      <a:solidFill>
                        <a:srgbClr val="E8D3A2"/>
                      </a:solidFill>
                      <a:prstDash val="solid"/>
                      <a:round/>
                      <a:headEnd type="none" w="sm" len="sm"/>
                      <a:tailEnd type="none" w="sm" len="sm"/>
                    </a:lnR>
                    <a:lnT w="12700" cap="flat" cmpd="sng">
                      <a:solidFill>
                        <a:srgbClr val="E8D3A2"/>
                      </a:solidFill>
                      <a:prstDash val="solid"/>
                      <a:round/>
                      <a:headEnd type="none" w="sm" len="sm"/>
                      <a:tailEnd type="none" w="sm" len="sm"/>
                    </a:lnT>
                    <a:lnB w="12700" cap="flat" cmpd="sng">
                      <a:solidFill>
                        <a:srgbClr val="E8D3A2"/>
                      </a:solidFill>
                      <a:prstDash val="solid"/>
                      <a:round/>
                      <a:headEnd type="none" w="sm" len="sm"/>
                      <a:tailEnd type="none" w="sm" len="sm"/>
                    </a:lnB>
                    <a:solidFill>
                      <a:srgbClr val="D9D9D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Internal Audit Update</a:t>
            </a:r>
            <a:endParaRPr>
              <a:latin typeface="Arial"/>
              <a:ea typeface="Arial"/>
              <a:cs typeface="Arial"/>
              <a:sym typeface="Arial"/>
            </a:endParaRPr>
          </a:p>
        </p:txBody>
      </p:sp>
      <p:sp>
        <p:nvSpPr>
          <p:cNvPr id="781" name="Google Shape;781;p14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Risk Assessment for 2020 Audit Plan - on-going</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State Auditor – Single Audit Procedures resulted in No Findings! - Well Done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Equipment Inventory Audit of Federal Government Owned Equipment – Fair Results – But need for Improvement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Location Location Location</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Tagging Tagging Tagging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782" name="Google Shape;782;p14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a:t>
            </a:r>
            <a:r>
              <a:rPr lang="en" sz="1200" b="1">
                <a:solidFill>
                  <a:srgbClr val="4B2E83"/>
                </a:solidFill>
              </a:rPr>
              <a:t>Richard Cordova</a:t>
            </a:r>
            <a:r>
              <a:rPr lang="en" sz="1200" b="1" i="0" u="none" strike="noStrike" cap="none">
                <a:solidFill>
                  <a:srgbClr val="4B2E83"/>
                </a:solidFill>
                <a:latin typeface="Arial"/>
                <a:ea typeface="Arial"/>
                <a:cs typeface="Arial"/>
                <a:sym typeface="Arial"/>
              </a:rPr>
              <a:t> - </a:t>
            </a:r>
            <a:r>
              <a:rPr lang="en" sz="1200" b="1">
                <a:solidFill>
                  <a:srgbClr val="4B2E83"/>
                </a:solidFill>
              </a:rPr>
              <a:t>Internal Audit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4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Internal Audit Update</a:t>
            </a:r>
            <a:endParaRPr>
              <a:latin typeface="Arial"/>
              <a:ea typeface="Arial"/>
              <a:cs typeface="Arial"/>
              <a:sym typeface="Arial"/>
            </a:endParaRPr>
          </a:p>
        </p:txBody>
      </p:sp>
      <p:sp>
        <p:nvSpPr>
          <p:cNvPr id="788" name="Google Shape;788;p14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Current Internal Audit Focus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Grant Compliance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Grant vs. Gift Evaluation</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p:txBody>
      </p:sp>
      <p:sp>
        <p:nvSpPr>
          <p:cNvPr id="789" name="Google Shape;789;p14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a:t>
            </a:r>
            <a:r>
              <a:rPr lang="en" sz="1200" b="1">
                <a:solidFill>
                  <a:srgbClr val="4B2E83"/>
                </a:solidFill>
              </a:rPr>
              <a:t>Richard Cordova</a:t>
            </a:r>
            <a:r>
              <a:rPr lang="en" sz="1200" b="1" i="0" u="none" strike="noStrike" cap="none">
                <a:solidFill>
                  <a:srgbClr val="4B2E83"/>
                </a:solidFill>
                <a:latin typeface="Arial"/>
                <a:ea typeface="Arial"/>
                <a:cs typeface="Arial"/>
                <a:sym typeface="Arial"/>
              </a:rPr>
              <a:t> - </a:t>
            </a:r>
            <a:r>
              <a:rPr lang="en" sz="1200" b="1">
                <a:solidFill>
                  <a:srgbClr val="4B2E83"/>
                </a:solidFill>
              </a:rPr>
              <a:t>Internal Audit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4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5000"/>
              <a:buNone/>
            </a:pPr>
            <a:r>
              <a:rPr lang="en">
                <a:latin typeface="Arial"/>
                <a:ea typeface="Arial"/>
                <a:cs typeface="Arial"/>
                <a:sym typeface="Arial"/>
              </a:rPr>
              <a:t>COMPLIANCE CORNER</a:t>
            </a:r>
            <a:endParaRPr/>
          </a:p>
        </p:txBody>
      </p:sp>
      <p:sp>
        <p:nvSpPr>
          <p:cNvPr id="795" name="Google Shape;795;p148"/>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September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4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NON-FEC COST SHARE CONTRIBUTIONS</a:t>
            </a:r>
            <a:endParaRPr>
              <a:latin typeface="Arial"/>
              <a:ea typeface="Arial"/>
              <a:cs typeface="Arial"/>
              <a:sym typeface="Arial"/>
            </a:endParaRPr>
          </a:p>
        </p:txBody>
      </p:sp>
      <p:sp>
        <p:nvSpPr>
          <p:cNvPr id="801" name="Google Shape;801;p149"/>
          <p:cNvSpPr txBox="1">
            <a:spLocks noGrp="1"/>
          </p:cNvSpPr>
          <p:nvPr>
            <p:ph type="body" idx="2"/>
          </p:nvPr>
        </p:nvSpPr>
        <p:spPr>
          <a:xfrm>
            <a:off x="659300" y="1736725"/>
            <a:ext cx="8196300" cy="2442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590"/>
              <a:buNone/>
            </a:pPr>
            <a:r>
              <a:rPr lang="en" sz="2590" u="sng">
                <a:latin typeface="Arial"/>
                <a:ea typeface="Arial"/>
                <a:cs typeface="Arial"/>
                <a:sym typeface="Arial"/>
              </a:rPr>
              <a:t>Scenario</a:t>
            </a:r>
            <a:endParaRPr/>
          </a:p>
          <a:p>
            <a:pPr marL="342900" lvl="0" indent="-342900" algn="l" rtl="0">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Non-FEC Cost Share expenditures are tagged on budget 75-xxxx, an RCR budget. One year later, those same expenditures are transferred from 75-xxxx to 61-xxxx, a Sponsored Award. </a:t>
            </a:r>
            <a:br>
              <a:rPr lang="en" sz="2220">
                <a:latin typeface="Arial"/>
                <a:ea typeface="Arial"/>
                <a:cs typeface="Arial"/>
                <a:sym typeface="Arial"/>
              </a:rPr>
            </a:br>
            <a:r>
              <a:rPr lang="en" sz="2220">
                <a:latin typeface="Arial"/>
                <a:ea typeface="Arial"/>
                <a:cs typeface="Arial"/>
                <a:sym typeface="Arial"/>
              </a:rPr>
              <a:t/>
            </a:r>
            <a:br>
              <a:rPr lang="en" sz="2220">
                <a:latin typeface="Arial"/>
                <a:ea typeface="Arial"/>
                <a:cs typeface="Arial"/>
                <a:sym typeface="Arial"/>
              </a:rPr>
            </a:br>
            <a:r>
              <a:rPr lang="en" sz="2220">
                <a:latin typeface="Arial"/>
                <a:ea typeface="Arial"/>
                <a:cs typeface="Arial"/>
                <a:sym typeface="Arial"/>
              </a:rPr>
              <a:t>Are there any problem with this action?</a:t>
            </a:r>
            <a:endParaRPr sz="2220">
              <a:latin typeface="Arial"/>
              <a:ea typeface="Arial"/>
              <a:cs typeface="Arial"/>
              <a:sym typeface="Arial"/>
            </a:endParaRPr>
          </a:p>
          <a:p>
            <a:pPr marL="342900" lvl="0" indent="-201930" algn="l" rtl="0">
              <a:lnSpc>
                <a:spcPct val="90000"/>
              </a:lnSpc>
              <a:spcBef>
                <a:spcPts val="444"/>
              </a:spcBef>
              <a:spcAft>
                <a:spcPts val="0"/>
              </a:spcAft>
              <a:buClr>
                <a:srgbClr val="4B2E83"/>
              </a:buClr>
              <a:buSzPts val="2220"/>
              <a:buFont typeface="Merriweather Sans"/>
              <a:buNone/>
            </a:pPr>
            <a:endParaRPr sz="2220">
              <a:latin typeface="Arial"/>
              <a:ea typeface="Arial"/>
              <a:cs typeface="Arial"/>
              <a:sym typeface="Arial"/>
            </a:endParaRPr>
          </a:p>
        </p:txBody>
      </p:sp>
      <p:sp>
        <p:nvSpPr>
          <p:cNvPr id="802" name="Google Shape;802;p14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
        <p:nvSpPr>
          <p:cNvPr id="803" name="Google Shape;803;p149"/>
          <p:cNvSpPr txBox="1">
            <a:spLocks noGrp="1"/>
          </p:cNvSpPr>
          <p:nvPr>
            <p:ph type="body" idx="2"/>
          </p:nvPr>
        </p:nvSpPr>
        <p:spPr>
          <a:xfrm>
            <a:off x="473850" y="3874825"/>
            <a:ext cx="8196300" cy="1915500"/>
          </a:xfrm>
          <a:prstGeom prst="rect">
            <a:avLst/>
          </a:prstGeom>
          <a:noFill/>
          <a:ln>
            <a:noFill/>
          </a:ln>
        </p:spPr>
        <p:txBody>
          <a:bodyPr spcFirstLastPara="1" wrap="square" lIns="91425" tIns="45700" rIns="91425" bIns="45700" anchor="t" anchorCtr="0">
            <a:noAutofit/>
          </a:bodyPr>
          <a:lstStyle/>
          <a:p>
            <a:pPr marL="342900" lvl="0" indent="-201930" algn="l" rtl="0">
              <a:lnSpc>
                <a:spcPct val="90000"/>
              </a:lnSpc>
              <a:spcBef>
                <a:spcPts val="444"/>
              </a:spcBef>
              <a:spcAft>
                <a:spcPts val="0"/>
              </a:spcAft>
              <a:buClr>
                <a:srgbClr val="4B2E83"/>
              </a:buClr>
              <a:buSzPts val="2220"/>
              <a:buFont typeface="Merriweather Sans"/>
              <a:buNone/>
            </a:pPr>
            <a:endParaRPr sz="2220">
              <a:latin typeface="Arial"/>
              <a:ea typeface="Arial"/>
              <a:cs typeface="Arial"/>
              <a:sym typeface="Arial"/>
            </a:endParaRPr>
          </a:p>
          <a:p>
            <a:pPr marL="342900" lvl="0" indent="-342900" algn="l" rtl="0">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Cost Share contributions must be made from non-Sponsored funds (with rare exceptions). Transferring the cost to a Sponsored Award makes the expenditures unallowable as Cost Share.</a:t>
            </a:r>
            <a:endParaRPr sz="2220">
              <a:latin typeface="Arial"/>
              <a:ea typeface="Arial"/>
              <a:cs typeface="Arial"/>
              <a:sym typeface="Arial"/>
            </a:endParaRPr>
          </a:p>
          <a:p>
            <a:pPr marL="342900" lvl="0" indent="-201930" algn="l" rtl="0">
              <a:lnSpc>
                <a:spcPct val="90000"/>
              </a:lnSpc>
              <a:spcBef>
                <a:spcPts val="444"/>
              </a:spcBef>
              <a:spcAft>
                <a:spcPts val="0"/>
              </a:spcAft>
              <a:buClr>
                <a:srgbClr val="4B2E83"/>
              </a:buClr>
              <a:buSzPts val="2220"/>
              <a:buFont typeface="Merriweather Sans"/>
              <a:buNone/>
            </a:pPr>
            <a:endParaRPr sz="222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5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NON-FEC COST SHARE CONTRIBUTIONS</a:t>
            </a:r>
            <a:endParaRPr>
              <a:latin typeface="Arial"/>
              <a:ea typeface="Arial"/>
              <a:cs typeface="Arial"/>
              <a:sym typeface="Arial"/>
            </a:endParaRPr>
          </a:p>
        </p:txBody>
      </p:sp>
      <p:sp>
        <p:nvSpPr>
          <p:cNvPr id="809" name="Google Shape;809;p15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PAFC periodically reviews all cost transfers involving expenditures previously tagged as Cost Share contributions. </a:t>
            </a:r>
            <a:endParaRPr sz="1050">
              <a:latin typeface="Arial"/>
              <a:ea typeface="Arial"/>
              <a:cs typeface="Arial"/>
              <a:sym typeface="Arial"/>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You will receive a communication from PAFC if a transfer moves an expenditure tagged as Cost Share to a Sponsored Award.</a:t>
            </a:r>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If the transfer to a Sponsored Award is correct, then the cost would need to be “un-tagged” as a Cost Share contribution. (Rare exception: prior written approval obtained from both the benefiting and the contributing Award sponsors.) </a:t>
            </a:r>
            <a:endParaRPr/>
          </a:p>
          <a:p>
            <a:pPr marL="342900" lvl="0" indent="-190500" algn="l" rtl="0">
              <a:lnSpc>
                <a:spcPct val="90000"/>
              </a:lnSpc>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lnSpc>
                <a:spcPct val="90000"/>
              </a:lnSpc>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810" name="Google Shape;810;p15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5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NON-FEC COST SHARE CONTRIBUTIONS</a:t>
            </a:r>
            <a:endParaRPr>
              <a:latin typeface="Arial"/>
              <a:ea typeface="Arial"/>
              <a:cs typeface="Arial"/>
              <a:sym typeface="Arial"/>
            </a:endParaRPr>
          </a:p>
        </p:txBody>
      </p:sp>
      <p:sp>
        <p:nvSpPr>
          <p:cNvPr id="816" name="Google Shape;816;p15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800"/>
              <a:buNone/>
            </a:pPr>
            <a:r>
              <a:rPr lang="en" sz="2800" u="sng">
                <a:latin typeface="Arial"/>
                <a:ea typeface="Arial"/>
                <a:cs typeface="Arial"/>
                <a:sym typeface="Arial"/>
              </a:rPr>
              <a:t>Tips &amp; Things to Consider</a:t>
            </a: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Keep a record of which expenditures were tagged as Cost Share (leverage the non-FEC Cost Share Tagging Report sent to GCA).</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Transfers from one non-Sponsored Award to another are allowable (RCR 🡪 Gift Budget, etc.)</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If a benefiting budget is closed, </a:t>
            </a:r>
            <a:r>
              <a:rPr lang="en" u="sng">
                <a:latin typeface="Arial"/>
                <a:ea typeface="Arial"/>
                <a:cs typeface="Arial"/>
                <a:sym typeface="Arial"/>
              </a:rPr>
              <a:t>do not</a:t>
            </a:r>
            <a:r>
              <a:rPr lang="en">
                <a:latin typeface="Arial"/>
                <a:ea typeface="Arial"/>
                <a:cs typeface="Arial"/>
                <a:sym typeface="Arial"/>
              </a:rPr>
              <a:t> move expenses tagged as cost share to a Sponsored Award.</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817" name="Google Shape;817;p15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NON-FEC COST SHARE CONTRIBUTIONS</a:t>
            </a:r>
            <a:endParaRPr>
              <a:latin typeface="Arial"/>
              <a:ea typeface="Arial"/>
              <a:cs typeface="Arial"/>
              <a:sym typeface="Arial"/>
            </a:endParaRPr>
          </a:p>
        </p:txBody>
      </p:sp>
      <p:sp>
        <p:nvSpPr>
          <p:cNvPr id="823" name="Google Shape;823;p15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More Information</a:t>
            </a:r>
            <a:endParaRPr/>
          </a:p>
          <a:p>
            <a:pPr marL="342900" lvl="0" indent="-241300" algn="l" rtl="0">
              <a:spcBef>
                <a:spcPts val="320"/>
              </a:spcBef>
              <a:spcAft>
                <a:spcPts val="0"/>
              </a:spcAft>
              <a:buClr>
                <a:srgbClr val="4B2E83"/>
              </a:buClr>
              <a:buSzPts val="1600"/>
              <a:buFont typeface="Merriweather Sans"/>
              <a:buNone/>
            </a:pPr>
            <a:endParaRPr sz="16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Cost Share Contributions: </a:t>
            </a:r>
            <a:br>
              <a:rPr lang="en" sz="2400">
                <a:latin typeface="Arial"/>
                <a:ea typeface="Arial"/>
                <a:cs typeface="Arial"/>
                <a:sym typeface="Arial"/>
              </a:rPr>
            </a:br>
            <a:r>
              <a:rPr lang="en" sz="1600" u="sng">
                <a:solidFill>
                  <a:schemeClr val="hlink"/>
                </a:solidFill>
                <a:latin typeface="Arial"/>
                <a:ea typeface="Arial"/>
                <a:cs typeface="Arial"/>
                <a:sym typeface="Arial"/>
                <a:hlinkClick r:id="rId3"/>
              </a:rPr>
              <a:t>https://finance.uw.edu/gca/cost-share#Cost_Share_Contributions</a:t>
            </a:r>
            <a:endParaRPr sz="1600">
              <a:latin typeface="Arial"/>
              <a:ea typeface="Arial"/>
              <a:cs typeface="Arial"/>
              <a:sym typeface="Arial"/>
            </a:endParaRPr>
          </a:p>
          <a:p>
            <a:pPr marL="742950" lvl="1" indent="-184150" algn="l" rtl="0">
              <a:spcBef>
                <a:spcPts val="320"/>
              </a:spcBef>
              <a:spcAft>
                <a:spcPts val="0"/>
              </a:spcAft>
              <a:buClr>
                <a:srgbClr val="4B2E83"/>
              </a:buClr>
              <a:buSzPts val="1600"/>
              <a:buNone/>
            </a:pPr>
            <a:endParaRPr sz="16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Non-FEC Cost Share Tagging </a:t>
            </a:r>
            <a:br>
              <a:rPr lang="en" sz="2400">
                <a:latin typeface="Arial"/>
                <a:ea typeface="Arial"/>
                <a:cs typeface="Arial"/>
                <a:sym typeface="Arial"/>
              </a:rPr>
            </a:br>
            <a:r>
              <a:rPr lang="en" sz="1600" u="sng">
                <a:solidFill>
                  <a:schemeClr val="hlink"/>
                </a:solidFill>
                <a:latin typeface="Arial"/>
                <a:ea typeface="Arial"/>
                <a:cs typeface="Arial"/>
                <a:sym typeface="Arial"/>
                <a:hlinkClick r:id="rId4"/>
              </a:rPr>
              <a:t>https://finance.uw.edu/gca/cost-share/ste-by-step-instructions-non-fec-contributions</a:t>
            </a:r>
            <a:endParaRPr sz="1600">
              <a:latin typeface="Arial"/>
              <a:ea typeface="Arial"/>
              <a:cs typeface="Arial"/>
              <a:sym typeface="Arial"/>
            </a:endParaRPr>
          </a:p>
          <a:p>
            <a:pPr marL="742950" lvl="1" indent="-184150" algn="l" rtl="0">
              <a:spcBef>
                <a:spcPts val="320"/>
              </a:spcBef>
              <a:spcAft>
                <a:spcPts val="0"/>
              </a:spcAft>
              <a:buClr>
                <a:srgbClr val="4B2E83"/>
              </a:buClr>
              <a:buSzPts val="1600"/>
              <a:buNone/>
            </a:pPr>
            <a:endParaRPr sz="16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GIM 21: Cost Share on Sponsored Programs </a:t>
            </a:r>
            <a:br>
              <a:rPr lang="en" sz="2400">
                <a:latin typeface="Arial"/>
                <a:ea typeface="Arial"/>
                <a:cs typeface="Arial"/>
                <a:sym typeface="Arial"/>
              </a:rPr>
            </a:br>
            <a:r>
              <a:rPr lang="en" sz="1600" u="sng">
                <a:solidFill>
                  <a:schemeClr val="hlink"/>
                </a:solidFill>
                <a:latin typeface="Arial"/>
                <a:ea typeface="Arial"/>
                <a:cs typeface="Arial"/>
                <a:sym typeface="Arial"/>
                <a:hlinkClick r:id="rId5"/>
              </a:rPr>
              <a:t>https://www.washington.edu/research/policies/gim-21-cost-share-on-sponsored-programs/</a:t>
            </a:r>
            <a:endParaRPr sz="1600">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824" name="Google Shape;824;p15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t>NEW COST SHARE REPORT!</a:t>
            </a:r>
            <a:endParaRPr/>
          </a:p>
        </p:txBody>
      </p:sp>
      <p:pic>
        <p:nvPicPr>
          <p:cNvPr id="830" name="Google Shape;830;p153"/>
          <p:cNvPicPr preferRelativeResize="0"/>
          <p:nvPr/>
        </p:nvPicPr>
        <p:blipFill rotWithShape="1">
          <a:blip r:embed="rId3">
            <a:alphaModFix/>
          </a:blip>
          <a:srcRect/>
          <a:stretch/>
        </p:blipFill>
        <p:spPr>
          <a:xfrm>
            <a:off x="766763" y="1736725"/>
            <a:ext cx="2827266" cy="4863737"/>
          </a:xfrm>
          <a:prstGeom prst="rect">
            <a:avLst/>
          </a:prstGeom>
          <a:noFill/>
          <a:ln>
            <a:noFill/>
          </a:ln>
        </p:spPr>
      </p:pic>
      <p:sp>
        <p:nvSpPr>
          <p:cNvPr id="831" name="Google Shape;831;p153"/>
          <p:cNvSpPr txBox="1"/>
          <p:nvPr/>
        </p:nvSpPr>
        <p:spPr>
          <a:xfrm>
            <a:off x="3753394" y="1736725"/>
            <a:ext cx="5007300" cy="3539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0" i="0" u="none" strike="noStrike" cap="none">
                <a:solidFill>
                  <a:schemeClr val="dk1"/>
                </a:solidFill>
                <a:latin typeface="Calibri"/>
                <a:ea typeface="Calibri"/>
                <a:cs typeface="Calibri"/>
                <a:sym typeface="Calibri"/>
              </a:rPr>
              <a:t>Celebrate!</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 sz="3200">
                <a:solidFill>
                  <a:schemeClr val="dk1"/>
                </a:solidFill>
                <a:latin typeface="Calibri"/>
                <a:ea typeface="Calibri"/>
                <a:cs typeface="Calibri"/>
                <a:sym typeface="Calibri"/>
              </a:rPr>
              <a:t>A new Cost Share report on the B.I. Portal will allow users to extract and view the Cost Share commitments and contributions in eFECS.</a:t>
            </a:r>
            <a:endParaRPr sz="32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5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COMMITMENTS &amp; CONTRIBUTIONS REPORT</a:t>
            </a:r>
            <a:endParaRPr>
              <a:latin typeface="Arial"/>
              <a:ea typeface="Arial"/>
              <a:cs typeface="Arial"/>
              <a:sym typeface="Arial"/>
            </a:endParaRPr>
          </a:p>
        </p:txBody>
      </p:sp>
      <p:sp>
        <p:nvSpPr>
          <p:cNvPr id="837" name="Google Shape;837;p15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Why the need for this report?</a:t>
            </a:r>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eFECS only displays Cost Share data for a single budget number</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Wanted a report that allowed users to look at Cost Share on at a much higher level</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No easy way to extract eFECS data on a School, Department, or PI level</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No way to view Cost Share data on a large scale by commitment type or sponsor</a:t>
            </a:r>
            <a:endParaRPr/>
          </a:p>
        </p:txBody>
      </p:sp>
      <p:sp>
        <p:nvSpPr>
          <p:cNvPr id="838" name="Google Shape;838;p15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5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COMMITMENTS &amp; CONTRIBUTIONS REPORT</a:t>
            </a:r>
            <a:endParaRPr>
              <a:latin typeface="Arial"/>
              <a:ea typeface="Arial"/>
              <a:cs typeface="Arial"/>
              <a:sym typeface="Arial"/>
            </a:endParaRPr>
          </a:p>
        </p:txBody>
      </p:sp>
      <p:sp>
        <p:nvSpPr>
          <p:cNvPr id="844" name="Google Shape;844;p15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New report summarizes Cost Share on all active Sponsored Awards (Status 1, 2, or 3)</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data pulled from eFECS Cost Share Summary system – if it’s in eFECS, it’s in the Report</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Data can be filtered by:</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Four levels of Org Code</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Award PI</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Days until Award end date</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Single budget number</a:t>
            </a:r>
            <a:r>
              <a:rPr lang="en">
                <a:latin typeface="Arial"/>
                <a:ea typeface="Arial"/>
                <a:cs typeface="Arial"/>
                <a:sym typeface="Arial"/>
              </a:rPr>
              <a:t/>
            </a:r>
            <a:br>
              <a:rPr lang="en">
                <a:latin typeface="Arial"/>
                <a:ea typeface="Arial"/>
                <a:cs typeface="Arial"/>
                <a:sym typeface="Arial"/>
              </a:rPr>
            </a:br>
            <a:endParaRPr>
              <a:latin typeface="Arial"/>
              <a:ea typeface="Arial"/>
              <a:cs typeface="Arial"/>
              <a:sym typeface="Arial"/>
            </a:endParaRPr>
          </a:p>
        </p:txBody>
      </p:sp>
      <p:sp>
        <p:nvSpPr>
          <p:cNvPr id="845" name="Google Shape;845;p15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02"/>
          <p:cNvSpPr txBox="1">
            <a:spLocks noGrp="1"/>
          </p:cNvSpPr>
          <p:nvPr>
            <p:ph type="title"/>
          </p:nvPr>
        </p:nvSpPr>
        <p:spPr>
          <a:xfrm>
            <a:off x="502920" y="1059841"/>
            <a:ext cx="8072700" cy="53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t>GRANT AWARD TO CLOSE: </a:t>
            </a:r>
            <a:br>
              <a:rPr lang="en" sz="2800"/>
            </a:br>
            <a:r>
              <a:rPr lang="en" sz="2800"/>
              <a:t>SESSION TAKEAWAYS</a:t>
            </a:r>
            <a:endParaRPr sz="2400"/>
          </a:p>
        </p:txBody>
      </p:sp>
      <p:graphicFrame>
        <p:nvGraphicFramePr>
          <p:cNvPr id="487" name="Google Shape;487;p102"/>
          <p:cNvGraphicFramePr/>
          <p:nvPr/>
        </p:nvGraphicFramePr>
        <p:xfrm>
          <a:off x="502920" y="1755334"/>
          <a:ext cx="3000000" cy="3000000"/>
        </p:xfrm>
        <a:graphic>
          <a:graphicData uri="http://schemas.openxmlformats.org/drawingml/2006/table">
            <a:tbl>
              <a:tblPr firstRow="1" bandRow="1">
                <a:noFill/>
                <a:tableStyleId>{C789CB86-B746-4740-83DF-CF2E987D5664}</a:tableStyleId>
              </a:tblPr>
              <a:tblGrid>
                <a:gridCol w="8158200">
                  <a:extLst>
                    <a:ext uri="{9D8B030D-6E8A-4147-A177-3AD203B41FA5}">
                      <a16:colId xmlns:a16="http://schemas.microsoft.com/office/drawing/2014/main" val="20000"/>
                    </a:ext>
                  </a:extLst>
                </a:gridCol>
              </a:tblGrid>
              <a:tr h="4230225">
                <a:tc>
                  <a:txBody>
                    <a:bodyPr/>
                    <a:lstStyle/>
                    <a:p>
                      <a:pPr marL="0" marR="0" lvl="0" indent="0" algn="l" rtl="0">
                        <a:lnSpc>
                          <a:spcPct val="100000"/>
                        </a:lnSpc>
                        <a:spcBef>
                          <a:spcPts val="0"/>
                        </a:spcBef>
                        <a:spcAft>
                          <a:spcPts val="0"/>
                        </a:spcAft>
                        <a:buClr>
                          <a:schemeClr val="dk1"/>
                        </a:buClr>
                        <a:buSzPts val="1700"/>
                        <a:buFont typeface="Merriweather Sans"/>
                        <a:buNone/>
                      </a:pPr>
                      <a:r>
                        <a:rPr lang="en" sz="1700" b="1" i="0">
                          <a:solidFill>
                            <a:schemeClr val="dk1"/>
                          </a:solidFill>
                          <a:latin typeface="Open Sans"/>
                          <a:ea typeface="Open Sans"/>
                          <a:cs typeface="Open Sans"/>
                          <a:sym typeface="Open Sans"/>
                        </a:rPr>
                        <a:t>AREAS OF EXCITEMENT</a:t>
                      </a:r>
                      <a:endParaRPr/>
                    </a:p>
                    <a:p>
                      <a:pPr marL="342900" marR="0" lvl="0" indent="-342900" algn="l" rtl="0">
                        <a:lnSpc>
                          <a:spcPct val="100000"/>
                        </a:lnSpc>
                        <a:spcBef>
                          <a:spcPts val="940"/>
                        </a:spcBef>
                        <a:spcAft>
                          <a:spcPts val="0"/>
                        </a:spcAft>
                        <a:buClr>
                          <a:schemeClr val="dk1"/>
                        </a:buClr>
                        <a:buSzPts val="1700"/>
                        <a:buFont typeface="Merriweather Sans"/>
                        <a:buChar char="&gt;"/>
                      </a:pPr>
                      <a:r>
                        <a:rPr lang="en" sz="1700" b="1" i="0">
                          <a:solidFill>
                            <a:schemeClr val="dk1"/>
                          </a:solidFill>
                          <a:latin typeface="Open Sans"/>
                          <a:ea typeface="Open Sans"/>
                          <a:cs typeface="Open Sans"/>
                          <a:sym typeface="Open Sans"/>
                        </a:rPr>
                        <a:t>Expanded award attribute functionality! </a:t>
                      </a:r>
                      <a:r>
                        <a:rPr lang="en" sz="1700" b="0" i="0">
                          <a:solidFill>
                            <a:schemeClr val="dk1"/>
                          </a:solidFill>
                          <a:latin typeface="Open Sans"/>
                          <a:ea typeface="Open Sans"/>
                          <a:cs typeface="Open Sans"/>
                          <a:sym typeface="Open Sans"/>
                        </a:rPr>
                        <a:t>Ability to configure and use Grant worktag and award attributes to drive workflow approvals, notifications, and to support a variety of downstream processing, such as award setup, expenditure date validations, and spend transaction approval workflows</a:t>
                      </a:r>
                      <a:endParaRPr/>
                    </a:p>
                    <a:p>
                      <a:pPr marL="342900" marR="0" lvl="0" indent="-342900" algn="l" rtl="0">
                        <a:lnSpc>
                          <a:spcPct val="100000"/>
                        </a:lnSpc>
                        <a:spcBef>
                          <a:spcPts val="940"/>
                        </a:spcBef>
                        <a:spcAft>
                          <a:spcPts val="0"/>
                        </a:spcAft>
                        <a:buClr>
                          <a:schemeClr val="dk1"/>
                        </a:buClr>
                        <a:buSzPts val="1700"/>
                        <a:buFont typeface="Merriweather Sans"/>
                        <a:buChar char="&gt;"/>
                      </a:pPr>
                      <a:r>
                        <a:rPr lang="en" sz="1700" b="1" i="0">
                          <a:solidFill>
                            <a:schemeClr val="dk1"/>
                          </a:solidFill>
                          <a:latin typeface="Open Sans"/>
                          <a:ea typeface="Open Sans"/>
                          <a:cs typeface="Open Sans"/>
                          <a:sym typeface="Open Sans"/>
                        </a:rPr>
                        <a:t>Dates matter! </a:t>
                      </a:r>
                      <a:r>
                        <a:rPr lang="en" sz="1700" b="0" i="0">
                          <a:solidFill>
                            <a:schemeClr val="dk1"/>
                          </a:solidFill>
                          <a:latin typeface="Open Sans"/>
                          <a:ea typeface="Open Sans"/>
                          <a:cs typeface="Open Sans"/>
                          <a:sym typeface="Open Sans"/>
                        </a:rPr>
                        <a:t>Ability to configure and use dates to accept pre- and post-award expenses while maintaining actual contractual start and end dates </a:t>
                      </a:r>
                      <a:endParaRPr/>
                    </a:p>
                    <a:p>
                      <a:pPr marL="0" marR="0" lvl="0" indent="0" algn="l" rtl="0">
                        <a:lnSpc>
                          <a:spcPct val="100000"/>
                        </a:lnSpc>
                        <a:spcBef>
                          <a:spcPts val="1800"/>
                        </a:spcBef>
                        <a:spcAft>
                          <a:spcPts val="0"/>
                        </a:spcAft>
                        <a:buClr>
                          <a:schemeClr val="dk1"/>
                        </a:buClr>
                        <a:buSzPts val="1700"/>
                        <a:buFont typeface="Merriweather Sans"/>
                        <a:buNone/>
                      </a:pPr>
                      <a:r>
                        <a:rPr lang="en" sz="1700" b="1" i="0">
                          <a:solidFill>
                            <a:schemeClr val="dk1"/>
                          </a:solidFill>
                          <a:latin typeface="Open Sans"/>
                          <a:ea typeface="Open Sans"/>
                          <a:cs typeface="Open Sans"/>
                          <a:sym typeface="Open Sans"/>
                        </a:rPr>
                        <a:t>AREAS FOR FURTHER EXPLORATION</a:t>
                      </a:r>
                      <a:endParaRPr/>
                    </a:p>
                    <a:p>
                      <a:pPr marL="342900" marR="0" lvl="0" indent="-342900" algn="l" rtl="0">
                        <a:lnSpc>
                          <a:spcPct val="100000"/>
                        </a:lnSpc>
                        <a:spcBef>
                          <a:spcPts val="940"/>
                        </a:spcBef>
                        <a:spcAft>
                          <a:spcPts val="0"/>
                        </a:spcAft>
                        <a:buClr>
                          <a:schemeClr val="dk1"/>
                        </a:buClr>
                        <a:buSzPts val="1700"/>
                        <a:buFont typeface="Merriweather Sans"/>
                        <a:buChar char="&gt;"/>
                      </a:pPr>
                      <a:r>
                        <a:rPr lang="en" sz="1700" b="1" i="0">
                          <a:solidFill>
                            <a:schemeClr val="dk1"/>
                          </a:solidFill>
                          <a:latin typeface="Open Sans"/>
                          <a:ea typeface="Open Sans"/>
                          <a:cs typeface="Open Sans"/>
                          <a:sym typeface="Open Sans"/>
                        </a:rPr>
                        <a:t>Multidimensional considerations! </a:t>
                      </a:r>
                      <a:r>
                        <a:rPr lang="en" sz="1700" b="0" i="0">
                          <a:solidFill>
                            <a:schemeClr val="dk1"/>
                          </a:solidFill>
                          <a:latin typeface="Open Sans"/>
                          <a:ea typeface="Open Sans"/>
                          <a:cs typeface="Open Sans"/>
                          <a:sym typeface="Open Sans"/>
                        </a:rPr>
                        <a:t>Multiple Cost Centers sharing a single Grant versus one Cost Center to one Grant</a:t>
                      </a:r>
                      <a:endParaRPr/>
                    </a:p>
                    <a:p>
                      <a:pPr marL="342900" marR="0" lvl="0" indent="-342900" algn="l" rtl="0">
                        <a:lnSpc>
                          <a:spcPct val="100000"/>
                        </a:lnSpc>
                        <a:spcBef>
                          <a:spcPts val="940"/>
                        </a:spcBef>
                        <a:spcAft>
                          <a:spcPts val="0"/>
                        </a:spcAft>
                        <a:buClr>
                          <a:schemeClr val="dk1"/>
                        </a:buClr>
                        <a:buSzPts val="1700"/>
                        <a:buFont typeface="Merriweather Sans"/>
                        <a:buChar char="&gt;"/>
                      </a:pPr>
                      <a:r>
                        <a:rPr lang="en" sz="1700" b="1" i="0">
                          <a:solidFill>
                            <a:schemeClr val="dk1"/>
                          </a:solidFill>
                          <a:latin typeface="Open Sans"/>
                          <a:ea typeface="Open Sans"/>
                          <a:cs typeface="Open Sans"/>
                          <a:sym typeface="Open Sans"/>
                        </a:rPr>
                        <a:t>Cost share process! </a:t>
                      </a:r>
                      <a:r>
                        <a:rPr lang="en" sz="1700" b="0" i="0">
                          <a:solidFill>
                            <a:schemeClr val="dk1"/>
                          </a:solidFill>
                          <a:latin typeface="Open Sans"/>
                          <a:ea typeface="Open Sans"/>
                          <a:cs typeface="Open Sans"/>
                          <a:sym typeface="Open Sans"/>
                        </a:rPr>
                        <a:t>Significant change in how to think about and manage cost share; frequency of multiple funding sources used for cost share </a:t>
                      </a:r>
                      <a:endParaRPr/>
                    </a:p>
                  </a:txBody>
                  <a:tcPr marL="68575" marR="68575" marT="34300" marB="34300">
                    <a:solidFill>
                      <a:schemeClr val="l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5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COMMITMENTS &amp; CONTRIBUTIONS REPORT</a:t>
            </a:r>
            <a:endParaRPr>
              <a:latin typeface="Arial"/>
              <a:ea typeface="Arial"/>
              <a:cs typeface="Arial"/>
              <a:sym typeface="Arial"/>
            </a:endParaRPr>
          </a:p>
        </p:txBody>
      </p:sp>
      <p:sp>
        <p:nvSpPr>
          <p:cNvPr id="851" name="Google Shape;851;p15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sp>
        <p:nvSpPr>
          <p:cNvPr id="852" name="Google Shape;852;p156"/>
          <p:cNvSpPr txBox="1">
            <a:spLocks noGrp="1"/>
          </p:cNvSpPr>
          <p:nvPr>
            <p:ph type="body" idx="2"/>
          </p:nvPr>
        </p:nvSpPr>
        <p:spPr>
          <a:xfrm>
            <a:off x="637375" y="1765825"/>
            <a:ext cx="8196300" cy="504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Question the new report can help to answer:</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
        <p:nvSpPr>
          <p:cNvPr id="853" name="Google Shape;853;p156"/>
          <p:cNvSpPr txBox="1">
            <a:spLocks noGrp="1"/>
          </p:cNvSpPr>
          <p:nvPr>
            <p:ph type="body" idx="2"/>
          </p:nvPr>
        </p:nvSpPr>
        <p:spPr>
          <a:xfrm>
            <a:off x="652750" y="2193925"/>
            <a:ext cx="8196300" cy="1076700"/>
          </a:xfrm>
          <a:prstGeom prst="rect">
            <a:avLst/>
          </a:prstGeom>
          <a:noFill/>
          <a:ln>
            <a:noFill/>
          </a:ln>
        </p:spPr>
        <p:txBody>
          <a:bodyPr spcFirstLastPara="1" wrap="square" lIns="91425" tIns="45700" rIns="91425" bIns="45700" anchor="t" anchorCtr="0">
            <a:noAutofit/>
          </a:bodyPr>
          <a:lstStyle/>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How much Cost Share has a specific PI committed to across all of their Awards?</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
        <p:nvSpPr>
          <p:cNvPr id="854" name="Google Shape;854;p156"/>
          <p:cNvSpPr txBox="1">
            <a:spLocks noGrp="1"/>
          </p:cNvSpPr>
          <p:nvPr>
            <p:ph type="body" idx="2"/>
          </p:nvPr>
        </p:nvSpPr>
        <p:spPr>
          <a:xfrm>
            <a:off x="667500" y="2965825"/>
            <a:ext cx="8196300" cy="992100"/>
          </a:xfrm>
          <a:prstGeom prst="rect">
            <a:avLst/>
          </a:prstGeom>
          <a:noFill/>
          <a:ln>
            <a:noFill/>
          </a:ln>
        </p:spPr>
        <p:txBody>
          <a:bodyPr spcFirstLastPara="1" wrap="square" lIns="91425" tIns="45700" rIns="91425" bIns="45700" anchor="t" anchorCtr="0">
            <a:noAutofit/>
          </a:bodyPr>
          <a:lstStyle/>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How much Cost Share has the Department committed to across all Awards?</a:t>
            </a: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
        <p:nvSpPr>
          <p:cNvPr id="855" name="Google Shape;855;p156"/>
          <p:cNvSpPr txBox="1">
            <a:spLocks noGrp="1"/>
          </p:cNvSpPr>
          <p:nvPr>
            <p:ph type="body" idx="2"/>
          </p:nvPr>
        </p:nvSpPr>
        <p:spPr>
          <a:xfrm>
            <a:off x="642900" y="3403400"/>
            <a:ext cx="8196300" cy="170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What are the outstanding Cost Share commitments for Awards that expire in the next 90 days? 30 days? Already expired?</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
        <p:nvSpPr>
          <p:cNvPr id="856" name="Google Shape;856;p156"/>
          <p:cNvSpPr txBox="1">
            <a:spLocks noGrp="1"/>
          </p:cNvSpPr>
          <p:nvPr>
            <p:ph type="body" idx="2"/>
          </p:nvPr>
        </p:nvSpPr>
        <p:spPr>
          <a:xfrm>
            <a:off x="665950" y="4569875"/>
            <a:ext cx="8196300" cy="138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How much [</a:t>
            </a:r>
            <a:r>
              <a:rPr lang="en" sz="2400" i="1">
                <a:latin typeface="Arial"/>
                <a:ea typeface="Arial"/>
                <a:cs typeface="Arial"/>
                <a:sym typeface="Arial"/>
              </a:rPr>
              <a:t>FEC, 3</a:t>
            </a:r>
            <a:r>
              <a:rPr lang="en" sz="2400" i="1" baseline="30000">
                <a:latin typeface="Arial"/>
                <a:ea typeface="Arial"/>
                <a:cs typeface="Arial"/>
                <a:sym typeface="Arial"/>
              </a:rPr>
              <a:t>rd</a:t>
            </a:r>
            <a:r>
              <a:rPr lang="en" sz="2400" i="1">
                <a:latin typeface="Arial"/>
                <a:ea typeface="Arial"/>
                <a:cs typeface="Arial"/>
                <a:sym typeface="Arial"/>
              </a:rPr>
              <a:t> Party, Equipment, Travel, etc.</a:t>
            </a:r>
            <a:r>
              <a:rPr lang="en" sz="2400">
                <a:latin typeface="Arial"/>
                <a:ea typeface="Arial"/>
                <a:cs typeface="Arial"/>
                <a:sym typeface="Arial"/>
              </a:rPr>
              <a:t>) has a School/Dept./PI committed to?</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3"/>
                                        </p:tgtEl>
                                        <p:attrNameLst>
                                          <p:attrName>style.visibility</p:attrName>
                                        </p:attrNameLst>
                                      </p:cBhvr>
                                      <p:to>
                                        <p:strVal val="visible"/>
                                      </p:to>
                                    </p:set>
                                    <p:anim calcmode="lin" valueType="num">
                                      <p:cBhvr additive="base">
                                        <p:cTn id="7" dur="1"/>
                                        <p:tgtEl>
                                          <p:spTgt spid="8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4"/>
                                        </p:tgtEl>
                                        <p:attrNameLst>
                                          <p:attrName>style.visibility</p:attrName>
                                        </p:attrNameLst>
                                      </p:cBhvr>
                                      <p:to>
                                        <p:strVal val="visible"/>
                                      </p:to>
                                    </p:set>
                                    <p:anim calcmode="lin" valueType="num">
                                      <p:cBhvr additive="base">
                                        <p:cTn id="12" dur="1"/>
                                        <p:tgtEl>
                                          <p:spTgt spid="8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5"/>
                                        </p:tgtEl>
                                        <p:attrNameLst>
                                          <p:attrName>style.visibility</p:attrName>
                                        </p:attrNameLst>
                                      </p:cBhvr>
                                      <p:to>
                                        <p:strVal val="visible"/>
                                      </p:to>
                                    </p:set>
                                    <p:anim calcmode="lin" valueType="num">
                                      <p:cBhvr additive="base">
                                        <p:cTn id="17" dur="1"/>
                                        <p:tgtEl>
                                          <p:spTgt spid="85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56"/>
                                        </p:tgtEl>
                                        <p:attrNameLst>
                                          <p:attrName>style.visibility</p:attrName>
                                        </p:attrNameLst>
                                      </p:cBhvr>
                                      <p:to>
                                        <p:strVal val="visible"/>
                                      </p:to>
                                    </p:set>
                                    <p:anim calcmode="lin" valueType="num">
                                      <p:cBhvr additive="base">
                                        <p:cTn id="22" dur="1"/>
                                        <p:tgtEl>
                                          <p:spTgt spid="8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5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COMMITMENTS &amp; CONTRIBUTIONS REPORT</a:t>
            </a:r>
            <a:endParaRPr>
              <a:latin typeface="Arial"/>
              <a:ea typeface="Arial"/>
              <a:cs typeface="Arial"/>
              <a:sym typeface="Arial"/>
            </a:endParaRPr>
          </a:p>
        </p:txBody>
      </p:sp>
      <p:sp>
        <p:nvSpPr>
          <p:cNvPr id="862" name="Google Shape;862;p15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Where to find the report…</a:t>
            </a:r>
            <a:br>
              <a:rPr lang="en">
                <a:latin typeface="Arial"/>
                <a:ea typeface="Arial"/>
                <a:cs typeface="Arial"/>
                <a:sym typeface="Arial"/>
              </a:rPr>
            </a:br>
            <a:endParaRPr sz="16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Linked on the GCA website</a:t>
            </a:r>
            <a:endParaRPr/>
          </a:p>
          <a:p>
            <a:pPr marL="1143000" lvl="2" indent="-228600" algn="l" rtl="0">
              <a:spcBef>
                <a:spcPts val="400"/>
              </a:spcBef>
              <a:spcAft>
                <a:spcPts val="0"/>
              </a:spcAft>
              <a:buClr>
                <a:srgbClr val="4B2E83"/>
              </a:buClr>
              <a:buSzPts val="2000"/>
              <a:buChar char="&gt;"/>
            </a:pPr>
            <a:r>
              <a:rPr lang="en" sz="2000" u="sng">
                <a:solidFill>
                  <a:schemeClr val="hlink"/>
                </a:solidFill>
                <a:latin typeface="Arial"/>
                <a:ea typeface="Arial"/>
                <a:cs typeface="Arial"/>
                <a:sym typeface="Arial"/>
                <a:hlinkClick r:id="rId3"/>
              </a:rPr>
              <a:t>https://finance.uw.edu/gca/Cost_Share_Report</a:t>
            </a:r>
            <a:endParaRPr sz="2000">
              <a:latin typeface="Arial"/>
              <a:ea typeface="Arial"/>
              <a:cs typeface="Arial"/>
              <a:sym typeface="Arial"/>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Website also contains information on using the report</a:t>
            </a:r>
            <a:br>
              <a:rPr lang="en" sz="2000">
                <a:latin typeface="Arial"/>
                <a:ea typeface="Arial"/>
                <a:cs typeface="Arial"/>
                <a:sym typeface="Arial"/>
              </a:rPr>
            </a:br>
            <a:endParaRPr sz="1400">
              <a:latin typeface="Arial"/>
              <a:ea typeface="Arial"/>
              <a:cs typeface="Arial"/>
              <a:sym typeface="Arial"/>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On the B.I. Portal</a:t>
            </a:r>
            <a:endParaRPr/>
          </a:p>
          <a:p>
            <a:pPr marL="1143000" lvl="2" indent="-228600" algn="l" rtl="0">
              <a:spcBef>
                <a:spcPts val="400"/>
              </a:spcBef>
              <a:spcAft>
                <a:spcPts val="0"/>
              </a:spcAft>
              <a:buClr>
                <a:srgbClr val="4B2E83"/>
              </a:buClr>
              <a:buSzPts val="2000"/>
              <a:buChar char="&gt;"/>
            </a:pPr>
            <a:r>
              <a:rPr lang="en" sz="2000">
                <a:latin typeface="Arial"/>
                <a:ea typeface="Arial"/>
                <a:cs typeface="Arial"/>
                <a:sym typeface="Arial"/>
              </a:rPr>
              <a:t>Home 🡪 Financial 🡪 Cost Share Commitments &amp; Contributions</a:t>
            </a:r>
            <a:endParaRPr/>
          </a:p>
          <a:p>
            <a:pPr marL="1143000" lvl="2" indent="-228600" algn="l" rtl="0">
              <a:spcBef>
                <a:spcPts val="400"/>
              </a:spcBef>
              <a:spcAft>
                <a:spcPts val="0"/>
              </a:spcAft>
              <a:buClr>
                <a:srgbClr val="4B2E83"/>
              </a:buClr>
              <a:buSzPts val="2000"/>
              <a:buChar char="&gt;"/>
            </a:pPr>
            <a:r>
              <a:rPr lang="en" sz="2000" u="sng">
                <a:solidFill>
                  <a:schemeClr val="hlink"/>
                </a:solidFill>
                <a:latin typeface="Arial"/>
                <a:ea typeface="Arial"/>
                <a:cs typeface="Arial"/>
                <a:sym typeface="Arial"/>
                <a:hlinkClick r:id="rId4"/>
              </a:rPr>
              <a:t>https://edw.washington.edu/Reports/report/Financial/Cost%20Share%20Commitments%20and%20Contributions</a:t>
            </a:r>
            <a:endParaRPr sz="2000">
              <a:latin typeface="Arial"/>
              <a:ea typeface="Arial"/>
              <a:cs typeface="Arial"/>
              <a:sym typeface="Arial"/>
            </a:endParaRPr>
          </a:p>
          <a:p>
            <a:pPr marL="1143000" lvl="2" indent="-114300" algn="l" rtl="0">
              <a:spcBef>
                <a:spcPts val="360"/>
              </a:spcBef>
              <a:spcAft>
                <a:spcPts val="0"/>
              </a:spcAft>
              <a:buClr>
                <a:srgbClr val="4B2E83"/>
              </a:buClr>
              <a:buSzPts val="1800"/>
              <a:buNone/>
            </a:pPr>
            <a:endParaRPr>
              <a:latin typeface="Arial"/>
              <a:ea typeface="Arial"/>
              <a:cs typeface="Arial"/>
              <a:sym typeface="Arial"/>
            </a:endParaRPr>
          </a:p>
        </p:txBody>
      </p:sp>
      <p:sp>
        <p:nvSpPr>
          <p:cNvPr id="863" name="Google Shape;863;p15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5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t>COST SHARE COMMITMENTS &amp; CONTRIBUTIONS REPORT</a:t>
            </a:r>
            <a:endParaRPr/>
          </a:p>
        </p:txBody>
      </p:sp>
      <p:pic>
        <p:nvPicPr>
          <p:cNvPr id="869" name="Google Shape;869;p158"/>
          <p:cNvPicPr preferRelativeResize="0"/>
          <p:nvPr/>
        </p:nvPicPr>
        <p:blipFill rotWithShape="1">
          <a:blip r:embed="rId3">
            <a:alphaModFix/>
          </a:blip>
          <a:srcRect/>
          <a:stretch/>
        </p:blipFill>
        <p:spPr>
          <a:xfrm>
            <a:off x="766762" y="1736725"/>
            <a:ext cx="8021637" cy="227792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5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4B2E83"/>
              </a:buClr>
              <a:buSzPts val="3000"/>
              <a:buNone/>
            </a:pPr>
            <a:r>
              <a:rPr lang="en">
                <a:latin typeface="Arial"/>
                <a:ea typeface="Arial"/>
                <a:cs typeface="Arial"/>
                <a:sym typeface="Arial"/>
              </a:rPr>
              <a:t>DATA FROM THE REPORT – </a:t>
            </a:r>
            <a:endParaRPr/>
          </a:p>
          <a:p>
            <a:pPr marL="0" lvl="0" indent="0" algn="l" rtl="0">
              <a:lnSpc>
                <a:spcPct val="80000"/>
              </a:lnSpc>
              <a:spcBef>
                <a:spcPts val="600"/>
              </a:spcBef>
              <a:spcAft>
                <a:spcPts val="0"/>
              </a:spcAft>
              <a:buClr>
                <a:srgbClr val="4B2E83"/>
              </a:buClr>
              <a:buSzPts val="3000"/>
              <a:buNone/>
            </a:pPr>
            <a:r>
              <a:rPr lang="en">
                <a:latin typeface="Arial"/>
                <a:ea typeface="Arial"/>
                <a:cs typeface="Arial"/>
                <a:sym typeface="Arial"/>
              </a:rPr>
              <a:t>COST SHARE COMMITMENTS BY TYPE</a:t>
            </a:r>
            <a:endParaRPr>
              <a:latin typeface="Arial"/>
              <a:ea typeface="Arial"/>
              <a:cs typeface="Arial"/>
              <a:sym typeface="Arial"/>
            </a:endParaRPr>
          </a:p>
        </p:txBody>
      </p:sp>
      <p:sp>
        <p:nvSpPr>
          <p:cNvPr id="875" name="Google Shape;875;p15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876" name="Google Shape;876;p15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graphicFrame>
        <p:nvGraphicFramePr>
          <p:cNvPr id="877" name="Google Shape;877;p159"/>
          <p:cNvGraphicFramePr/>
          <p:nvPr/>
        </p:nvGraphicFramePr>
        <p:xfrm>
          <a:off x="659305" y="2046199"/>
          <a:ext cx="3000000" cy="3000000"/>
        </p:xfrm>
        <a:graphic>
          <a:graphicData uri="http://schemas.openxmlformats.org/drawingml/2006/table">
            <a:tbl>
              <a:tblPr firstRow="1" bandRow="1">
                <a:noFill/>
                <a:tableStyleId>{E5ED808A-05A1-45F8-8E69-5A3F4772021A}</a:tableStyleId>
              </a:tblPr>
              <a:tblGrid>
                <a:gridCol w="3733800">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 sz="1800" u="none" strike="noStrike" cap="none"/>
                        <a:t>Commitment Type</a:t>
                      </a:r>
                      <a:endParaRPr sz="1800"/>
                    </a:p>
                  </a:txBody>
                  <a:tcPr marL="91450" marR="91450" marT="45725" marB="45725"/>
                </a:tc>
                <a:tc>
                  <a:txBody>
                    <a:bodyPr/>
                    <a:lstStyle/>
                    <a:p>
                      <a:pPr marL="0" marR="0" lvl="0" indent="0" algn="ctr" rtl="0">
                        <a:spcBef>
                          <a:spcPts val="0"/>
                        </a:spcBef>
                        <a:spcAft>
                          <a:spcPts val="0"/>
                        </a:spcAft>
                        <a:buNone/>
                      </a:pPr>
                      <a:r>
                        <a:rPr lang="en" sz="1800"/>
                        <a:t>Amount</a:t>
                      </a:r>
                      <a:endParaRPr sz="1800"/>
                    </a:p>
                  </a:txBody>
                  <a:tcPr marL="91450" marR="91450" marT="45725" marB="45725"/>
                </a:tc>
                <a:tc>
                  <a:txBody>
                    <a:bodyPr/>
                    <a:lstStyle/>
                    <a:p>
                      <a:pPr marL="0" marR="0" lvl="0" indent="0" algn="r" rtl="0">
                        <a:spcBef>
                          <a:spcPts val="0"/>
                        </a:spcBef>
                        <a:spcAft>
                          <a:spcPts val="0"/>
                        </a:spcAft>
                        <a:buNone/>
                      </a:pPr>
                      <a:r>
                        <a:rPr lang="en" sz="1800"/>
                        <a:t>% Share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 sz="1800"/>
                        <a:t>3</a:t>
                      </a:r>
                      <a:r>
                        <a:rPr lang="en" sz="1800" baseline="30000"/>
                        <a:t>rd</a:t>
                      </a:r>
                      <a:r>
                        <a:rPr lang="en" sz="1800"/>
                        <a:t> Party/Subawards</a:t>
                      </a:r>
                      <a:endParaRPr sz="1800"/>
                    </a:p>
                  </a:txBody>
                  <a:tcPr marL="91450" marR="91450" marT="45725" marB="45725"/>
                </a:tc>
                <a:tc>
                  <a:txBody>
                    <a:bodyPr/>
                    <a:lstStyle/>
                    <a:p>
                      <a:pPr marL="0" marR="0" lvl="0" indent="0" algn="r" rtl="0">
                        <a:spcBef>
                          <a:spcPts val="0"/>
                        </a:spcBef>
                        <a:spcAft>
                          <a:spcPts val="0"/>
                        </a:spcAft>
                        <a:buNone/>
                      </a:pPr>
                      <a:r>
                        <a:rPr lang="en" sz="1800"/>
                        <a:t>$35,111,851</a:t>
                      </a:r>
                      <a:endParaRPr sz="1800"/>
                    </a:p>
                  </a:txBody>
                  <a:tcPr marL="91450" marR="91450" marT="45725" marB="45725"/>
                </a:tc>
                <a:tc>
                  <a:txBody>
                    <a:bodyPr/>
                    <a:lstStyle/>
                    <a:p>
                      <a:pPr marL="0" marR="0" lvl="0" indent="0" algn="r" rtl="0">
                        <a:spcBef>
                          <a:spcPts val="0"/>
                        </a:spcBef>
                        <a:spcAft>
                          <a:spcPts val="0"/>
                        </a:spcAft>
                        <a:buNone/>
                      </a:pPr>
                      <a:r>
                        <a:rPr lang="en" sz="1800"/>
                        <a:t>36%</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 sz="1800"/>
                        <a:t>Non-FEC S/W</a:t>
                      </a:r>
                      <a:endParaRPr sz="1800"/>
                    </a:p>
                  </a:txBody>
                  <a:tcPr marL="91450" marR="91450" marT="45725" marB="45725"/>
                </a:tc>
                <a:tc>
                  <a:txBody>
                    <a:bodyPr/>
                    <a:lstStyle/>
                    <a:p>
                      <a:pPr marL="0" marR="0" lvl="0" indent="0" algn="r" rtl="0">
                        <a:spcBef>
                          <a:spcPts val="0"/>
                        </a:spcBef>
                        <a:spcAft>
                          <a:spcPts val="0"/>
                        </a:spcAft>
                        <a:buNone/>
                      </a:pPr>
                      <a:r>
                        <a:rPr lang="en" sz="1800"/>
                        <a:t>$19,619,142</a:t>
                      </a:r>
                      <a:endParaRPr sz="1800"/>
                    </a:p>
                  </a:txBody>
                  <a:tcPr marL="91450" marR="91450" marT="45725" marB="45725"/>
                </a:tc>
                <a:tc>
                  <a:txBody>
                    <a:bodyPr/>
                    <a:lstStyle/>
                    <a:p>
                      <a:pPr marL="0" marR="0" lvl="0" indent="0" algn="r" rtl="0">
                        <a:spcBef>
                          <a:spcPts val="0"/>
                        </a:spcBef>
                        <a:spcAft>
                          <a:spcPts val="0"/>
                        </a:spcAft>
                        <a:buNone/>
                      </a:pPr>
                      <a:r>
                        <a:rPr lang="en" sz="1800"/>
                        <a:t>20%</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 sz="1800"/>
                        <a:t>Faculty Effort</a:t>
                      </a:r>
                      <a:endParaRPr sz="1800"/>
                    </a:p>
                  </a:txBody>
                  <a:tcPr marL="91450" marR="91450" marT="45725" marB="45725"/>
                </a:tc>
                <a:tc>
                  <a:txBody>
                    <a:bodyPr/>
                    <a:lstStyle/>
                    <a:p>
                      <a:pPr marL="0" marR="0" lvl="0" indent="0" algn="r" rtl="0">
                        <a:spcBef>
                          <a:spcPts val="0"/>
                        </a:spcBef>
                        <a:spcAft>
                          <a:spcPts val="0"/>
                        </a:spcAft>
                        <a:buNone/>
                      </a:pPr>
                      <a:r>
                        <a:rPr lang="en" sz="1800"/>
                        <a:t>$19,458,081</a:t>
                      </a:r>
                      <a:endParaRPr sz="1800"/>
                    </a:p>
                  </a:txBody>
                  <a:tcPr marL="91450" marR="91450" marT="45725" marB="45725"/>
                </a:tc>
                <a:tc>
                  <a:txBody>
                    <a:bodyPr/>
                    <a:lstStyle/>
                    <a:p>
                      <a:pPr marL="0" marR="0" lvl="0" indent="0" algn="r" rtl="0">
                        <a:spcBef>
                          <a:spcPts val="0"/>
                        </a:spcBef>
                        <a:spcAft>
                          <a:spcPts val="0"/>
                        </a:spcAft>
                        <a:buNone/>
                      </a:pPr>
                      <a:r>
                        <a:rPr lang="en" sz="1800"/>
                        <a:t>20%</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 sz="1800"/>
                        <a:t>UIDC</a:t>
                      </a:r>
                      <a:endParaRPr sz="1800"/>
                    </a:p>
                  </a:txBody>
                  <a:tcPr marL="91450" marR="91450" marT="45725" marB="45725"/>
                </a:tc>
                <a:tc>
                  <a:txBody>
                    <a:bodyPr/>
                    <a:lstStyle/>
                    <a:p>
                      <a:pPr marL="0" marR="0" lvl="0" indent="0" algn="r" rtl="0">
                        <a:spcBef>
                          <a:spcPts val="0"/>
                        </a:spcBef>
                        <a:spcAft>
                          <a:spcPts val="0"/>
                        </a:spcAft>
                        <a:buNone/>
                      </a:pPr>
                      <a:r>
                        <a:rPr lang="en" sz="1800"/>
                        <a:t>$6,887,678</a:t>
                      </a:r>
                      <a:endParaRPr sz="1800"/>
                    </a:p>
                  </a:txBody>
                  <a:tcPr marL="91450" marR="91450" marT="45725" marB="45725"/>
                </a:tc>
                <a:tc>
                  <a:txBody>
                    <a:bodyPr/>
                    <a:lstStyle/>
                    <a:p>
                      <a:pPr marL="0" marR="0" lvl="0" indent="0" algn="r" rtl="0">
                        <a:spcBef>
                          <a:spcPts val="0"/>
                        </a:spcBef>
                        <a:spcAft>
                          <a:spcPts val="0"/>
                        </a:spcAft>
                        <a:buNone/>
                      </a:pPr>
                      <a:r>
                        <a:rPr lang="en" sz="1800"/>
                        <a:t>7%</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 sz="1800"/>
                        <a:t>Equipment</a:t>
                      </a:r>
                      <a:endParaRPr sz="1800"/>
                    </a:p>
                  </a:txBody>
                  <a:tcPr marL="91450" marR="91450" marT="45725" marB="45725"/>
                </a:tc>
                <a:tc>
                  <a:txBody>
                    <a:bodyPr/>
                    <a:lstStyle/>
                    <a:p>
                      <a:pPr marL="0" marR="0" lvl="0" indent="0" algn="r" rtl="0">
                        <a:spcBef>
                          <a:spcPts val="0"/>
                        </a:spcBef>
                        <a:spcAft>
                          <a:spcPts val="0"/>
                        </a:spcAft>
                        <a:buNone/>
                      </a:pPr>
                      <a:r>
                        <a:rPr lang="en" sz="1800"/>
                        <a:t>$5,471,509</a:t>
                      </a:r>
                      <a:endParaRPr sz="1800"/>
                    </a:p>
                  </a:txBody>
                  <a:tcPr marL="91450" marR="91450" marT="45725" marB="45725"/>
                </a:tc>
                <a:tc>
                  <a:txBody>
                    <a:bodyPr/>
                    <a:lstStyle/>
                    <a:p>
                      <a:pPr marL="0" marR="0" lvl="0" indent="0" algn="r" rtl="0">
                        <a:spcBef>
                          <a:spcPts val="0"/>
                        </a:spcBef>
                        <a:spcAft>
                          <a:spcPts val="0"/>
                        </a:spcAft>
                        <a:buNone/>
                      </a:pPr>
                      <a:r>
                        <a:rPr lang="en" sz="1800"/>
                        <a:t>6%</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 sz="1800"/>
                        <a:t>Services</a:t>
                      </a:r>
                      <a:endParaRPr sz="1800"/>
                    </a:p>
                  </a:txBody>
                  <a:tcPr marL="91450" marR="91450" marT="45725" marB="45725"/>
                </a:tc>
                <a:tc>
                  <a:txBody>
                    <a:bodyPr/>
                    <a:lstStyle/>
                    <a:p>
                      <a:pPr marL="0" marR="0" lvl="0" indent="0" algn="r" rtl="0">
                        <a:spcBef>
                          <a:spcPts val="0"/>
                        </a:spcBef>
                        <a:spcAft>
                          <a:spcPts val="0"/>
                        </a:spcAft>
                        <a:buNone/>
                      </a:pPr>
                      <a:r>
                        <a:rPr lang="en" sz="1800"/>
                        <a:t>$4,359,473</a:t>
                      </a:r>
                      <a:endParaRPr sz="1800"/>
                    </a:p>
                  </a:txBody>
                  <a:tcPr marL="91450" marR="91450" marT="45725" marB="45725"/>
                </a:tc>
                <a:tc>
                  <a:txBody>
                    <a:bodyPr/>
                    <a:lstStyle/>
                    <a:p>
                      <a:pPr marL="0" marR="0" lvl="0" indent="0" algn="r" rtl="0">
                        <a:spcBef>
                          <a:spcPts val="0"/>
                        </a:spcBef>
                        <a:spcAft>
                          <a:spcPts val="0"/>
                        </a:spcAft>
                        <a:buNone/>
                      </a:pPr>
                      <a:r>
                        <a:rPr lang="en" sz="1800"/>
                        <a:t>4%</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 sz="1800"/>
                        <a:t>Tuition</a:t>
                      </a:r>
                      <a:endParaRPr sz="1800"/>
                    </a:p>
                  </a:txBody>
                  <a:tcPr marL="91450" marR="91450" marT="45725" marB="45725"/>
                </a:tc>
                <a:tc>
                  <a:txBody>
                    <a:bodyPr/>
                    <a:lstStyle/>
                    <a:p>
                      <a:pPr marL="0" marR="0" lvl="0" indent="0" algn="r" rtl="0">
                        <a:spcBef>
                          <a:spcPts val="0"/>
                        </a:spcBef>
                        <a:spcAft>
                          <a:spcPts val="0"/>
                        </a:spcAft>
                        <a:buNone/>
                      </a:pPr>
                      <a:r>
                        <a:rPr lang="en" sz="1800"/>
                        <a:t>$2,596,210</a:t>
                      </a:r>
                      <a:endParaRPr sz="1800"/>
                    </a:p>
                  </a:txBody>
                  <a:tcPr marL="91450" marR="91450" marT="45725" marB="45725"/>
                </a:tc>
                <a:tc>
                  <a:txBody>
                    <a:bodyPr/>
                    <a:lstStyle/>
                    <a:p>
                      <a:pPr marL="0" marR="0" lvl="0" indent="0" algn="r" rtl="0">
                        <a:spcBef>
                          <a:spcPts val="0"/>
                        </a:spcBef>
                        <a:spcAft>
                          <a:spcPts val="0"/>
                        </a:spcAft>
                        <a:buNone/>
                      </a:pPr>
                      <a:r>
                        <a:rPr lang="en" sz="1800"/>
                        <a:t>3%</a:t>
                      </a:r>
                      <a:endParaRPr sz="18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 sz="1800"/>
                        <a:t>Supplies/Materials</a:t>
                      </a:r>
                      <a:endParaRPr sz="1800"/>
                    </a:p>
                  </a:txBody>
                  <a:tcPr marL="91450" marR="91450" marT="45725" marB="45725"/>
                </a:tc>
                <a:tc>
                  <a:txBody>
                    <a:bodyPr/>
                    <a:lstStyle/>
                    <a:p>
                      <a:pPr marL="0" marR="0" lvl="0" indent="0" algn="r" rtl="0">
                        <a:spcBef>
                          <a:spcPts val="0"/>
                        </a:spcBef>
                        <a:spcAft>
                          <a:spcPts val="0"/>
                        </a:spcAft>
                        <a:buNone/>
                      </a:pPr>
                      <a:r>
                        <a:rPr lang="en" sz="1800"/>
                        <a:t>$1,821,573</a:t>
                      </a:r>
                      <a:endParaRPr sz="1800"/>
                    </a:p>
                  </a:txBody>
                  <a:tcPr marL="91450" marR="91450" marT="45725" marB="45725"/>
                </a:tc>
                <a:tc>
                  <a:txBody>
                    <a:bodyPr/>
                    <a:lstStyle/>
                    <a:p>
                      <a:pPr marL="0" marR="0" lvl="0" indent="0" algn="r" rtl="0">
                        <a:spcBef>
                          <a:spcPts val="0"/>
                        </a:spcBef>
                        <a:spcAft>
                          <a:spcPts val="0"/>
                        </a:spcAft>
                        <a:buNone/>
                      </a:pPr>
                      <a:r>
                        <a:rPr lang="en" sz="1800"/>
                        <a:t>2%</a:t>
                      </a:r>
                      <a:endParaRPr sz="18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 sz="1800"/>
                        <a:t>Other (Travel, Stipends, Benefits, etc.)</a:t>
                      </a:r>
                      <a:endParaRPr sz="1800"/>
                    </a:p>
                  </a:txBody>
                  <a:tcPr marL="91450" marR="91450" marT="45725" marB="45725"/>
                </a:tc>
                <a:tc>
                  <a:txBody>
                    <a:bodyPr/>
                    <a:lstStyle/>
                    <a:p>
                      <a:pPr marL="0" marR="0" lvl="0" indent="0" algn="r" rtl="0">
                        <a:spcBef>
                          <a:spcPts val="0"/>
                        </a:spcBef>
                        <a:spcAft>
                          <a:spcPts val="0"/>
                        </a:spcAft>
                        <a:buNone/>
                      </a:pPr>
                      <a:r>
                        <a:rPr lang="en" sz="1800"/>
                        <a:t>$3,014,766</a:t>
                      </a:r>
                      <a:endParaRPr sz="1800"/>
                    </a:p>
                  </a:txBody>
                  <a:tcPr marL="91450" marR="91450" marT="45725" marB="45725"/>
                </a:tc>
                <a:tc>
                  <a:txBody>
                    <a:bodyPr/>
                    <a:lstStyle/>
                    <a:p>
                      <a:pPr marL="0" marR="0" lvl="0" indent="0" algn="r" rtl="0">
                        <a:spcBef>
                          <a:spcPts val="0"/>
                        </a:spcBef>
                        <a:spcAft>
                          <a:spcPts val="0"/>
                        </a:spcAft>
                        <a:buNone/>
                      </a:pPr>
                      <a:r>
                        <a:rPr lang="en" sz="1800"/>
                        <a:t>4%</a:t>
                      </a:r>
                      <a:endParaRPr sz="18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 sz="1800" b="1"/>
                        <a:t>Total</a:t>
                      </a:r>
                      <a:endParaRPr sz="1800" b="1"/>
                    </a:p>
                  </a:txBody>
                  <a:tcPr marL="91450" marR="91450" marT="45725" marB="45725"/>
                </a:tc>
                <a:tc>
                  <a:txBody>
                    <a:bodyPr/>
                    <a:lstStyle/>
                    <a:p>
                      <a:pPr marL="0" marR="0" lvl="0" indent="0" algn="r" rtl="0">
                        <a:spcBef>
                          <a:spcPts val="0"/>
                        </a:spcBef>
                        <a:spcAft>
                          <a:spcPts val="0"/>
                        </a:spcAft>
                        <a:buNone/>
                      </a:pPr>
                      <a:r>
                        <a:rPr lang="en" sz="1800" b="1"/>
                        <a:t>$98,340,283</a:t>
                      </a:r>
                      <a:endParaRPr sz="1800" b="1"/>
                    </a:p>
                  </a:txBody>
                  <a:tcPr marL="91450" marR="91450" marT="45725" marB="45725"/>
                </a:tc>
                <a:tc>
                  <a:txBody>
                    <a:bodyPr/>
                    <a:lstStyle/>
                    <a:p>
                      <a:pPr marL="0" marR="0" lvl="0" indent="0" algn="r" rtl="0">
                        <a:spcBef>
                          <a:spcPts val="0"/>
                        </a:spcBef>
                        <a:spcAft>
                          <a:spcPts val="0"/>
                        </a:spcAft>
                        <a:buNone/>
                      </a:pPr>
                      <a:r>
                        <a:rPr lang="en" sz="1800" b="1"/>
                        <a:t>100%</a:t>
                      </a:r>
                      <a:endParaRPr sz="1800" b="1"/>
                    </a:p>
                  </a:txBody>
                  <a:tcPr marL="91450" marR="91450" marT="45725" marB="45725"/>
                </a:tc>
                <a:extLst>
                  <a:ext uri="{0D108BD9-81ED-4DB2-BD59-A6C34878D82A}">
                    <a16:rowId xmlns:a16="http://schemas.microsoft.com/office/drawing/2014/main" val="10010"/>
                  </a:ext>
                </a:extLst>
              </a:tr>
            </a:tbl>
          </a:graphicData>
        </a:graphic>
      </p:graphicFrame>
      <p:sp>
        <p:nvSpPr>
          <p:cNvPr id="878" name="Google Shape;878;p159"/>
          <p:cNvSpPr txBox="1"/>
          <p:nvPr/>
        </p:nvSpPr>
        <p:spPr>
          <a:xfrm>
            <a:off x="659306" y="1641494"/>
            <a:ext cx="4498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Calibri"/>
                <a:ea typeface="Calibri"/>
                <a:cs typeface="Calibri"/>
                <a:sym typeface="Calibri"/>
              </a:rPr>
              <a:t>*As of 8/15/2019</a:t>
            </a:r>
            <a:endParaRPr sz="18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6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COST SHARE COMMITMENTS &amp; CONTRIBUTIONS REPORT</a:t>
            </a:r>
            <a:endParaRPr>
              <a:latin typeface="Arial"/>
              <a:ea typeface="Arial"/>
              <a:cs typeface="Arial"/>
              <a:sym typeface="Arial"/>
            </a:endParaRPr>
          </a:p>
        </p:txBody>
      </p:sp>
      <p:sp>
        <p:nvSpPr>
          <p:cNvPr id="884" name="Google Shape;884;p16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Special “Thank you” to UW IT for all of their help the last six months!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Robert McLaughlin, Nina Velkin, Kyle Kingma, </a:t>
            </a:r>
            <a:br>
              <a:rPr lang="en">
                <a:latin typeface="Arial"/>
                <a:ea typeface="Arial"/>
                <a:cs typeface="Arial"/>
                <a:sym typeface="Arial"/>
              </a:rPr>
            </a:br>
            <a:r>
              <a:rPr lang="en">
                <a:latin typeface="Arial"/>
                <a:ea typeface="Arial"/>
                <a:cs typeface="Arial"/>
                <a:sym typeface="Arial"/>
              </a:rPr>
              <a:t>Keith Van Eaton, Tracy Fisher, Ed Razon, Mary Friedmar, Matt Portwood</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254000" algn="l" rtl="0">
              <a:spcBef>
                <a:spcPts val="280"/>
              </a:spcBef>
              <a:spcAft>
                <a:spcPts val="0"/>
              </a:spcAft>
              <a:buClr>
                <a:srgbClr val="4B2E83"/>
              </a:buClr>
              <a:buSzPts val="1400"/>
              <a:buFont typeface="Merriweather Sans"/>
              <a:buNone/>
            </a:pPr>
            <a:endParaRPr sz="1400">
              <a:latin typeface="Arial"/>
              <a:ea typeface="Arial"/>
              <a:cs typeface="Arial"/>
              <a:sym typeface="Arial"/>
            </a:endParaRPr>
          </a:p>
        </p:txBody>
      </p:sp>
      <p:sp>
        <p:nvSpPr>
          <p:cNvPr id="885" name="Google Shape;885;p16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6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QUESTIONS?</a:t>
            </a:r>
            <a:endParaRPr>
              <a:latin typeface="Arial"/>
              <a:ea typeface="Arial"/>
              <a:cs typeface="Arial"/>
              <a:sym typeface="Arial"/>
            </a:endParaRPr>
          </a:p>
        </p:txBody>
      </p:sp>
      <p:sp>
        <p:nvSpPr>
          <p:cNvPr id="891" name="Google Shape;891;p16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Post Award Fiscal Compliance</a:t>
            </a:r>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Web: </a:t>
            </a:r>
            <a:r>
              <a:rPr lang="en" u="sng">
                <a:solidFill>
                  <a:schemeClr val="hlink"/>
                </a:solidFill>
                <a:latin typeface="Arial"/>
                <a:ea typeface="Arial"/>
                <a:cs typeface="Arial"/>
                <a:sym typeface="Arial"/>
                <a:hlinkClick r:id="rId3"/>
              </a:rPr>
              <a:t>https://finance.uw.edu/pafc/</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Email: gcafco@uw.edu</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Andra Sawyer</a:t>
            </a:r>
            <a:endParaRPr/>
          </a:p>
          <a:p>
            <a:pPr marL="742950" lvl="1" indent="-285750" algn="l" rtl="0">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andra2@uw.edu</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206-685-8902</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a:p>
            <a:pPr marL="342900" lvl="0" indent="-342900" algn="l" rtl="0">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Matt Gardner</a:t>
            </a:r>
            <a:endParaRPr/>
          </a:p>
          <a:p>
            <a:pPr marL="742950" lvl="1" indent="-285750" algn="l" rtl="0">
              <a:lnSpc>
                <a:spcPct val="90000"/>
              </a:lnSpc>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lnSpc>
                <a:spcPct val="90000"/>
              </a:lnSpc>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158750" algn="l" rtl="0">
              <a:lnSpc>
                <a:spcPct val="90000"/>
              </a:lnSpc>
              <a:spcBef>
                <a:spcPts val="400"/>
              </a:spcBef>
              <a:spcAft>
                <a:spcPts val="0"/>
              </a:spcAft>
              <a:buClr>
                <a:srgbClr val="4B2E83"/>
              </a:buClr>
              <a:buSzPts val="2000"/>
              <a:buNone/>
            </a:pPr>
            <a:endParaRPr>
              <a:latin typeface="Arial"/>
              <a:ea typeface="Arial"/>
              <a:cs typeface="Arial"/>
              <a:sym typeface="Arial"/>
            </a:endParaRPr>
          </a:p>
        </p:txBody>
      </p:sp>
      <p:sp>
        <p:nvSpPr>
          <p:cNvPr id="892" name="Google Shape;892;p16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a:solidFill>
                  <a:srgbClr val="4B2E83"/>
                </a:solidFill>
                <a:latin typeface="Arial"/>
                <a:ea typeface="Arial"/>
                <a:cs typeface="Arial"/>
                <a:sym typeface="Arial"/>
              </a:rPr>
              <a:t>MRAM – Matt Gardner – PAFC</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6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3"/>
              </a:buClr>
              <a:buSzPts val="4625"/>
              <a:buNone/>
            </a:pPr>
            <a:r>
              <a:rPr lang="en" sz="4625">
                <a:latin typeface="Arial"/>
                <a:ea typeface="Arial"/>
                <a:cs typeface="Arial"/>
                <a:sym typeface="Arial"/>
              </a:rPr>
              <a:t>CORE Certificate in Research Administration</a:t>
            </a:r>
            <a:endParaRPr/>
          </a:p>
        </p:txBody>
      </p:sp>
      <p:sp>
        <p:nvSpPr>
          <p:cNvPr id="898" name="Google Shape;898;p162"/>
          <p:cNvSpPr txBox="1"/>
          <p:nvPr/>
        </p:nvSpPr>
        <p:spPr>
          <a:xfrm>
            <a:off x="692029" y="4179096"/>
            <a:ext cx="81822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September, 2019</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Laurie Stephan, Office of Research </a:t>
            </a:r>
            <a:endParaRPr/>
          </a:p>
          <a:p>
            <a:pPr marL="0" marR="0" lvl="0" indent="0" algn="l" rtl="0">
              <a:lnSpc>
                <a:spcPct val="100000"/>
              </a:lnSpc>
              <a:spcBef>
                <a:spcPts val="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Amanda Snyder, Office of Sponsored Programs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6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Purpose and Audience</a:t>
            </a:r>
            <a:endParaRPr>
              <a:latin typeface="Arial"/>
              <a:ea typeface="Arial"/>
              <a:cs typeface="Arial"/>
              <a:sym typeface="Arial"/>
            </a:endParaRPr>
          </a:p>
        </p:txBody>
      </p:sp>
      <p:sp>
        <p:nvSpPr>
          <p:cNvPr id="904" name="Google Shape;904;p16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To provide:</a:t>
            </a:r>
            <a:endParaRPr/>
          </a:p>
          <a:p>
            <a:pPr marL="742950" lvl="1" indent="-285750" algn="l" rtl="0">
              <a:spcBef>
                <a:spcPts val="1000"/>
              </a:spcBef>
              <a:spcAft>
                <a:spcPts val="0"/>
              </a:spcAft>
              <a:buClr>
                <a:srgbClr val="4B2E83"/>
              </a:buClr>
              <a:buSzPts val="2000"/>
              <a:buChar char="–"/>
            </a:pPr>
            <a:r>
              <a:rPr lang="en">
                <a:latin typeface="Arial"/>
                <a:ea typeface="Arial"/>
                <a:cs typeface="Arial"/>
                <a:sym typeface="Arial"/>
              </a:rPr>
              <a:t>Resources for campus staff to become more knowledgeable about research administration at the UW</a:t>
            </a:r>
            <a:endParaRPr/>
          </a:p>
          <a:p>
            <a:pPr marL="742950" lvl="1" indent="-285750" algn="l" rtl="0">
              <a:spcBef>
                <a:spcPts val="1000"/>
              </a:spcBef>
              <a:spcAft>
                <a:spcPts val="0"/>
              </a:spcAft>
              <a:buClr>
                <a:srgbClr val="4B2E83"/>
              </a:buClr>
              <a:buSzPts val="2000"/>
              <a:buChar char="–"/>
            </a:pPr>
            <a:r>
              <a:rPr lang="en">
                <a:latin typeface="Arial"/>
                <a:ea typeface="Arial"/>
                <a:cs typeface="Arial"/>
                <a:sym typeface="Arial"/>
              </a:rPr>
              <a:t>Professional development opportunities for staff new to this field</a:t>
            </a:r>
            <a:endParaRPr/>
          </a:p>
          <a:p>
            <a:pPr marL="742950" lvl="1" indent="-285750" algn="l" rtl="0">
              <a:spcBef>
                <a:spcPts val="1000"/>
              </a:spcBef>
              <a:spcAft>
                <a:spcPts val="0"/>
              </a:spcAft>
              <a:buClr>
                <a:srgbClr val="4B2E83"/>
              </a:buClr>
              <a:buSzPts val="2000"/>
              <a:buChar char="–"/>
            </a:pPr>
            <a:r>
              <a:rPr lang="en">
                <a:latin typeface="Arial"/>
                <a:ea typeface="Arial"/>
                <a:cs typeface="Arial"/>
                <a:sym typeface="Arial"/>
              </a:rPr>
              <a:t>Opportunities for more advanced research administrators to refresh their knowledge while gaining a credential</a:t>
            </a:r>
            <a:endParaRPr/>
          </a:p>
        </p:txBody>
      </p:sp>
      <p:sp>
        <p:nvSpPr>
          <p:cNvPr id="905" name="Google Shape;905;p16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Stephan/Snyder – Office of Research</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6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Courses and Hours</a:t>
            </a:r>
            <a:endParaRPr>
              <a:latin typeface="Arial"/>
              <a:ea typeface="Arial"/>
              <a:cs typeface="Arial"/>
              <a:sym typeface="Arial"/>
            </a:endParaRPr>
          </a:p>
        </p:txBody>
      </p:sp>
      <p:sp>
        <p:nvSpPr>
          <p:cNvPr id="911" name="Google Shape;911;p16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Stephan/Snyder – Office of Research</a:t>
            </a:r>
            <a:endParaRPr/>
          </a:p>
        </p:txBody>
      </p:sp>
      <p:pic>
        <p:nvPicPr>
          <p:cNvPr id="912" name="Google Shape;912;p164"/>
          <p:cNvPicPr preferRelativeResize="0"/>
          <p:nvPr/>
        </p:nvPicPr>
        <p:blipFill rotWithShape="1">
          <a:blip r:embed="rId3">
            <a:alphaModFix/>
          </a:blip>
          <a:srcRect/>
          <a:stretch/>
        </p:blipFill>
        <p:spPr>
          <a:xfrm>
            <a:off x="19050" y="1601666"/>
            <a:ext cx="9105900" cy="3467100"/>
          </a:xfrm>
          <a:prstGeom prst="rect">
            <a:avLst/>
          </a:prstGeom>
          <a:noFill/>
          <a:ln>
            <a:noFill/>
          </a:ln>
        </p:spPr>
      </p:pic>
      <p:sp>
        <p:nvSpPr>
          <p:cNvPr id="913" name="Google Shape;913;p164"/>
          <p:cNvSpPr/>
          <p:nvPr/>
        </p:nvSpPr>
        <p:spPr>
          <a:xfrm>
            <a:off x="6564923" y="2157046"/>
            <a:ext cx="1863900" cy="351600"/>
          </a:xfrm>
          <a:prstGeom prst="ellipse">
            <a:avLst/>
          </a:prstGeom>
          <a:noFill/>
          <a:ln w="9525" cap="flat" cmpd="sng">
            <a:solidFill>
              <a:srgbClr val="CD500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4" name="Google Shape;914;p164"/>
          <p:cNvPicPr preferRelativeResize="0"/>
          <p:nvPr/>
        </p:nvPicPr>
        <p:blipFill rotWithShape="1">
          <a:blip r:embed="rId4">
            <a:alphaModFix/>
          </a:blip>
          <a:srcRect/>
          <a:stretch/>
        </p:blipFill>
        <p:spPr>
          <a:xfrm>
            <a:off x="191662" y="110379"/>
            <a:ext cx="4884431" cy="6729832"/>
          </a:xfrm>
          <a:prstGeom prst="rect">
            <a:avLst/>
          </a:prstGeom>
          <a:noFill/>
          <a:ln>
            <a:noFill/>
          </a:ln>
        </p:spPr>
      </p:pic>
      <p:sp>
        <p:nvSpPr>
          <p:cNvPr id="915" name="Google Shape;915;p164"/>
          <p:cNvSpPr txBox="1">
            <a:spLocks noGrp="1"/>
          </p:cNvSpPr>
          <p:nvPr>
            <p:ph type="body" idx="2"/>
          </p:nvPr>
        </p:nvSpPr>
        <p:spPr>
          <a:xfrm>
            <a:off x="4495800" y="5157945"/>
            <a:ext cx="4629000" cy="109050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rgbClr val="4B2E83"/>
              </a:buClr>
              <a:buSzPts val="2000"/>
              <a:buChar char="–"/>
            </a:pPr>
            <a:r>
              <a:rPr lang="en">
                <a:latin typeface="Arial"/>
                <a:ea typeface="Arial"/>
                <a:cs typeface="Arial"/>
                <a:sym typeface="Arial"/>
              </a:rPr>
              <a:t>22 hours required coursework</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11 hours electives</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p:txBody>
      </p:sp>
      <p:pic>
        <p:nvPicPr>
          <p:cNvPr id="916" name="Google Shape;916;p164"/>
          <p:cNvPicPr preferRelativeResize="0"/>
          <p:nvPr/>
        </p:nvPicPr>
        <p:blipFill rotWithShape="1">
          <a:blip r:embed="rId3">
            <a:alphaModFix/>
          </a:blip>
          <a:srcRect l="68577"/>
          <a:stretch/>
        </p:blipFill>
        <p:spPr>
          <a:xfrm>
            <a:off x="6259569" y="1614645"/>
            <a:ext cx="2861310" cy="3467100"/>
          </a:xfrm>
          <a:prstGeom prst="rect">
            <a:avLst/>
          </a:prstGeom>
          <a:noFill/>
          <a:ln>
            <a:noFill/>
          </a:ln>
        </p:spPr>
      </p:pic>
      <p:sp>
        <p:nvSpPr>
          <p:cNvPr id="917" name="Google Shape;917;p164"/>
          <p:cNvSpPr/>
          <p:nvPr/>
        </p:nvSpPr>
        <p:spPr>
          <a:xfrm>
            <a:off x="6534443" y="2141806"/>
            <a:ext cx="1863900" cy="351600"/>
          </a:xfrm>
          <a:prstGeom prst="ellipse">
            <a:avLst/>
          </a:prstGeom>
          <a:noFill/>
          <a:ln w="9525" cap="flat" cmpd="sng">
            <a:solidFill>
              <a:srgbClr val="CD500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2"/>
                                        </p:tgtEl>
                                        <p:attrNameLst>
                                          <p:attrName>style.visibility</p:attrName>
                                        </p:attrNameLst>
                                      </p:cBhvr>
                                      <p:to>
                                        <p:strVal val="visible"/>
                                      </p:to>
                                    </p:set>
                                    <p:animEffect transition="in" filter="fade">
                                      <p:cBhvr>
                                        <p:cTn id="7" dur="500"/>
                                        <p:tgtEl>
                                          <p:spTgt spid="912"/>
                                        </p:tgtEl>
                                      </p:cBhvr>
                                    </p:animEffect>
                                  </p:childTnLst>
                                </p:cTn>
                              </p:par>
                            </p:childTnLst>
                          </p:cTn>
                        </p:par>
                        <p:par>
                          <p:cTn id="8" fill="hold">
                            <p:stCondLst>
                              <p:cond delay="500"/>
                            </p:stCondLst>
                            <p:childTnLst>
                              <p:par>
                                <p:cTn id="9" presetID="10" presetClass="entr" presetSubtype="0" fill="hold" nodeType="afterEffect">
                                  <p:stCondLst>
                                    <p:cond delay="1250"/>
                                  </p:stCondLst>
                                  <p:childTnLst>
                                    <p:set>
                                      <p:cBhvr>
                                        <p:cTn id="10" dur="1" fill="hold">
                                          <p:stCondLst>
                                            <p:cond delay="0"/>
                                          </p:stCondLst>
                                        </p:cTn>
                                        <p:tgtEl>
                                          <p:spTgt spid="913"/>
                                        </p:tgtEl>
                                        <p:attrNameLst>
                                          <p:attrName>style.visibility</p:attrName>
                                        </p:attrNameLst>
                                      </p:cBhvr>
                                      <p:to>
                                        <p:strVal val="visible"/>
                                      </p:to>
                                    </p:set>
                                    <p:animEffect transition="in" filter="fade">
                                      <p:cBhvr>
                                        <p:cTn id="11" dur="500"/>
                                        <p:tgtEl>
                                          <p:spTgt spid="9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1"/>
                                          </p:stCondLst>
                                        </p:cTn>
                                        <p:tgtEl>
                                          <p:spTgt spid="912"/>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1"/>
                                          </p:stCondLst>
                                        </p:cTn>
                                        <p:tgtEl>
                                          <p:spTgt spid="91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9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14"/>
                                        </p:tgtEl>
                                        <p:attrNameLst>
                                          <p:attrName>style.visibility</p:attrName>
                                        </p:attrNameLst>
                                      </p:cBhvr>
                                      <p:to>
                                        <p:strVal val="visible"/>
                                      </p:to>
                                    </p:set>
                                  </p:childTnLst>
                                </p:cTn>
                              </p:par>
                              <p:par>
                                <p:cTn id="24" presetID="10" presetClass="entr" presetSubtype="0" fill="hold" nodeType="withEffect">
                                  <p:stCondLst>
                                    <p:cond delay="1250"/>
                                  </p:stCondLst>
                                  <p:childTnLst>
                                    <p:set>
                                      <p:cBhvr>
                                        <p:cTn id="25" dur="1" fill="hold">
                                          <p:stCondLst>
                                            <p:cond delay="0"/>
                                          </p:stCondLst>
                                        </p:cTn>
                                        <p:tgtEl>
                                          <p:spTgt spid="915">
                                            <p:txEl>
                                              <p:pRg st="0" end="0"/>
                                            </p:txEl>
                                          </p:spTgt>
                                        </p:tgtEl>
                                        <p:attrNameLst>
                                          <p:attrName>style.visibility</p:attrName>
                                        </p:attrNameLst>
                                      </p:cBhvr>
                                      <p:to>
                                        <p:strVal val="visible"/>
                                      </p:to>
                                    </p:set>
                                    <p:animEffect transition="in" filter="fade">
                                      <p:cBhvr>
                                        <p:cTn id="26" dur="500"/>
                                        <p:tgtEl>
                                          <p:spTgt spid="915">
                                            <p:txEl>
                                              <p:pRg st="0" end="0"/>
                                            </p:txEl>
                                          </p:spTgt>
                                        </p:tgtEl>
                                      </p:cBhvr>
                                    </p:animEffect>
                                  </p:childTnLst>
                                </p:cTn>
                              </p:par>
                              <p:par>
                                <p:cTn id="27" presetID="10" presetClass="entr" presetSubtype="0" fill="hold" nodeType="withEffect">
                                  <p:stCondLst>
                                    <p:cond delay="1250"/>
                                  </p:stCondLst>
                                  <p:childTnLst>
                                    <p:set>
                                      <p:cBhvr>
                                        <p:cTn id="28" dur="1" fill="hold">
                                          <p:stCondLst>
                                            <p:cond delay="0"/>
                                          </p:stCondLst>
                                        </p:cTn>
                                        <p:tgtEl>
                                          <p:spTgt spid="915">
                                            <p:txEl>
                                              <p:pRg st="1" end="1"/>
                                            </p:txEl>
                                          </p:spTgt>
                                        </p:tgtEl>
                                        <p:attrNameLst>
                                          <p:attrName>style.visibility</p:attrName>
                                        </p:attrNameLst>
                                      </p:cBhvr>
                                      <p:to>
                                        <p:strVal val="visible"/>
                                      </p:to>
                                    </p:set>
                                    <p:animEffect transition="in" filter="fade">
                                      <p:cBhvr>
                                        <p:cTn id="29" dur="500"/>
                                        <p:tgtEl>
                                          <p:spTgt spid="915">
                                            <p:txEl>
                                              <p:pRg st="1" end="1"/>
                                            </p:txEl>
                                          </p:spTgt>
                                        </p:tgtEl>
                                      </p:cBhvr>
                                    </p:animEffect>
                                  </p:childTnLst>
                                </p:cTn>
                              </p:par>
                              <p:par>
                                <p:cTn id="30" presetID="10" presetClass="entr" presetSubtype="0" fill="hold" nodeType="withEffect">
                                  <p:stCondLst>
                                    <p:cond delay="1250"/>
                                  </p:stCondLst>
                                  <p:childTnLst>
                                    <p:set>
                                      <p:cBhvr>
                                        <p:cTn id="31" dur="1" fill="hold">
                                          <p:stCondLst>
                                            <p:cond delay="0"/>
                                          </p:stCondLst>
                                        </p:cTn>
                                        <p:tgtEl>
                                          <p:spTgt spid="915">
                                            <p:txEl>
                                              <p:pRg st="2" end="2"/>
                                            </p:txEl>
                                          </p:spTgt>
                                        </p:tgtEl>
                                        <p:attrNameLst>
                                          <p:attrName>style.visibility</p:attrName>
                                        </p:attrNameLst>
                                      </p:cBhvr>
                                      <p:to>
                                        <p:strVal val="visible"/>
                                      </p:to>
                                    </p:set>
                                    <p:animEffect transition="in" filter="fade">
                                      <p:cBhvr>
                                        <p:cTn id="32" dur="500"/>
                                        <p:tgtEl>
                                          <p:spTgt spid="915">
                                            <p:txEl>
                                              <p:pRg st="2" end="2"/>
                                            </p:txEl>
                                          </p:spTgt>
                                        </p:tgtEl>
                                      </p:cBhvr>
                                    </p:animEffect>
                                  </p:childTnLst>
                                </p:cTn>
                              </p:par>
                              <p:par>
                                <p:cTn id="33" presetID="10" presetClass="entr" presetSubtype="0" fill="hold" nodeType="withEffect">
                                  <p:stCondLst>
                                    <p:cond delay="1250"/>
                                  </p:stCondLst>
                                  <p:childTnLst>
                                    <p:set>
                                      <p:cBhvr>
                                        <p:cTn id="34" dur="1" fill="hold">
                                          <p:stCondLst>
                                            <p:cond delay="0"/>
                                          </p:stCondLst>
                                        </p:cTn>
                                        <p:tgtEl>
                                          <p:spTgt spid="915">
                                            <p:txEl>
                                              <p:pRg st="3" end="3"/>
                                            </p:txEl>
                                          </p:spTgt>
                                        </p:tgtEl>
                                        <p:attrNameLst>
                                          <p:attrName>style.visibility</p:attrName>
                                        </p:attrNameLst>
                                      </p:cBhvr>
                                      <p:to>
                                        <p:strVal val="visible"/>
                                      </p:to>
                                    </p:set>
                                    <p:animEffect transition="in" filter="fade">
                                      <p:cBhvr>
                                        <p:cTn id="35" dur="500"/>
                                        <p:tgtEl>
                                          <p:spTgt spid="915">
                                            <p:txEl>
                                              <p:pRg st="3" end="3"/>
                                            </p:txEl>
                                          </p:spTgt>
                                        </p:tgtEl>
                                      </p:cBhvr>
                                    </p:animEffect>
                                  </p:childTnLst>
                                </p:cTn>
                              </p:par>
                              <p:par>
                                <p:cTn id="36" presetID="10" presetClass="entr" presetSubtype="0" fill="hold" nodeType="withEffect">
                                  <p:stCondLst>
                                    <p:cond delay="1250"/>
                                  </p:stCondLst>
                                  <p:childTnLst>
                                    <p:set>
                                      <p:cBhvr>
                                        <p:cTn id="37" dur="1" fill="hold">
                                          <p:stCondLst>
                                            <p:cond delay="0"/>
                                          </p:stCondLst>
                                        </p:cTn>
                                        <p:tgtEl>
                                          <p:spTgt spid="915">
                                            <p:txEl>
                                              <p:pRg st="4" end="4"/>
                                            </p:txEl>
                                          </p:spTgt>
                                        </p:tgtEl>
                                        <p:attrNameLst>
                                          <p:attrName>style.visibility</p:attrName>
                                        </p:attrNameLst>
                                      </p:cBhvr>
                                      <p:to>
                                        <p:strVal val="visible"/>
                                      </p:to>
                                    </p:set>
                                    <p:animEffect transition="in" filter="fade">
                                      <p:cBhvr>
                                        <p:cTn id="38" dur="500"/>
                                        <p:tgtEl>
                                          <p:spTgt spid="915">
                                            <p:txEl>
                                              <p:pRg st="4" end="4"/>
                                            </p:txEl>
                                          </p:spTgt>
                                        </p:tgtEl>
                                      </p:cBhvr>
                                    </p:animEffect>
                                  </p:childTnLst>
                                </p:cTn>
                              </p:par>
                              <p:par>
                                <p:cTn id="39" presetID="10" presetClass="entr" presetSubtype="0" fill="hold" nodeType="withEffect">
                                  <p:stCondLst>
                                    <p:cond delay="1250"/>
                                  </p:stCondLst>
                                  <p:childTnLst>
                                    <p:set>
                                      <p:cBhvr>
                                        <p:cTn id="40" dur="1" fill="hold">
                                          <p:stCondLst>
                                            <p:cond delay="0"/>
                                          </p:stCondLst>
                                        </p:cTn>
                                        <p:tgtEl>
                                          <p:spTgt spid="915">
                                            <p:txEl>
                                              <p:pRg st="5" end="5"/>
                                            </p:txEl>
                                          </p:spTgt>
                                        </p:tgtEl>
                                        <p:attrNameLst>
                                          <p:attrName>style.visibility</p:attrName>
                                        </p:attrNameLst>
                                      </p:cBhvr>
                                      <p:to>
                                        <p:strVal val="visible"/>
                                      </p:to>
                                    </p:set>
                                    <p:animEffect transition="in" filter="fade">
                                      <p:cBhvr>
                                        <p:cTn id="41" dur="500"/>
                                        <p:tgtEl>
                                          <p:spTgt spid="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pic>
        <p:nvPicPr>
          <p:cNvPr id="922" name="Google Shape;922;p165"/>
          <p:cNvPicPr preferRelativeResize="0">
            <a:picLocks noGrp="1"/>
          </p:cNvPicPr>
          <p:nvPr>
            <p:ph type="chart" idx="2"/>
          </p:nvPr>
        </p:nvPicPr>
        <p:blipFill rotWithShape="1">
          <a:blip r:embed="rId3">
            <a:alphaModFix/>
          </a:blip>
          <a:srcRect/>
          <a:stretch/>
        </p:blipFill>
        <p:spPr>
          <a:xfrm>
            <a:off x="410308" y="1560685"/>
            <a:ext cx="8387700" cy="4887000"/>
          </a:xfrm>
          <a:prstGeom prst="rect">
            <a:avLst/>
          </a:prstGeom>
          <a:noFill/>
          <a:ln>
            <a:noFill/>
          </a:ln>
        </p:spPr>
      </p:pic>
      <p:sp>
        <p:nvSpPr>
          <p:cNvPr id="923" name="Google Shape;923;p16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t>Tracking Learning</a:t>
            </a:r>
            <a:endParaRPr/>
          </a:p>
        </p:txBody>
      </p:sp>
      <p:sp>
        <p:nvSpPr>
          <p:cNvPr id="924" name="Google Shape;924;p16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Stephan/Snyder – Office of Research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3"/>
          <p:cNvSpPr txBox="1">
            <a:spLocks noGrp="1"/>
          </p:cNvSpPr>
          <p:nvPr>
            <p:ph type="body" idx="2"/>
          </p:nvPr>
        </p:nvSpPr>
        <p:spPr>
          <a:xfrm>
            <a:off x="671757" y="1574152"/>
            <a:ext cx="8184600" cy="308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B2E83"/>
              </a:buClr>
              <a:buSzPts val="1800"/>
              <a:buNone/>
            </a:pPr>
            <a:r>
              <a:rPr lang="en"/>
              <a:t>GRANT AWARD TO CLOSE</a:t>
            </a:r>
            <a:endParaRPr/>
          </a:p>
        </p:txBody>
      </p:sp>
      <p:sp>
        <p:nvSpPr>
          <p:cNvPr id="494" name="Google Shape;494;p103"/>
          <p:cNvSpPr txBox="1">
            <a:spLocks noGrp="1"/>
          </p:cNvSpPr>
          <p:nvPr>
            <p:ph type="title"/>
          </p:nvPr>
        </p:nvSpPr>
        <p:spPr>
          <a:xfrm>
            <a:off x="671757" y="537576"/>
            <a:ext cx="8567400" cy="744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325"/>
              <a:buFont typeface="Encode Sans Black"/>
              <a:buNone/>
            </a:pPr>
            <a:r>
              <a:rPr lang="en" sz="2325"/>
              <a:t>END-TO-END PROCESS TRANSFORMATION GOALS</a:t>
            </a:r>
            <a:endParaRPr/>
          </a:p>
        </p:txBody>
      </p:sp>
      <p:sp>
        <p:nvSpPr>
          <p:cNvPr id="495" name="Google Shape;495;p103"/>
          <p:cNvSpPr txBox="1"/>
          <p:nvPr/>
        </p:nvSpPr>
        <p:spPr>
          <a:xfrm>
            <a:off x="671757" y="6320424"/>
            <a:ext cx="19902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350" b="0" i="0" u="none" strike="noStrike" cap="none">
                <a:solidFill>
                  <a:srgbClr val="FF0000"/>
                </a:solidFill>
                <a:latin typeface="Calibri"/>
                <a:ea typeface="Calibri"/>
                <a:cs typeface="Calibri"/>
                <a:sym typeface="Calibri"/>
              </a:rPr>
              <a:t>DRAFT FOR DISCUSSION</a:t>
            </a:r>
            <a:endParaRPr/>
          </a:p>
        </p:txBody>
      </p:sp>
      <p:sp>
        <p:nvSpPr>
          <p:cNvPr id="496" name="Google Shape;496;p103"/>
          <p:cNvSpPr txBox="1"/>
          <p:nvPr/>
        </p:nvSpPr>
        <p:spPr>
          <a:xfrm>
            <a:off x="444788" y="1983925"/>
            <a:ext cx="4025400" cy="3966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Sponsor data that automatically flows through the system from pre- to post-award</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Streamline grant/contract set up process</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370086"/>
                </a:solidFill>
                <a:latin typeface="Calibri"/>
                <a:ea typeface="Calibri"/>
                <a:cs typeface="Calibri"/>
                <a:sym typeface="Calibri"/>
              </a:rPr>
              <a:t>Streamline and standardize subcontract process</a:t>
            </a:r>
            <a:endParaRPr sz="1600">
              <a:solidFill>
                <a:srgbClr val="370086"/>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370086"/>
                </a:solidFill>
                <a:latin typeface="Calibri"/>
                <a:ea typeface="Calibri"/>
                <a:cs typeface="Calibri"/>
                <a:sym typeface="Calibri"/>
              </a:rPr>
              <a:t>Provide ability to apply rules/workflows consistently across all awards based on grant attributes like sponsor type</a:t>
            </a:r>
            <a:endParaRPr sz="1600">
              <a:solidFill>
                <a:srgbClr val="370086"/>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370086"/>
                </a:solidFill>
                <a:latin typeface="Calibri"/>
                <a:ea typeface="Calibri"/>
                <a:cs typeface="Calibri"/>
                <a:sym typeface="Calibri"/>
              </a:rPr>
              <a:t>Streamline documents management processes</a:t>
            </a:r>
            <a:endParaRPr sz="1600">
              <a:solidFill>
                <a:srgbClr val="4B2E83"/>
              </a:solidFill>
              <a:latin typeface="Calibri"/>
              <a:ea typeface="Calibri"/>
              <a:cs typeface="Calibri"/>
              <a:sym typeface="Calibri"/>
            </a:endParaRPr>
          </a:p>
          <a:p>
            <a:pPr marL="0" lvl="0" indent="0" algn="l" rtl="0">
              <a:spcBef>
                <a:spcPts val="0"/>
              </a:spcBef>
              <a:spcAft>
                <a:spcPts val="0"/>
              </a:spcAft>
              <a:buNone/>
            </a:pPr>
            <a:endParaRPr/>
          </a:p>
        </p:txBody>
      </p:sp>
      <p:sp>
        <p:nvSpPr>
          <p:cNvPr id="497" name="Google Shape;497;p103"/>
          <p:cNvSpPr txBox="1"/>
          <p:nvPr/>
        </p:nvSpPr>
        <p:spPr>
          <a:xfrm>
            <a:off x="4470200" y="1983925"/>
            <a:ext cx="4341600" cy="4068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Implement a solution that provides robust grant tracking</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370086"/>
                </a:solidFill>
                <a:latin typeface="Calibri"/>
                <a:ea typeface="Calibri"/>
                <a:cs typeface="Calibri"/>
                <a:sym typeface="Calibri"/>
              </a:rPr>
              <a:t>Improve reporting (including projections)</a:t>
            </a:r>
            <a:endParaRPr sz="1600">
              <a:solidFill>
                <a:srgbClr val="370086"/>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Consolidate post-award grants management in Workday</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Increase granular tracking of expenditure types within a grant</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Establish automated reconciliation between Grants Ledger &amp; General Ledger</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Provide automated exception reporting</a:t>
            </a:r>
            <a:endParaRPr sz="1600">
              <a:solidFill>
                <a:srgbClr val="4B2E83"/>
              </a:solidFill>
              <a:latin typeface="Calibri"/>
              <a:ea typeface="Calibri"/>
              <a:cs typeface="Calibri"/>
              <a:sym typeface="Calibri"/>
            </a:endParaRPr>
          </a:p>
          <a:p>
            <a:pPr marL="457200" lvl="0" indent="-298450" algn="l" rtl="0">
              <a:lnSpc>
                <a:spcPct val="115000"/>
              </a:lnSpc>
              <a:spcBef>
                <a:spcPts val="0"/>
              </a:spcBef>
              <a:spcAft>
                <a:spcPts val="0"/>
              </a:spcAft>
              <a:buClr>
                <a:srgbClr val="370086"/>
              </a:buClr>
              <a:buSzPts val="1100"/>
              <a:buFont typeface="Calibri"/>
              <a:buChar char="●"/>
            </a:pPr>
            <a:r>
              <a:rPr lang="en" sz="1600">
                <a:solidFill>
                  <a:srgbClr val="4B2E83"/>
                </a:solidFill>
                <a:latin typeface="Calibri"/>
                <a:ea typeface="Calibri"/>
                <a:cs typeface="Calibri"/>
                <a:sym typeface="Calibri"/>
              </a:rPr>
              <a:t>Provide more timely, transparent, and accurate grant accounting and effort certification including enterprise reporting for PIs and leadership</a:t>
            </a:r>
            <a:endParaRPr sz="1600">
              <a:solidFill>
                <a:srgbClr val="4B2E83"/>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6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B2E83"/>
              </a:buClr>
              <a:buSzPts val="3000"/>
              <a:buNone/>
            </a:pPr>
            <a:r>
              <a:rPr lang="en"/>
              <a:t>Launch Date: 9/25/2019</a:t>
            </a:r>
            <a:endParaRPr/>
          </a:p>
        </p:txBody>
      </p:sp>
      <p:sp>
        <p:nvSpPr>
          <p:cNvPr id="930" name="Google Shape;930;p166"/>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t>corehelp@uw.edu</a:t>
            </a:r>
            <a:endParaRPr/>
          </a:p>
          <a:p>
            <a:pPr marL="342900" lvl="0" indent="-190500" algn="l" rtl="0">
              <a:spcBef>
                <a:spcPts val="480"/>
              </a:spcBef>
              <a:spcAft>
                <a:spcPts val="0"/>
              </a:spcAft>
              <a:buClr>
                <a:srgbClr val="4B2E83"/>
              </a:buClr>
              <a:buSzPts val="2400"/>
              <a:buFont typeface="Merriweather Sans"/>
              <a:buNone/>
            </a:pPr>
            <a:endParaRPr/>
          </a:p>
        </p:txBody>
      </p:sp>
      <p:sp>
        <p:nvSpPr>
          <p:cNvPr id="931" name="Google Shape;931;p166"/>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B2E83"/>
              </a:buClr>
              <a:buSzPts val="2400"/>
              <a:buNone/>
            </a:pPr>
            <a:r>
              <a:rPr lang="en"/>
              <a:t>Questions?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pic>
        <p:nvPicPr>
          <p:cNvPr id="937" name="Google Shape;937;p167" descr="Fall colors on the University of Washington Seattle campus, October 2013. PACCAR and Denny Hall. Photo by Katherine B. Turner"/>
          <p:cNvPicPr preferRelativeResize="0"/>
          <p:nvPr/>
        </p:nvPicPr>
        <p:blipFill rotWithShape="1">
          <a:blip r:embed="rId3">
            <a:alphaModFix/>
          </a:blip>
          <a:srcRect l="-100" t="78258" r="100" b="3518"/>
          <a:stretch/>
        </p:blipFill>
        <p:spPr>
          <a:xfrm>
            <a:off x="-9524" y="5657850"/>
            <a:ext cx="9153524" cy="1200151"/>
          </a:xfrm>
          <a:prstGeom prst="rect">
            <a:avLst/>
          </a:prstGeom>
          <a:noFill/>
          <a:ln>
            <a:noFill/>
          </a:ln>
        </p:spPr>
      </p:pic>
      <p:sp>
        <p:nvSpPr>
          <p:cNvPr id="938" name="Google Shape;938;p167"/>
          <p:cNvSpPr/>
          <p:nvPr/>
        </p:nvSpPr>
        <p:spPr>
          <a:xfrm>
            <a:off x="0" y="0"/>
            <a:ext cx="9153600" cy="10836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167"/>
          <p:cNvSpPr txBox="1"/>
          <p:nvPr/>
        </p:nvSpPr>
        <p:spPr>
          <a:xfrm>
            <a:off x="548963" y="345013"/>
            <a:ext cx="5471100" cy="6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000" b="1">
                <a:solidFill>
                  <a:schemeClr val="lt1"/>
                </a:solidFill>
                <a:latin typeface="Encode Sans"/>
                <a:ea typeface="Encode Sans"/>
                <a:cs typeface="Encode Sans"/>
                <a:sym typeface="Encode Sans"/>
              </a:rPr>
              <a:t>UPCOMING COURSES IN </a:t>
            </a:r>
            <a:endParaRPr/>
          </a:p>
          <a:p>
            <a:pPr marL="0" marR="0" lvl="0" indent="0" algn="l" rtl="0">
              <a:spcBef>
                <a:spcPts val="0"/>
              </a:spcBef>
              <a:spcAft>
                <a:spcPts val="0"/>
              </a:spcAft>
              <a:buNone/>
            </a:pPr>
            <a:r>
              <a:rPr lang="en" sz="2000" b="1">
                <a:solidFill>
                  <a:schemeClr val="lt1"/>
                </a:solidFill>
                <a:latin typeface="Encode Sans"/>
                <a:ea typeface="Encode Sans"/>
                <a:cs typeface="Encode Sans"/>
                <a:sym typeface="Encode Sans"/>
              </a:rPr>
              <a:t>RESEARCH ADMINISTRATION</a:t>
            </a:r>
            <a:endParaRPr sz="2000" b="1">
              <a:solidFill>
                <a:schemeClr val="lt1"/>
              </a:solidFill>
              <a:latin typeface="Encode Sans"/>
              <a:ea typeface="Encode Sans"/>
              <a:cs typeface="Encode Sans"/>
              <a:sym typeface="Encode Sans"/>
            </a:endParaRPr>
          </a:p>
        </p:txBody>
      </p:sp>
      <p:pic>
        <p:nvPicPr>
          <p:cNvPr id="940" name="Google Shape;940;p167"/>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941" name="Google Shape;941;p167"/>
          <p:cNvGrpSpPr/>
          <p:nvPr/>
        </p:nvGrpSpPr>
        <p:grpSpPr>
          <a:xfrm>
            <a:off x="1137225" y="2882443"/>
            <a:ext cx="6454140" cy="307800"/>
            <a:chOff x="0" y="1401986"/>
            <a:chExt cx="5334000" cy="307800"/>
          </a:xfrm>
        </p:grpSpPr>
        <p:sp>
          <p:nvSpPr>
            <p:cNvPr id="942" name="Google Shape;942;p167"/>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a:solidFill>
                  <a:srgbClr val="7200FA"/>
                </a:solidFill>
                <a:latin typeface="Calibri"/>
                <a:ea typeface="Calibri"/>
                <a:cs typeface="Calibri"/>
                <a:sym typeface="Calibri"/>
              </a:endParaRPr>
            </a:p>
          </p:txBody>
        </p:sp>
        <p:sp>
          <p:nvSpPr>
            <p:cNvPr id="943" name="Google Shape;943;p167"/>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858585"/>
                </a:solidFill>
                <a:latin typeface="Calibri"/>
                <a:ea typeface="Calibri"/>
                <a:cs typeface="Calibri"/>
                <a:sym typeface="Calibri"/>
              </a:endParaRPr>
            </a:p>
          </p:txBody>
        </p:sp>
      </p:grpSp>
      <p:grpSp>
        <p:nvGrpSpPr>
          <p:cNvPr id="944" name="Google Shape;944;p167"/>
          <p:cNvGrpSpPr/>
          <p:nvPr/>
        </p:nvGrpSpPr>
        <p:grpSpPr>
          <a:xfrm>
            <a:off x="1386952" y="3339643"/>
            <a:ext cx="6454140" cy="307800"/>
            <a:chOff x="0" y="1401986"/>
            <a:chExt cx="5334000" cy="307800"/>
          </a:xfrm>
        </p:grpSpPr>
        <p:sp>
          <p:nvSpPr>
            <p:cNvPr id="945" name="Google Shape;945;p167"/>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a:solidFill>
                  <a:srgbClr val="7200FA"/>
                </a:solidFill>
                <a:latin typeface="Calibri"/>
                <a:ea typeface="Calibri"/>
                <a:cs typeface="Calibri"/>
                <a:sym typeface="Calibri"/>
              </a:endParaRPr>
            </a:p>
          </p:txBody>
        </p:sp>
        <p:sp>
          <p:nvSpPr>
            <p:cNvPr id="946" name="Google Shape;946;p167"/>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858585"/>
                </a:solidFill>
                <a:latin typeface="Calibri"/>
                <a:ea typeface="Calibri"/>
                <a:cs typeface="Calibri"/>
                <a:sym typeface="Calibri"/>
              </a:endParaRPr>
            </a:p>
          </p:txBody>
        </p:sp>
      </p:grpSp>
      <p:graphicFrame>
        <p:nvGraphicFramePr>
          <p:cNvPr id="947" name="Google Shape;947;p167"/>
          <p:cNvGraphicFramePr/>
          <p:nvPr/>
        </p:nvGraphicFramePr>
        <p:xfrm>
          <a:off x="243408" y="1234440"/>
          <a:ext cx="3000000" cy="3000000"/>
        </p:xfrm>
        <a:graphic>
          <a:graphicData uri="http://schemas.openxmlformats.org/drawingml/2006/table">
            <a:tbl>
              <a:tblPr>
                <a:noFill/>
                <a:tableStyleId>{847F37D7-6AF9-4A02-A256-584CB7777A91}</a:tableStyleId>
              </a:tblPr>
              <a:tblGrid>
                <a:gridCol w="268800">
                  <a:extLst>
                    <a:ext uri="{9D8B030D-6E8A-4147-A177-3AD203B41FA5}">
                      <a16:colId xmlns:a16="http://schemas.microsoft.com/office/drawing/2014/main" val="20000"/>
                    </a:ext>
                  </a:extLst>
                </a:gridCol>
                <a:gridCol w="1124250">
                  <a:extLst>
                    <a:ext uri="{9D8B030D-6E8A-4147-A177-3AD203B41FA5}">
                      <a16:colId xmlns:a16="http://schemas.microsoft.com/office/drawing/2014/main" val="20001"/>
                    </a:ext>
                  </a:extLst>
                </a:gridCol>
                <a:gridCol w="7050875">
                  <a:extLst>
                    <a:ext uri="{9D8B030D-6E8A-4147-A177-3AD203B41FA5}">
                      <a16:colId xmlns:a16="http://schemas.microsoft.com/office/drawing/2014/main" val="20002"/>
                    </a:ext>
                  </a:extLst>
                </a:gridCol>
              </a:tblGrid>
              <a:tr h="333475">
                <a:tc>
                  <a:txBody>
                    <a:bodyPr/>
                    <a:lstStyle/>
                    <a:p>
                      <a:pPr marL="0" marR="0" lvl="0" indent="0" algn="r" rtl="0">
                        <a:spcBef>
                          <a:spcPts val="0"/>
                        </a:spcBef>
                        <a:spcAft>
                          <a:spcPts val="0"/>
                        </a:spcAft>
                        <a:buNone/>
                      </a:pPr>
                      <a:endParaRPr sz="1200" b="1" u="none" strike="noStrike" cap="none">
                        <a:solidFill>
                          <a:srgbClr val="FFCC00"/>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Sep 17</a:t>
                      </a:r>
                      <a:endParaRPr sz="1800" b="1" u="none" strike="noStrike" cap="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t>SAGE: Creating and Submitting eGC1s</a:t>
                      </a:r>
                      <a:endParaRPr sz="1800" b="1" u="none" strike="noStrike" cap="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0"/>
                  </a:ext>
                </a:extLst>
              </a:tr>
              <a:tr h="333475">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a:t>Sep 24</a:t>
                      </a:r>
                      <a:endParaRPr sz="18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a:t>Preparing Sponsored Project Budgets Workshop</a:t>
                      </a:r>
                      <a:endParaRPr sz="1800" b="1" u="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1"/>
                  </a:ext>
                </a:extLst>
              </a:tr>
              <a:tr h="333475">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a:t>Sep 26</a:t>
                      </a:r>
                      <a:endParaRPr sz="18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a:t>SAGE Budget</a:t>
                      </a:r>
                      <a:endParaRPr sz="1800" b="1" u="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2"/>
                  </a:ext>
                </a:extLst>
              </a:tr>
              <a:tr h="350525">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a:t>Oct 2</a:t>
                      </a:r>
                      <a:endParaRPr sz="18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a:t>Understanding Your New Award</a:t>
                      </a:r>
                      <a:endParaRPr sz="1800" b="1" u="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a:t>Oct 3</a:t>
                      </a:r>
                      <a:endParaRPr sz="18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a:t>SAGE: Creating NIH Proposals in Grant Runner</a:t>
                      </a:r>
                      <a:endParaRPr sz="1800" b="1" u="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4"/>
                  </a:ext>
                </a:extLst>
              </a:tr>
              <a:tr h="44195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a:t>Oct 15</a:t>
                      </a:r>
                      <a:endParaRPr sz="18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 sz="1800" u="none"/>
                        <a:t>Award Administration: Fiscal Compliance</a:t>
                      </a:r>
                      <a:endParaRPr sz="1800" b="1" u="none">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5"/>
                  </a:ext>
                </a:extLst>
              </a:tr>
              <a:tr h="3048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Internal Controls in Purchasing</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6"/>
                  </a:ext>
                </a:extLst>
              </a:tr>
              <a:tr h="2799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Introduction to Sponsored Project Budgets</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7"/>
                  </a:ext>
                </a:extLst>
              </a:tr>
              <a:tr h="2799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Post Award Food Purchases and Compliance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8"/>
                  </a:ext>
                </a:extLst>
              </a:tr>
              <a:tr h="2799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Salary &amp; Cost Transfers and Compliance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09"/>
                  </a:ext>
                </a:extLst>
              </a:tr>
              <a:tr h="2799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Direct Billing of F&amp;A Type Costs</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10"/>
                  </a:ext>
                </a:extLst>
              </a:tr>
              <a:tr h="279900">
                <a:tc>
                  <a:txBody>
                    <a:bodyPr/>
                    <a:lstStyle/>
                    <a:p>
                      <a:pPr marL="0" marR="0" lvl="0" indent="0" algn="l" rtl="0">
                        <a:spcBef>
                          <a:spcPts val="0"/>
                        </a:spcBef>
                        <a:spcAft>
                          <a:spcPts val="0"/>
                        </a:spcAft>
                        <a:buNone/>
                      </a:pPr>
                      <a:endParaRPr sz="1400" b="1">
                        <a:solidFill>
                          <a:srgbClr val="9137FF"/>
                        </a:solidFill>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Online</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E001E"/>
                        </a:buClr>
                        <a:buSzPts val="1600"/>
                        <a:buFont typeface="Open Sans"/>
                        <a:buNone/>
                      </a:pPr>
                      <a:r>
                        <a:rPr lang="en" sz="1600" b="0" u="none">
                          <a:solidFill>
                            <a:srgbClr val="0E001E"/>
                          </a:solidFill>
                          <a:latin typeface="Open Sans"/>
                          <a:ea typeface="Open Sans"/>
                          <a:cs typeface="Open Sans"/>
                          <a:sym typeface="Open Sans"/>
                        </a:rPr>
                        <a:t>Timing of Expenditures &amp; Benefit to Award</a:t>
                      </a:r>
                      <a:endParaRPr/>
                    </a:p>
                  </a:txBody>
                  <a:tcPr marL="91450" marR="91450" marT="45725" marB="45725">
                    <a:lnL w="19050" cap="flat" cmpd="sng">
                      <a:solidFill>
                        <a:srgbClr val="FFE599"/>
                      </a:solidFill>
                      <a:prstDash val="solid"/>
                      <a:round/>
                      <a:headEnd type="none" w="sm" len="sm"/>
                      <a:tailEnd type="none" w="sm" len="sm"/>
                    </a:lnL>
                    <a:lnR w="19050" cap="flat" cmpd="sng">
                      <a:solidFill>
                        <a:srgbClr val="FFE599"/>
                      </a:solidFill>
                      <a:prstDash val="solid"/>
                      <a:round/>
                      <a:headEnd type="none" w="sm" len="sm"/>
                      <a:tailEnd type="none" w="sm" len="sm"/>
                    </a:lnR>
                    <a:lnT w="19050" cap="flat" cmpd="sng">
                      <a:solidFill>
                        <a:srgbClr val="FFE599"/>
                      </a:solidFill>
                      <a:prstDash val="solid"/>
                      <a:round/>
                      <a:headEnd type="none" w="sm" len="sm"/>
                      <a:tailEnd type="none" w="sm" len="sm"/>
                    </a:lnT>
                    <a:lnB w="19050" cap="flat" cmpd="sng">
                      <a:solidFill>
                        <a:srgbClr val="FFE59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pic>
        <p:nvPicPr>
          <p:cNvPr id="948" name="Google Shape;948;p167" descr="C:\Users\hient2\Desktop\Untitled-1.png"/>
          <p:cNvPicPr preferRelativeResize="0"/>
          <p:nvPr/>
        </p:nvPicPr>
        <p:blipFill rotWithShape="1">
          <a:blip r:embed="rId5">
            <a:alphaModFix/>
          </a:blip>
          <a:srcRect/>
          <a:stretch/>
        </p:blipFill>
        <p:spPr>
          <a:xfrm>
            <a:off x="6553200" y="152400"/>
            <a:ext cx="2768928" cy="1006186"/>
          </a:xfrm>
          <a:prstGeom prst="rect">
            <a:avLst/>
          </a:prstGeom>
          <a:noFill/>
          <a:ln>
            <a:noFill/>
          </a:ln>
        </p:spPr>
      </p:pic>
      <p:sp>
        <p:nvSpPr>
          <p:cNvPr id="949" name="Google Shape;949;p167"/>
          <p:cNvSpPr txBox="1"/>
          <p:nvPr/>
        </p:nvSpPr>
        <p:spPr>
          <a:xfrm>
            <a:off x="-29308" y="6477000"/>
            <a:ext cx="3738600" cy="461700"/>
          </a:xfrm>
          <a:prstGeom prst="rect">
            <a:avLst/>
          </a:prstGeom>
          <a:solidFill>
            <a:srgbClr val="EFF3E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For information on CORE, visit our homepage:</a:t>
            </a:r>
            <a:endParaRPr/>
          </a:p>
          <a:p>
            <a:pPr marL="0" marR="0" lvl="0" indent="0" algn="l" rtl="0">
              <a:spcBef>
                <a:spcPts val="0"/>
              </a:spcBef>
              <a:spcAft>
                <a:spcPts val="0"/>
              </a:spcAft>
              <a:buNone/>
            </a:pPr>
            <a:r>
              <a:rPr lang="en" sz="1200" u="sng">
                <a:solidFill>
                  <a:srgbClr val="7C0FFF"/>
                </a:solidFill>
                <a:latin typeface="Calibri"/>
                <a:ea typeface="Calibri"/>
                <a:cs typeface="Calibri"/>
                <a:sym typeface="Calibri"/>
                <a:hlinkClick r:id="rId6"/>
              </a:rPr>
              <a:t>https://www.washington.edu/research/training/core//</a:t>
            </a:r>
            <a:endParaRPr sz="1200" u="sng">
              <a:solidFill>
                <a:srgbClr val="7C0FFF"/>
              </a:solidFill>
              <a:latin typeface="Calibri"/>
              <a:ea typeface="Calibri"/>
              <a:cs typeface="Calibri"/>
              <a:sym typeface="Calibri"/>
            </a:endParaRPr>
          </a:p>
        </p:txBody>
      </p:sp>
      <p:sp>
        <p:nvSpPr>
          <p:cNvPr id="950" name="Google Shape;950;p167"/>
          <p:cNvSpPr txBox="1"/>
          <p:nvPr/>
        </p:nvSpPr>
        <p:spPr>
          <a:xfrm>
            <a:off x="6554909" y="4609333"/>
            <a:ext cx="2131800" cy="914400"/>
          </a:xfrm>
          <a:prstGeom prst="rect">
            <a:avLst/>
          </a:prstGeom>
          <a:solidFill>
            <a:srgbClr val="EFF3EA"/>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To see a full list of courses and to register, visit: </a:t>
            </a:r>
            <a:r>
              <a:rPr lang="en" sz="1200" u="sng">
                <a:solidFill>
                  <a:srgbClr val="7200FA"/>
                </a:solidFill>
                <a:latin typeface="Calibri"/>
                <a:ea typeface="Calibri"/>
                <a:cs typeface="Calibri"/>
                <a:sym typeface="Calibri"/>
                <a:hlinkClick r:id="rId7"/>
              </a:rPr>
              <a:t>https://uwresearch.gosignmeup.com/public/course/browse</a:t>
            </a:r>
            <a:r>
              <a:rPr lang="en" sz="1200">
                <a:solidFill>
                  <a:srgbClr val="7200FA"/>
                </a:solidFill>
                <a:latin typeface="Calibri"/>
                <a:ea typeface="Calibri"/>
                <a:cs typeface="Calibri"/>
                <a:sym typeface="Calibri"/>
              </a:rPr>
              <a:t>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04"/>
          <p:cNvSpPr txBox="1">
            <a:spLocks noGrp="1"/>
          </p:cNvSpPr>
          <p:nvPr>
            <p:ph type="title"/>
          </p:nvPr>
        </p:nvSpPr>
        <p:spPr>
          <a:xfrm>
            <a:off x="502919" y="1059841"/>
            <a:ext cx="8548500" cy="53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t>FDM DESIGN PHASE OUTREACH OBJECTIVES</a:t>
            </a:r>
            <a:endParaRPr sz="2800" u="sng"/>
          </a:p>
        </p:txBody>
      </p:sp>
      <p:sp>
        <p:nvSpPr>
          <p:cNvPr id="504" name="Google Shape;504;p104"/>
          <p:cNvSpPr txBox="1">
            <a:spLocks noGrp="1"/>
          </p:cNvSpPr>
          <p:nvPr>
            <p:ph type="body" idx="1"/>
          </p:nvPr>
        </p:nvSpPr>
        <p:spPr>
          <a:xfrm>
            <a:off x="502920" y="2260738"/>
            <a:ext cx="8072700" cy="2945100"/>
          </a:xfrm>
          <a:prstGeom prst="rect">
            <a:avLst/>
          </a:prstGeom>
          <a:noFill/>
          <a:ln>
            <a:noFill/>
          </a:ln>
        </p:spPr>
        <p:txBody>
          <a:bodyPr spcFirstLastPara="1" wrap="square" lIns="91425" tIns="45700" rIns="91425" bIns="45700" anchor="t" anchorCtr="0">
            <a:noAutofit/>
          </a:bodyPr>
          <a:lstStyle/>
          <a:p>
            <a:pPr marL="257175" lvl="0" indent="-257175" algn="l" rtl="0">
              <a:spcBef>
                <a:spcPts val="0"/>
              </a:spcBef>
              <a:spcAft>
                <a:spcPts val="0"/>
              </a:spcAft>
              <a:buClr>
                <a:schemeClr val="dk1"/>
              </a:buClr>
              <a:buSzPts val="1800"/>
              <a:buFont typeface="Merriweather Sans"/>
              <a:buChar char="&gt;"/>
            </a:pPr>
            <a:r>
              <a:rPr lang="en" b="0"/>
              <a:t>Begin education of FDM and what it means for the enterprise's transition to Workday</a:t>
            </a:r>
            <a:endParaRPr/>
          </a:p>
          <a:p>
            <a:pPr marL="257175" lvl="0" indent="-257175" algn="l" rtl="0">
              <a:spcBef>
                <a:spcPts val="360"/>
              </a:spcBef>
              <a:spcAft>
                <a:spcPts val="0"/>
              </a:spcAft>
              <a:buClr>
                <a:schemeClr val="dk1"/>
              </a:buClr>
              <a:buSzPts val="1800"/>
              <a:buFont typeface="Merriweather Sans"/>
              <a:buChar char="&gt;"/>
            </a:pPr>
            <a:r>
              <a:rPr lang="en" b="0"/>
              <a:t>Pilot our outreach with units represented in Core Team</a:t>
            </a:r>
            <a:endParaRPr/>
          </a:p>
          <a:p>
            <a:pPr marL="557212" lvl="1" indent="-214312" algn="l" rtl="0">
              <a:spcBef>
                <a:spcPts val="300"/>
              </a:spcBef>
              <a:spcAft>
                <a:spcPts val="0"/>
              </a:spcAft>
              <a:buClr>
                <a:schemeClr val="dk1"/>
              </a:buClr>
              <a:buSzPts val="1500"/>
              <a:buChar char="–"/>
            </a:pPr>
            <a:r>
              <a:rPr lang="en" b="0"/>
              <a:t>Participants would include each unit's primary fiscal agent and one to two other designated colleagues</a:t>
            </a:r>
            <a:endParaRPr/>
          </a:p>
          <a:p>
            <a:pPr marL="257175" lvl="0" indent="-257175" algn="l" rtl="0">
              <a:spcBef>
                <a:spcPts val="360"/>
              </a:spcBef>
              <a:spcAft>
                <a:spcPts val="0"/>
              </a:spcAft>
              <a:buClr>
                <a:schemeClr val="dk1"/>
              </a:buClr>
              <a:buSzPts val="1800"/>
              <a:buFont typeface="Merriweather Sans"/>
              <a:buChar char="&gt;"/>
            </a:pPr>
            <a:r>
              <a:rPr lang="en" b="0"/>
              <a:t>Brainstorm/whiteboard initial fiscal structure with pilot units</a:t>
            </a:r>
            <a:endParaRPr/>
          </a:p>
          <a:p>
            <a:pPr marL="257175" lvl="0" indent="-257175" algn="l" rtl="0">
              <a:spcBef>
                <a:spcPts val="360"/>
              </a:spcBef>
              <a:spcAft>
                <a:spcPts val="0"/>
              </a:spcAft>
              <a:buClr>
                <a:schemeClr val="dk1"/>
              </a:buClr>
              <a:buSzPts val="1800"/>
              <a:buFont typeface="Merriweather Sans"/>
              <a:buChar char="&gt;"/>
            </a:pPr>
            <a:r>
              <a:rPr lang="en" b="0"/>
              <a:t>Share results and key learnings with Core Team</a:t>
            </a:r>
            <a:endParaRPr/>
          </a:p>
          <a:p>
            <a:pPr marL="557212" lvl="1" indent="-214312" algn="l" rtl="0">
              <a:spcBef>
                <a:spcPts val="300"/>
              </a:spcBef>
              <a:spcAft>
                <a:spcPts val="0"/>
              </a:spcAft>
              <a:buClr>
                <a:schemeClr val="dk1"/>
              </a:buClr>
              <a:buSzPts val="1500"/>
              <a:buChar char="–"/>
            </a:pPr>
            <a:r>
              <a:rPr lang="en" b="0"/>
              <a:t>Include how outreach approach may need adjusted when working with more units</a:t>
            </a:r>
            <a:endParaRPr/>
          </a:p>
        </p:txBody>
      </p:sp>
      <p:sp>
        <p:nvSpPr>
          <p:cNvPr id="505" name="Google Shape;505;p104"/>
          <p:cNvSpPr/>
          <p:nvPr/>
        </p:nvSpPr>
        <p:spPr>
          <a:xfrm>
            <a:off x="7104580" y="0"/>
            <a:ext cx="2039400" cy="402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5"/>
          <p:cNvSpPr txBox="1">
            <a:spLocks noGrp="1"/>
          </p:cNvSpPr>
          <p:nvPr>
            <p:ph type="title"/>
          </p:nvPr>
        </p:nvSpPr>
        <p:spPr>
          <a:xfrm>
            <a:off x="502919" y="1059841"/>
            <a:ext cx="8456100" cy="536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B2E83"/>
              </a:buClr>
              <a:buSzPts val="2800"/>
              <a:buFont typeface="Encode Sans Black"/>
              <a:buNone/>
            </a:pPr>
            <a:r>
              <a:rPr lang="en" sz="2800"/>
              <a:t>QUESTIONS? COMMENTS? SUGGESTIONS?</a:t>
            </a:r>
            <a:endParaRPr/>
          </a:p>
        </p:txBody>
      </p:sp>
      <p:pic>
        <p:nvPicPr>
          <p:cNvPr id="512" name="Google Shape;512;p105"/>
          <p:cNvPicPr preferRelativeResize="0"/>
          <p:nvPr/>
        </p:nvPicPr>
        <p:blipFill rotWithShape="1">
          <a:blip r:embed="rId3">
            <a:alphaModFix/>
          </a:blip>
          <a:srcRect/>
          <a:stretch/>
        </p:blipFill>
        <p:spPr>
          <a:xfrm>
            <a:off x="6328859" y="2370103"/>
            <a:ext cx="2357438" cy="1573589"/>
          </a:xfrm>
          <a:prstGeom prst="rect">
            <a:avLst/>
          </a:prstGeom>
          <a:noFill/>
          <a:ln>
            <a:noFill/>
          </a:ln>
        </p:spPr>
      </p:pic>
      <p:sp>
        <p:nvSpPr>
          <p:cNvPr id="513" name="Google Shape;513;p105"/>
          <p:cNvSpPr txBox="1">
            <a:spLocks noGrp="1"/>
          </p:cNvSpPr>
          <p:nvPr>
            <p:ph type="body" idx="1"/>
          </p:nvPr>
        </p:nvSpPr>
        <p:spPr>
          <a:xfrm>
            <a:off x="502921" y="3369827"/>
            <a:ext cx="6247200" cy="114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
              <a:t>Please email additional questions and feedback to:</a:t>
            </a:r>
            <a:endParaRPr/>
          </a:p>
          <a:p>
            <a:pPr marL="557212" lvl="1" indent="-214312" algn="l" rtl="0">
              <a:spcBef>
                <a:spcPts val="300"/>
              </a:spcBef>
              <a:spcAft>
                <a:spcPts val="0"/>
              </a:spcAft>
              <a:buClr>
                <a:schemeClr val="dk1"/>
              </a:buClr>
              <a:buSzPts val="1500"/>
              <a:buChar char="–"/>
            </a:pPr>
            <a:r>
              <a:rPr lang="en" b="0"/>
              <a:t>UWFT Finance Transformation: </a:t>
            </a:r>
            <a:r>
              <a:rPr lang="en" b="0">
                <a:solidFill>
                  <a:srgbClr val="9D7A27"/>
                </a:solidFill>
              </a:rPr>
              <a:t>uwftask@uw.edu</a:t>
            </a:r>
            <a:endParaRPr/>
          </a:p>
          <a:p>
            <a:pPr marL="0" lvl="0" indent="0" algn="l" rtl="0">
              <a:spcBef>
                <a:spcPts val="300"/>
              </a:spcBef>
              <a:spcAft>
                <a:spcPts val="0"/>
              </a:spcAft>
              <a:buClr>
                <a:schemeClr val="dk1"/>
              </a:buClr>
              <a:buSzPts val="1500"/>
              <a:buNone/>
            </a:pPr>
            <a:endParaRPr sz="1500"/>
          </a:p>
        </p:txBody>
      </p:sp>
      <p:sp>
        <p:nvSpPr>
          <p:cNvPr id="514" name="Google Shape;514;p105"/>
          <p:cNvSpPr/>
          <p:nvPr/>
        </p:nvSpPr>
        <p:spPr>
          <a:xfrm>
            <a:off x="7104580" y="69588"/>
            <a:ext cx="2039400" cy="402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WFT_Purpl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WFT_Gold">
  <a:themeElements>
    <a:clrScheme name="UW Palette 1">
      <a:dk1>
        <a:srgbClr val="4B2E83"/>
      </a:dk1>
      <a:lt1>
        <a:srgbClr val="E8E3D3"/>
      </a:lt1>
      <a:dk2>
        <a:srgbClr val="4B2E83"/>
      </a:dk2>
      <a:lt2>
        <a:srgbClr val="FFFFFF"/>
      </a:lt2>
      <a:accent1>
        <a:srgbClr val="4B2E83"/>
      </a:accent1>
      <a:accent2>
        <a:srgbClr val="E8E3D3"/>
      </a:accent2>
      <a:accent3>
        <a:srgbClr val="FFFFFF"/>
      </a:accent3>
      <a:accent4>
        <a:srgbClr val="D9D9D9"/>
      </a:accent4>
      <a:accent5>
        <a:srgbClr val="444444"/>
      </a:accent5>
      <a:accent6>
        <a:srgbClr val="85754D"/>
      </a:accent6>
      <a:hlink>
        <a:srgbClr val="4B2E83"/>
      </a:hlink>
      <a:folHlink>
        <a:srgbClr val="4B2E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4297</Words>
  <Application>Microsoft Office PowerPoint</Application>
  <PresentationFormat>On-screen Show (4:3)</PresentationFormat>
  <Paragraphs>658</Paragraphs>
  <Slides>71</Slides>
  <Notes>71</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71</vt:i4>
      </vt:variant>
    </vt:vector>
  </HeadingPairs>
  <TitlesOfParts>
    <vt:vector size="95" baseType="lpstr">
      <vt:lpstr>Calibri</vt:lpstr>
      <vt:lpstr>Century Gothic</vt:lpstr>
      <vt:lpstr>Encode Sans Black</vt:lpstr>
      <vt:lpstr>Encode Sans</vt:lpstr>
      <vt:lpstr>Roboto Slab</vt:lpstr>
      <vt:lpstr>Roboto</vt:lpstr>
      <vt:lpstr>Merriweather Sans</vt:lpstr>
      <vt:lpstr>Open Sans Light</vt:lpstr>
      <vt:lpstr>Arial</vt:lpstr>
      <vt:lpstr>Open Sans</vt:lpstr>
      <vt:lpstr>Simple Light</vt:lpstr>
      <vt:lpstr>Office Theme</vt:lpstr>
      <vt:lpstr>UWFT_Purple</vt:lpstr>
      <vt:lpstr>UWFT_Gold</vt:lpstr>
      <vt:lpstr>UWFT_White</vt:lpstr>
      <vt:lpstr>3_Custom Design</vt:lpstr>
      <vt:lpstr>4_UWFT_White</vt:lpstr>
      <vt:lpstr>Marina</vt:lpstr>
      <vt:lpstr>Custom Design</vt:lpstr>
      <vt:lpstr>2_Custom Design</vt:lpstr>
      <vt:lpstr>1_Custom Design</vt:lpstr>
      <vt:lpstr>2_Custom Design</vt:lpstr>
      <vt:lpstr>Custom Design</vt:lpstr>
      <vt:lpstr>1_Custom Design</vt:lpstr>
      <vt:lpstr>PowerPoint Presentation</vt:lpstr>
      <vt:lpstr>UWFT UPDATE   9/12/2019 MRAM</vt:lpstr>
      <vt:lpstr>uw finance transformation is an OPPORTUNITY to reimagine and streamline our finance-related policies and processes, with the help of new technology</vt:lpstr>
      <vt:lpstr>SINCE WE LAST MET…</vt:lpstr>
      <vt:lpstr>ENVISIONING WHAT COULD BE</vt:lpstr>
      <vt:lpstr>GRANT AWARD TO CLOSE:  SESSION TAKEAWAYS</vt:lpstr>
      <vt:lpstr>END-TO-END PROCESS TRANSFORMATION GOALS</vt:lpstr>
      <vt:lpstr>FDM DESIGN PHASE OUTREACH OBJECTIVES</vt:lpstr>
      <vt:lpstr>QUESTIONS? COMMENTS? SUGGESTIONS?</vt:lpstr>
      <vt:lpstr>Updates: Foreign and Significant Financial Interests</vt:lpstr>
      <vt:lpstr>NIH Reminders</vt:lpstr>
      <vt:lpstr>Other Support &amp; Foreign Components</vt:lpstr>
      <vt:lpstr>Financial Conflicts of Interest (FCOI)</vt:lpstr>
      <vt:lpstr>Financial Conflicts of Interest (FCOI)</vt:lpstr>
      <vt:lpstr>Examples</vt:lpstr>
      <vt:lpstr>Examples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2019-09-17T16:02:43Z</dcterms:modified>
</cp:coreProperties>
</file>