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2" r:id="rId2"/>
    <p:sldMasterId id="2147483703" r:id="rId3"/>
    <p:sldMasterId id="2147483704" r:id="rId4"/>
    <p:sldMasterId id="2147483705" r:id="rId5"/>
    <p:sldMasterId id="2147483706" r:id="rId6"/>
    <p:sldMasterId id="2147483707" r:id="rId7"/>
    <p:sldMasterId id="2147483708" r:id="rId8"/>
    <p:sldMasterId id="2147483709" r:id="rId9"/>
  </p:sldMasterIdLst>
  <p:notesMasterIdLst>
    <p:notesMasterId r:id="rId18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9296400" cy="70104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Encode Sans" panose="020B0604020202020204" charset="0"/>
      <p:regular r:id="rId27"/>
      <p:bold r:id="rId28"/>
    </p:embeddedFont>
    <p:embeddedFont>
      <p:font typeface="Encode Sans Black" panose="020B0604020202020204" charset="0"/>
      <p:bold r:id="rId29"/>
    </p:embeddedFont>
    <p:embeddedFont>
      <p:font typeface="Open Sans Ligh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AD0706-ACE8-4565-AF19-08B5D3843FE2}">
  <a:tblStyle styleId="{E2AD0706-ACE8-4565-AF19-08B5D3843F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C1754A-675B-45D7-8702-7EDEF3759B2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C"/>
          </a:solidFill>
        </a:fill>
      </a:tcStyle>
    </a:wholeTbl>
    <a:band1H>
      <a:tcTxStyle/>
      <a:tcStyle>
        <a:tcBdr/>
        <a:fill>
          <a:solidFill>
            <a:srgbClr val="CECC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C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09" y="0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665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3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Benchmarking &amp; Data Gathering (BM&amp;DG):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Achieved 100 percent, on time participation from hundreds of experts in every unit across the University to establish a detailed understanding of current state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UWFT Newsletter &amp; Website: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Launched a website and regular program newsletter to a growing audience of recipients, totaling 4,000 UW employees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&amp; Advisory Groups: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 regularly (monthly, quarterly, semi-annually and annually) with a wide variety of leadership groups, ranging from Board of Deans and Chancellors to Faculty Senate. Also established and regularly engaged with advisory groups within UW Medicine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Profiles and Engagement: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Following the BM&amp;DG effort, prepared unit-specific profiles and met with over 20 units to share findings and provide programmatic updates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Focus Groups: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Launched and will continue to engage throughout Implementation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Workshops: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50 workshops have engaged roughly 300 stakeholders across UW Academy and UWM, providing critical inputs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Groups:</a:t>
            </a:r>
            <a:r>
              <a:rPr lang="en-US" b="1"/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working groups were launched with key stakeholders, including FDM Design, Op Model, HRP and Technical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:notes"/>
          <p:cNvSpPr txBox="1">
            <a:spLocks noGrp="1"/>
          </p:cNvSpPr>
          <p:nvPr>
            <p:ph type="sldNum" idx="12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4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:notes"/>
          <p:cNvSpPr txBox="1">
            <a:spLocks noGrp="1"/>
          </p:cNvSpPr>
          <p:nvPr>
            <p:ph type="sldNum" idx="12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Award attribute functionality - Easier to do it right and harder to do it wrong! Example, Award Special Conditions - IRB fee, e-verify, carryover terms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Multidimensional consideration – Working with the data in a new way – greater flexibility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share process – shift to companion Grant, impacts on timing, tracking, funding sources</a:t>
            </a:r>
            <a:endParaRPr/>
          </a:p>
        </p:txBody>
      </p:sp>
      <p:sp>
        <p:nvSpPr>
          <p:cNvPr id="328" name="Google Shape;328;p5:notes"/>
          <p:cNvSpPr txBox="1">
            <a:spLocks noGrp="1"/>
          </p:cNvSpPr>
          <p:nvPr>
            <p:ph type="sldNum" idx="12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6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6:notes"/>
          <p:cNvSpPr txBox="1">
            <a:spLocks noGrp="1"/>
          </p:cNvSpPr>
          <p:nvPr>
            <p:ph type="sldNum" idx="12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7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5" name="Google Shape;345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8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3" name="Google Shape;353;p8:notes"/>
          <p:cNvSpPr txBox="1">
            <a:spLocks noGrp="1"/>
          </p:cNvSpPr>
          <p:nvPr>
            <p:ph type="sldNum" idx="12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966" y="6012611"/>
            <a:ext cx="3296973" cy="483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 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502920" y="1871317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502920" y="110606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736261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Header + Content">
  <p:cSld name="12_Header +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286028" y="105181"/>
            <a:ext cx="857039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32"/>
              </a:spcBef>
              <a:spcAft>
                <a:spcPts val="0"/>
              </a:spcAft>
              <a:buClr>
                <a:srgbClr val="33006F"/>
              </a:buClr>
              <a:buSzPts val="1661"/>
              <a:buFont typeface="Arial"/>
              <a:buNone/>
              <a:defRPr sz="1661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832" y="1099031"/>
            <a:ext cx="1155800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272992" y="1547899"/>
            <a:ext cx="8583431" cy="458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2991" algn="l" rtl="0">
              <a:spcBef>
                <a:spcPts val="266"/>
              </a:spcBef>
              <a:spcAft>
                <a:spcPts val="0"/>
              </a:spcAft>
              <a:buClr>
                <a:schemeClr val="dk2"/>
              </a:buClr>
              <a:buSzPts val="1329"/>
              <a:buFont typeface="Merriweather Sans"/>
              <a:buChar char="&gt;"/>
              <a:defRPr sz="1329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9021" algn="l" rtl="0">
              <a:spcBef>
                <a:spcPts val="222"/>
              </a:spcBef>
              <a:spcAft>
                <a:spcPts val="0"/>
              </a:spcAft>
              <a:buClr>
                <a:schemeClr val="dk2"/>
              </a:buClr>
              <a:buSzPts val="1109"/>
              <a:buFont typeface="Arial"/>
              <a:buChar char="–"/>
              <a:defRPr sz="1109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1909" algn="l" rtl="0">
              <a:spcBef>
                <a:spcPts val="199"/>
              </a:spcBef>
              <a:spcAft>
                <a:spcPts val="0"/>
              </a:spcAft>
              <a:buClr>
                <a:schemeClr val="dk2"/>
              </a:buClr>
              <a:buSzPts val="997"/>
              <a:buFont typeface="Merriweather Sans"/>
              <a:buChar char="&gt;"/>
              <a:defRPr sz="99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4861" algn="l" rtl="0">
              <a:spcBef>
                <a:spcPts val="177"/>
              </a:spcBef>
              <a:spcAft>
                <a:spcPts val="0"/>
              </a:spcAft>
              <a:buClr>
                <a:schemeClr val="dk2"/>
              </a:buClr>
              <a:buSzPts val="886"/>
              <a:buFont typeface="Arial"/>
              <a:buChar char="–"/>
              <a:defRPr sz="88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7876" algn="l" rtl="0">
              <a:spcBef>
                <a:spcPts val="155"/>
              </a:spcBef>
              <a:spcAft>
                <a:spcPts val="0"/>
              </a:spcAft>
              <a:buClr>
                <a:schemeClr val="dk2"/>
              </a:buClr>
              <a:buSzPts val="776"/>
              <a:buFont typeface="Merriweather Sans"/>
              <a:buChar char="&gt;"/>
              <a:defRPr sz="776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709999" y="6489776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" name="Google Shape;86;p1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4">
            <a:alphaModFix/>
          </a:blip>
          <a:srcRect l="25200"/>
          <a:stretch/>
        </p:blipFill>
        <p:spPr>
          <a:xfrm>
            <a:off x="813588" y="6004539"/>
            <a:ext cx="2821528" cy="86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Google Shape;96;p2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671757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4">
            <a:alphaModFix/>
          </a:blip>
          <a:srcRect l="25200"/>
          <a:stretch/>
        </p:blipFill>
        <p:spPr>
          <a:xfrm>
            <a:off x="813588" y="6004539"/>
            <a:ext cx="2821528" cy="86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2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3947767"/>
            <a:ext cx="2451418" cy="124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71757" y="939148"/>
            <a:ext cx="6972300" cy="287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 rotWithShape="1">
          <a:blip r:embed="rId4">
            <a:alphaModFix/>
          </a:blip>
          <a:srcRect l="20116" b="-576"/>
          <a:stretch/>
        </p:blipFill>
        <p:spPr>
          <a:xfrm>
            <a:off x="792039" y="6252001"/>
            <a:ext cx="2602870" cy="426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4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502920" y="1871317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Google Shape;1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0775" y="6172200"/>
            <a:ext cx="2392304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02920" y="2278439"/>
            <a:ext cx="8072846" cy="3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502920" y="1896095"/>
            <a:ext cx="8072846" cy="26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1" name="Google Shape;12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966" y="5924997"/>
            <a:ext cx="3296973" cy="57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502920" y="2278439"/>
            <a:ext cx="8072846" cy="3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2"/>
          </p:nvPr>
        </p:nvSpPr>
        <p:spPr>
          <a:xfrm>
            <a:off x="502920" y="1896095"/>
            <a:ext cx="8072846" cy="26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6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502920" y="110606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736261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 descr="Bar_RtAngle_7502_RGB.png"/>
          <p:cNvPicPr preferRelativeResize="0"/>
          <p:nvPr/>
        </p:nvPicPr>
        <p:blipFill/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3" name="Google Shape;143;p30"/>
          <p:cNvPicPr preferRelativeResize="0"/>
          <p:nvPr/>
        </p:nvPicPr>
        <p:blipFill rotWithShape="1">
          <a:blip r:embed="rId3">
            <a:alphaModFix/>
          </a:blip>
          <a:srcRect l="25200"/>
          <a:stretch/>
        </p:blipFill>
        <p:spPr>
          <a:xfrm>
            <a:off x="813588" y="6004539"/>
            <a:ext cx="2821528" cy="86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2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7" name="Google Shape;147;p3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2" name="Google Shape;152;p3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671757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4">
            <a:alphaModFix/>
          </a:blip>
          <a:srcRect l="25200"/>
          <a:stretch/>
        </p:blipFill>
        <p:spPr>
          <a:xfrm>
            <a:off x="813588" y="6004539"/>
            <a:ext cx="2821528" cy="86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8" name="Google Shape;158;p3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er + Content">
  <p:cSld name="2_Header +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eader + Content">
  <p:cSld name="3_Header +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0775" y="6172200"/>
            <a:ext cx="2392304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02920" y="1871317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eader + Content">
  <p:cSld name="4_Header +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Header + Content">
  <p:cSld name="5_Header +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Header + Content">
  <p:cSld name="6_Header +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5" name="Google Shape;18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Header + Content">
  <p:cSld name="7_Header +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Header + Content">
  <p:cSld name="8_Header +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Header + Content">
  <p:cSld name="9_Header + Conte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Header + Content">
  <p:cSld name="10_Header +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2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Header + Content">
  <p:cSld name="11_Header +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43"/>
          <p:cNvSpPr txBox="1">
            <a:spLocks noGrp="1"/>
          </p:cNvSpPr>
          <p:nvPr>
            <p:ph type="body" idx="2"/>
          </p:nvPr>
        </p:nvSpPr>
        <p:spPr>
          <a:xfrm>
            <a:off x="489182" y="1543667"/>
            <a:ext cx="8196210" cy="456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43"/>
          <p:cNvSpPr txBox="1">
            <a:spLocks noGrp="1"/>
          </p:cNvSpPr>
          <p:nvPr>
            <p:ph type="sldNum" idx="12"/>
          </p:nvPr>
        </p:nvSpPr>
        <p:spPr>
          <a:xfrm>
            <a:off x="8709998" y="6489775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0" name="Google Shape;21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5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16" name="Google Shape;216;p45"/>
          <p:cNvPicPr preferRelativeResize="0"/>
          <p:nvPr/>
        </p:nvPicPr>
        <p:blipFill rotWithShape="1">
          <a:blip r:embed="rId4">
            <a:alphaModFix/>
          </a:blip>
          <a:srcRect l="25200"/>
          <a:stretch/>
        </p:blipFill>
        <p:spPr>
          <a:xfrm>
            <a:off x="813588" y="6004539"/>
            <a:ext cx="2821528" cy="86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 txBox="1">
            <a:spLocks noGrp="1"/>
          </p:cNvSpPr>
          <p:nvPr>
            <p:ph type="body" idx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6"/>
          <p:cNvSpPr txBox="1">
            <a:spLocks noGrp="1"/>
          </p:cNvSpPr>
          <p:nvPr>
            <p:ph type="body" idx="2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0" name="Google Shape;220;p4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Bar_RtAng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39" y="3947767"/>
            <a:ext cx="2451418" cy="12450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71757" y="939148"/>
            <a:ext cx="6972300" cy="287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7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5" name="Google Shape;225;p4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7"/>
          <p:cNvSpPr txBox="1">
            <a:spLocks noGrp="1"/>
          </p:cNvSpPr>
          <p:nvPr>
            <p:ph type="title"/>
          </p:nvPr>
        </p:nvSpPr>
        <p:spPr>
          <a:xfrm>
            <a:off x="671757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28" name="Google Shape;228;p47"/>
          <p:cNvPicPr preferRelativeResize="0"/>
          <p:nvPr/>
        </p:nvPicPr>
        <p:blipFill rotWithShape="1">
          <a:blip r:embed="rId4">
            <a:alphaModFix/>
          </a:blip>
          <a:srcRect l="25200"/>
          <a:stretch/>
        </p:blipFill>
        <p:spPr>
          <a:xfrm>
            <a:off x="813588" y="6004539"/>
            <a:ext cx="2821528" cy="86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1" name="Google Shape;231;p4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9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3947767"/>
            <a:ext cx="2451418" cy="12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9"/>
          <p:cNvSpPr txBox="1">
            <a:spLocks noGrp="1"/>
          </p:cNvSpPr>
          <p:nvPr>
            <p:ph type="title"/>
          </p:nvPr>
        </p:nvSpPr>
        <p:spPr>
          <a:xfrm>
            <a:off x="671757" y="939148"/>
            <a:ext cx="6972300" cy="287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8" name="Google Shape;238;p49"/>
          <p:cNvPicPr preferRelativeResize="0"/>
          <p:nvPr/>
        </p:nvPicPr>
        <p:blipFill rotWithShape="1">
          <a:blip r:embed="rId4">
            <a:alphaModFix/>
          </a:blip>
          <a:srcRect l="20116" b="-576"/>
          <a:stretch/>
        </p:blipFill>
        <p:spPr>
          <a:xfrm>
            <a:off x="792039" y="6252001"/>
            <a:ext cx="2602870" cy="426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1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1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3" name="Google Shape;24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966" y="5924997"/>
            <a:ext cx="3296973" cy="57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2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52"/>
          <p:cNvSpPr txBox="1">
            <a:spLocks noGrp="1"/>
          </p:cNvSpPr>
          <p:nvPr>
            <p:ph type="body" idx="1"/>
          </p:nvPr>
        </p:nvSpPr>
        <p:spPr>
          <a:xfrm>
            <a:off x="502920" y="2278439"/>
            <a:ext cx="8072846" cy="3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body" idx="2"/>
          </p:nvPr>
        </p:nvSpPr>
        <p:spPr>
          <a:xfrm>
            <a:off x="502920" y="1896095"/>
            <a:ext cx="8072846" cy="26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2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3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3"/>
          <p:cNvSpPr txBox="1">
            <a:spLocks noGrp="1"/>
          </p:cNvSpPr>
          <p:nvPr>
            <p:ph type="title"/>
          </p:nvPr>
        </p:nvSpPr>
        <p:spPr>
          <a:xfrm>
            <a:off x="502920" y="268867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53"/>
          <p:cNvSpPr txBox="1">
            <a:spLocks noGrp="1"/>
          </p:cNvSpPr>
          <p:nvPr>
            <p:ph type="body" idx="1"/>
          </p:nvPr>
        </p:nvSpPr>
        <p:spPr>
          <a:xfrm>
            <a:off x="502920" y="1080343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6" name="Google Shape;25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894522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4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4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1" name="Google Shape;26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5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5"/>
          <p:cNvSpPr txBox="1">
            <a:spLocks noGrp="1"/>
          </p:cNvSpPr>
          <p:nvPr>
            <p:ph type="title"/>
          </p:nvPr>
        </p:nvSpPr>
        <p:spPr>
          <a:xfrm>
            <a:off x="502920" y="110606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5" name="Google Shape;265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736261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7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1" name="Google Shape;271;p57"/>
          <p:cNvPicPr preferRelativeResize="0"/>
          <p:nvPr/>
        </p:nvPicPr>
        <p:blipFill rotWithShape="1">
          <a:blip r:embed="rId4">
            <a:alphaModFix/>
          </a:blip>
          <a:srcRect l="25200"/>
          <a:stretch/>
        </p:blipFill>
        <p:spPr>
          <a:xfrm>
            <a:off x="813588" y="6004539"/>
            <a:ext cx="2821528" cy="86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8"/>
          <p:cNvSpPr txBox="1">
            <a:spLocks noGrp="1"/>
          </p:cNvSpPr>
          <p:nvPr>
            <p:ph type="body" idx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58"/>
          <p:cNvSpPr txBox="1">
            <a:spLocks noGrp="1"/>
          </p:cNvSpPr>
          <p:nvPr>
            <p:ph type="body" idx="2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5" name="Google Shape;275;p5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 descr="Bar_RtAngle_HEX.png"/>
          <p:cNvPicPr preferRelativeResize="0"/>
          <p:nvPr/>
        </p:nvPicPr>
        <p:blipFill rotWithShape="1">
          <a:blip r:embed="rId2">
            <a:alphaModFix/>
          </a:blip>
          <a:srcRect l="58180" t="-6099"/>
          <a:stretch/>
        </p:blipFill>
        <p:spPr>
          <a:xfrm>
            <a:off x="504825" y="1689100"/>
            <a:ext cx="828216" cy="10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502920" y="2278439"/>
            <a:ext cx="8072846" cy="3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502920" y="1896095"/>
            <a:ext cx="8072846" cy="26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6C6C6C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0775" y="6172200"/>
            <a:ext cx="2392304" cy="41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9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rgbClr val="4B2E83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rgbClr val="4B2E83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0" name="Google Shape;280;p5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5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9"/>
          <p:cNvSpPr txBox="1">
            <a:spLocks noGrp="1"/>
          </p:cNvSpPr>
          <p:nvPr>
            <p:ph type="title"/>
          </p:nvPr>
        </p:nvSpPr>
        <p:spPr>
          <a:xfrm>
            <a:off x="671757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3" name="Google Shape;283;p59"/>
          <p:cNvPicPr preferRelativeResize="0"/>
          <p:nvPr/>
        </p:nvPicPr>
        <p:blipFill rotWithShape="1">
          <a:blip r:embed="rId4">
            <a:alphaModFix/>
          </a:blip>
          <a:srcRect l="25200"/>
          <a:stretch/>
        </p:blipFill>
        <p:spPr>
          <a:xfrm>
            <a:off x="813588" y="6004539"/>
            <a:ext cx="2821528" cy="86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6" name="Google Shape;286;p6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6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1" descr="Bar_RtAng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3947767"/>
            <a:ext cx="2451418" cy="12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1"/>
          <p:cNvSpPr txBox="1">
            <a:spLocks noGrp="1"/>
          </p:cNvSpPr>
          <p:nvPr>
            <p:ph type="title"/>
          </p:nvPr>
        </p:nvSpPr>
        <p:spPr>
          <a:xfrm>
            <a:off x="671757" y="939148"/>
            <a:ext cx="6972300" cy="287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3" name="Google Shape;293;p61"/>
          <p:cNvPicPr preferRelativeResize="0"/>
          <p:nvPr/>
        </p:nvPicPr>
        <p:blipFill rotWithShape="1">
          <a:blip r:embed="rId4">
            <a:alphaModFix/>
          </a:blip>
          <a:srcRect l="20116" b="-576"/>
          <a:stretch/>
        </p:blipFill>
        <p:spPr>
          <a:xfrm>
            <a:off x="792039" y="6252001"/>
            <a:ext cx="2602870" cy="426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">
  <p:cSld name="1 Column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2"/>
          <p:cNvSpPr txBox="1">
            <a:spLocks noGrp="1"/>
          </p:cNvSpPr>
          <p:nvPr>
            <p:ph type="body" idx="1"/>
          </p:nvPr>
        </p:nvSpPr>
        <p:spPr>
          <a:xfrm>
            <a:off x="411479" y="1399032"/>
            <a:ext cx="8330184" cy="488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rgbClr val="08080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80808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80808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80808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80808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62"/>
          <p:cNvSpPr txBox="1">
            <a:spLocks noGrp="1"/>
          </p:cNvSpPr>
          <p:nvPr>
            <p:ph type="body" idx="2"/>
          </p:nvPr>
        </p:nvSpPr>
        <p:spPr>
          <a:xfrm>
            <a:off x="414338" y="887040"/>
            <a:ext cx="833018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spcBef>
                <a:spcPts val="240"/>
              </a:spcBef>
              <a:spcAft>
                <a:spcPts val="0"/>
              </a:spcAft>
              <a:buClr>
                <a:srgbClr val="080808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 txBox="1">
            <a:spLocks noGrp="1"/>
          </p:cNvSpPr>
          <p:nvPr>
            <p:ph type="title"/>
          </p:nvPr>
        </p:nvSpPr>
        <p:spPr>
          <a:xfrm>
            <a:off x="414338" y="322415"/>
            <a:ext cx="8330184" cy="4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98" name="Google Shape;298;p62"/>
          <p:cNvCxnSpPr/>
          <p:nvPr/>
        </p:nvCxnSpPr>
        <p:spPr>
          <a:xfrm>
            <a:off x="392113" y="806450"/>
            <a:ext cx="835501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62"/>
          <p:cNvSpPr txBox="1"/>
          <p:nvPr/>
        </p:nvSpPr>
        <p:spPr>
          <a:xfrm>
            <a:off x="4475019" y="6703311"/>
            <a:ext cx="193964" cy="10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"/>
              <a:buFont typeface="Noto Sans Symbols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/>
          </a:p>
        </p:txBody>
      </p:sp>
      <p:pic>
        <p:nvPicPr>
          <p:cNvPr id="300" name="Google Shape;30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6388217"/>
            <a:ext cx="890818" cy="420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 descr="Bar_RtAngle_HEX.png"/>
          <p:cNvPicPr preferRelativeResize="0"/>
          <p:nvPr/>
        </p:nvPicPr>
        <p:blipFill rotWithShape="1">
          <a:blip r:embed="rId2">
            <a:alphaModFix/>
          </a:blip>
          <a:srcRect l="58180" t="-6099"/>
          <a:stretch/>
        </p:blipFill>
        <p:spPr>
          <a:xfrm>
            <a:off x="504825" y="1689100"/>
            <a:ext cx="828216" cy="10672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502920" y="1871317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0775" y="6172200"/>
            <a:ext cx="2392304" cy="41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02920" y="268867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502920" y="1080343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894522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875" y="6043559"/>
            <a:ext cx="2301245" cy="52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502920" y="2278439"/>
            <a:ext cx="8072846" cy="3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502920" y="1896095"/>
            <a:ext cx="8072846" cy="26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875" y="6043559"/>
            <a:ext cx="2301245" cy="52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966" y="5924997"/>
            <a:ext cx="3296973" cy="57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/>
        </p:nvSpPr>
        <p:spPr>
          <a:xfrm>
            <a:off x="6814494" y="36214"/>
            <a:ext cx="2103705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50"/>
              <a:buFont typeface="Arial"/>
              <a:buNone/>
            </a:pPr>
            <a:r>
              <a:rPr lang="en-US" sz="7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DRAFT – FOR DISCUSSION PURPOSES ONLY</a:t>
            </a:r>
            <a:endParaRPr sz="75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3"/>
          <p:cNvSpPr txBox="1">
            <a:spLocks noGrp="1"/>
          </p:cNvSpPr>
          <p:nvPr>
            <p:ph type="title"/>
          </p:nvPr>
        </p:nvSpPr>
        <p:spPr>
          <a:xfrm>
            <a:off x="671757" y="2732776"/>
            <a:ext cx="6972300" cy="227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Encode Sans"/>
              <a:buNone/>
            </a:pPr>
            <a:r>
              <a:rPr lang="en-US" sz="4050" cap="small">
                <a:latin typeface="Encode Sans"/>
                <a:ea typeface="Encode Sans"/>
                <a:cs typeface="Encode Sans"/>
                <a:sym typeface="Encode Sans"/>
              </a:rPr>
              <a:t>UWFT UPDATE</a:t>
            </a:r>
            <a:r>
              <a:rPr lang="en-US" sz="2100" b="0" i="1" cap="small">
                <a:latin typeface="Encode Sans"/>
                <a:ea typeface="Encode Sans"/>
                <a:cs typeface="Encode Sans"/>
                <a:sym typeface="Encode Sans"/>
              </a:rPr>
              <a:t/>
            </a:r>
            <a:br>
              <a:rPr lang="en-US" sz="2100" b="0" i="1" cap="small"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n-US" sz="3300"/>
              <a:t/>
            </a:r>
            <a:br>
              <a:rPr lang="en-US" sz="3300"/>
            </a:br>
            <a:r>
              <a:rPr lang="en-US" sz="3300"/>
              <a:t/>
            </a:r>
            <a:br>
              <a:rPr lang="en-US" sz="3300"/>
            </a:br>
            <a:r>
              <a:rPr lang="en-US" sz="2400" b="0" i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9/12/2019</a:t>
            </a:r>
            <a:br>
              <a:rPr lang="en-US" sz="2400" b="0" i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 b="0" i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 sz="2700" b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4"/>
          <p:cNvSpPr txBox="1">
            <a:spLocks noGrp="1"/>
          </p:cNvSpPr>
          <p:nvPr>
            <p:ph type="title"/>
          </p:nvPr>
        </p:nvSpPr>
        <p:spPr>
          <a:xfrm>
            <a:off x="671758" y="1561611"/>
            <a:ext cx="8181998" cy="215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Encode Sans"/>
              <a:buNone/>
            </a:pPr>
            <a:r>
              <a:rPr lang="en-US" sz="2700" i="1" cap="small">
                <a:latin typeface="Encode Sans"/>
                <a:ea typeface="Encode Sans"/>
                <a:cs typeface="Encode Sans"/>
                <a:sym typeface="Encode Sans"/>
              </a:rPr>
              <a:t>uw finance transformation is an OPPORTUNITY to reimagine and streamline our finance-related policies and processes, with the help of new technology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5"/>
          <p:cNvSpPr txBox="1">
            <a:spLocks noGrp="1"/>
          </p:cNvSpPr>
          <p:nvPr>
            <p:ph type="title"/>
          </p:nvPr>
        </p:nvSpPr>
        <p:spPr>
          <a:xfrm>
            <a:off x="502920" y="268867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 sz="2800"/>
              <a:t>SINCE WE LAST MET…</a:t>
            </a:r>
            <a:endParaRPr/>
          </a:p>
        </p:txBody>
      </p:sp>
      <p:sp>
        <p:nvSpPr>
          <p:cNvPr id="317" name="Google Shape;317;p65"/>
          <p:cNvSpPr txBox="1">
            <a:spLocks noGrp="1"/>
          </p:cNvSpPr>
          <p:nvPr>
            <p:ph type="body" idx="1"/>
          </p:nvPr>
        </p:nvSpPr>
        <p:spPr>
          <a:xfrm>
            <a:off x="502920" y="1080343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0"/>
              <a:t>In early summer, leadership from UWFT, UW-IT, UW Finance and UW Medicine went before the Board of Regents twice to review the work completed in Readiness, and secure approval to proceed to Design</a:t>
            </a:r>
            <a:endParaRPr/>
          </a:p>
          <a:p>
            <a:pPr marL="557213" lvl="1" indent="-214312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b="0"/>
              <a:t>The Design Phase is a 6-month period of time devoted to firming up this multi-year program’s scope, schedule and budget</a:t>
            </a:r>
            <a:endParaRPr/>
          </a:p>
          <a:p>
            <a:pPr marL="257175" lvl="0" indent="-257175" algn="l" rtl="0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0"/>
              <a:t>UWFT will go before the Board of Regents in December to ask for Stage 2 funding. At that time, we’ll also have a definitive go-live date</a:t>
            </a:r>
            <a:endParaRPr/>
          </a:p>
          <a:p>
            <a:pPr marL="257175" lvl="0" indent="-257175" algn="l" rtl="0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0"/>
              <a:t>Engagement with stakeholders so far has been steady, but will grow significantly in frequency, and broaden in reach, beginning in 2020</a:t>
            </a:r>
            <a:endParaRPr/>
          </a:p>
          <a:p>
            <a:pPr marL="257175" lvl="0" indent="-257175" algn="l" rtl="0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0"/>
              <a:t>New members of the UWFT Sponsor team include Mary Lidstrom, Mia Tuan and Bob Stacey</a:t>
            </a:r>
            <a:endParaRPr/>
          </a:p>
          <a:p>
            <a:pPr marL="257175" lvl="0" indent="-130175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6"/>
          <p:cNvSpPr txBox="1">
            <a:spLocks noGrp="1"/>
          </p:cNvSpPr>
          <p:nvPr>
            <p:ph type="title"/>
          </p:nvPr>
        </p:nvSpPr>
        <p:spPr>
          <a:xfrm>
            <a:off x="502920" y="268867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 sz="2800"/>
              <a:t>ENVISIONING WHAT COULD BE</a:t>
            </a:r>
            <a:endParaRPr/>
          </a:p>
        </p:txBody>
      </p:sp>
      <p:graphicFrame>
        <p:nvGraphicFramePr>
          <p:cNvPr id="324" name="Google Shape;324;p66"/>
          <p:cNvGraphicFramePr/>
          <p:nvPr/>
        </p:nvGraphicFramePr>
        <p:xfrm>
          <a:off x="33879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{E2AD0706-ACE8-4565-AF19-08B5D3843FE2}</a:tableStyleId>
              </a:tblPr>
              <a:tblGrid>
                <a:gridCol w="488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AMU Prototype Session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2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2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Asset Acquire to Retire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Wednesday, July 10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 and Manage the Business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Thursday, July 11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Procure to Pay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Wednesday, July 17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Customer Requisition to Payment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Thursday, July 18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 &amp; Expense AMU Prototype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Wednesday, July 24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Record to Report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Thursday, July 25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Cash and Financial Assets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Tuesday, July 30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Inception to Close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Tuesday, August 6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Gifts and Endowments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Thursday, August 8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Inventory and Supply Chain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Thursday, August 8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Award to Close AMU Prototype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Wednesday, August 14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Process Design Wrap Up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Thursday, August 22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B2E8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 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8D3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 sz="2800"/>
              <a:t>GRANT AWARD TO CLOSE: </a:t>
            </a:r>
            <a:br>
              <a:rPr lang="en-US" sz="2800"/>
            </a:br>
            <a:r>
              <a:rPr lang="en-US" sz="2800"/>
              <a:t>SESSION TAKEAWAYS</a:t>
            </a:r>
            <a:endParaRPr sz="2400"/>
          </a:p>
        </p:txBody>
      </p:sp>
      <p:graphicFrame>
        <p:nvGraphicFramePr>
          <p:cNvPr id="331" name="Google Shape;331;p67"/>
          <p:cNvGraphicFramePr/>
          <p:nvPr/>
        </p:nvGraphicFramePr>
        <p:xfrm>
          <a:off x="502920" y="175533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{49C1754A-675B-45D7-8702-7EDEF3759B29}</a:tableStyleId>
              </a:tblPr>
              <a:tblGrid>
                <a:gridCol w="81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Merriweather Sans"/>
                        <a:buNone/>
                      </a:pPr>
                      <a:r>
                        <a:rPr lang="en-US" sz="1700" b="1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AREAS OF EXCITEMENT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Merriweather Sans"/>
                        <a:buChar char="&gt;"/>
                      </a:pPr>
                      <a:r>
                        <a:rPr lang="en-US" sz="1700" b="1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Expanded award attribute functionality! </a:t>
                      </a:r>
                      <a:r>
                        <a:rPr lang="en-US" sz="1700" b="0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Ability to configure and use Grant worktag and award attributes to drive workflow approvals, notifications, and to support a variety of downstream processing, such as award setup, expenditure date validations, and spend transaction approval workflows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Merriweather Sans"/>
                        <a:buChar char="&gt;"/>
                      </a:pPr>
                      <a:r>
                        <a:rPr lang="en-US" sz="1700" b="1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Dates matter! </a:t>
                      </a:r>
                      <a:r>
                        <a:rPr lang="en-US" sz="1700" b="0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Ability to configure and use dates to accept pre- and post-award expenses while maintaining actual contractual start and end dates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Merriweather Sans"/>
                        <a:buNone/>
                      </a:pPr>
                      <a:r>
                        <a:rPr lang="en-US" sz="1700" b="1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AREAS FOR FURTHER EXPLORATION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Merriweather Sans"/>
                        <a:buChar char="&gt;"/>
                      </a:pPr>
                      <a:r>
                        <a:rPr lang="en-US" sz="1700" b="1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Multidimensional considerations! </a:t>
                      </a:r>
                      <a:r>
                        <a:rPr lang="en-US" sz="1700" b="0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Multiple Cost Centers sharing a single Grant versus one Cost Center to one Grant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Merriweather Sans"/>
                        <a:buChar char="&gt;"/>
                      </a:pPr>
                      <a:r>
                        <a:rPr lang="en-US" sz="1700" b="1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share process! </a:t>
                      </a:r>
                      <a:r>
                        <a:rPr lang="en-US" sz="1700" b="0" i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Significant change in how to think about and manage cost share; frequency of multiple funding sources used for cost share </a:t>
                      </a:r>
                      <a:endParaRPr/>
                    </a:p>
                  </a:txBody>
                  <a:tcPr marL="68575" marR="68575" marT="34300" marB="343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8"/>
          <p:cNvSpPr txBox="1">
            <a:spLocks noGrp="1"/>
          </p:cNvSpPr>
          <p:nvPr>
            <p:ph type="body" idx="2"/>
          </p:nvPr>
        </p:nvSpPr>
        <p:spPr>
          <a:xfrm>
            <a:off x="671757" y="1574152"/>
            <a:ext cx="8184662" cy="30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rPr lang="en-US"/>
              <a:t>GRANT AWARD TO CLOSE</a:t>
            </a:r>
            <a:endParaRPr/>
          </a:p>
        </p:txBody>
      </p:sp>
      <p:sp>
        <p:nvSpPr>
          <p:cNvPr id="338" name="Google Shape;338;p68"/>
          <p:cNvSpPr txBox="1">
            <a:spLocks noGrp="1"/>
          </p:cNvSpPr>
          <p:nvPr>
            <p:ph type="title"/>
          </p:nvPr>
        </p:nvSpPr>
        <p:spPr>
          <a:xfrm>
            <a:off x="671757" y="537576"/>
            <a:ext cx="8567280" cy="74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25"/>
              <a:buFont typeface="Encode Sans Black"/>
              <a:buNone/>
            </a:pPr>
            <a:r>
              <a:rPr lang="en-US" sz="2325"/>
              <a:t>END-TO-END PROCESS TRANSFORMATION GOALS</a:t>
            </a:r>
            <a:endParaRPr/>
          </a:p>
        </p:txBody>
      </p:sp>
      <p:sp>
        <p:nvSpPr>
          <p:cNvPr id="339" name="Google Shape;339;p68"/>
          <p:cNvSpPr txBox="1"/>
          <p:nvPr/>
        </p:nvSpPr>
        <p:spPr>
          <a:xfrm>
            <a:off x="671757" y="6320424"/>
            <a:ext cx="199031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DRAFT FOR DISCUSSION</a:t>
            </a:r>
            <a:endParaRPr/>
          </a:p>
        </p:txBody>
      </p:sp>
      <p:sp>
        <p:nvSpPr>
          <p:cNvPr id="340" name="Google Shape;340;p68"/>
          <p:cNvSpPr txBox="1"/>
          <p:nvPr/>
        </p:nvSpPr>
        <p:spPr>
          <a:xfrm>
            <a:off x="444788" y="1983925"/>
            <a:ext cx="4025400" cy="3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Sponsor data that automatically flows through the system from pre- to post-award</a:t>
            </a:r>
            <a:endParaRPr sz="1600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Streamline grant/contract set up process</a:t>
            </a:r>
            <a:endParaRPr sz="1600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370086"/>
                </a:solidFill>
                <a:latin typeface="Calibri"/>
                <a:ea typeface="Calibri"/>
                <a:cs typeface="Calibri"/>
                <a:sym typeface="Calibri"/>
              </a:rPr>
              <a:t>Streamline and standardize subcontract process</a:t>
            </a:r>
            <a:endParaRPr sz="1600">
              <a:solidFill>
                <a:srgbClr val="37008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370086"/>
                </a:solidFill>
                <a:latin typeface="Calibri"/>
                <a:ea typeface="Calibri"/>
                <a:cs typeface="Calibri"/>
                <a:sym typeface="Calibri"/>
              </a:rPr>
              <a:t>Provide ability to apply rules/workflows consistently across all awards based on grant attributes like sponsor type</a:t>
            </a:r>
            <a:endParaRPr sz="1600">
              <a:solidFill>
                <a:srgbClr val="37008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370086"/>
                </a:solidFill>
                <a:latin typeface="Calibri"/>
                <a:ea typeface="Calibri"/>
                <a:cs typeface="Calibri"/>
                <a:sym typeface="Calibri"/>
              </a:rPr>
              <a:t>Streamline documents management processes</a:t>
            </a:r>
            <a:endParaRPr sz="1600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68"/>
          <p:cNvSpPr txBox="1"/>
          <p:nvPr/>
        </p:nvSpPr>
        <p:spPr>
          <a:xfrm>
            <a:off x="4470200" y="1983925"/>
            <a:ext cx="4341600" cy="4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Implement a solution that provides robust grant tracking</a:t>
            </a:r>
            <a:endParaRPr sz="1600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370086"/>
                </a:solidFill>
                <a:latin typeface="Calibri"/>
                <a:ea typeface="Calibri"/>
                <a:cs typeface="Calibri"/>
                <a:sym typeface="Calibri"/>
              </a:rPr>
              <a:t>Improve reporting (including projections)</a:t>
            </a:r>
            <a:endParaRPr sz="1600">
              <a:solidFill>
                <a:srgbClr val="37008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Consolidate post-award grants management in Workday</a:t>
            </a:r>
            <a:endParaRPr sz="1600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Increase granular tracking of expenditure types within a grant</a:t>
            </a:r>
            <a:endParaRPr sz="1600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Establish automated reconciliation between Grants Ledger &amp; General Ledger</a:t>
            </a:r>
            <a:endParaRPr sz="1600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Provide automated exception reporting</a:t>
            </a:r>
            <a:endParaRPr sz="1600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086"/>
              </a:buClr>
              <a:buSzPts val="1100"/>
              <a:buFont typeface="Calibri"/>
              <a:buChar char="●"/>
            </a:pPr>
            <a:r>
              <a:rPr lang="en-US" sz="1600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Provide more timely, transparent, and accurate grant accounting and effort certification including enterprise reporting for PIs and leadership</a:t>
            </a:r>
            <a:endParaRPr sz="1600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9"/>
          <p:cNvSpPr txBox="1">
            <a:spLocks noGrp="1"/>
          </p:cNvSpPr>
          <p:nvPr>
            <p:ph type="title"/>
          </p:nvPr>
        </p:nvSpPr>
        <p:spPr>
          <a:xfrm>
            <a:off x="502919" y="1059841"/>
            <a:ext cx="8548613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 sz="2800"/>
              <a:t>FDM DESIGN PHASE OUTREACH OBJECTIVES</a:t>
            </a:r>
            <a:endParaRPr sz="2800" u="sng"/>
          </a:p>
        </p:txBody>
      </p:sp>
      <p:sp>
        <p:nvSpPr>
          <p:cNvPr id="348" name="Google Shape;348;p69"/>
          <p:cNvSpPr txBox="1">
            <a:spLocks noGrp="1"/>
          </p:cNvSpPr>
          <p:nvPr>
            <p:ph type="body" idx="1"/>
          </p:nvPr>
        </p:nvSpPr>
        <p:spPr>
          <a:xfrm>
            <a:off x="502920" y="2260738"/>
            <a:ext cx="8072846" cy="294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b="0"/>
              <a:t>Begin education of FDM and what it means for the enterprise's transition to Workday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b="0"/>
              <a:t>Pilot our outreach with units represented in Core Team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-US" b="0"/>
              <a:t>Participants would include each unit's primary fiscal agent and one to two other designated colleagues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b="0"/>
              <a:t>Brainstorm/whiteboard initial fiscal structure with pilot units</a:t>
            </a:r>
            <a:endParaRPr/>
          </a:p>
          <a:p>
            <a:pPr marL="257175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</a:pPr>
            <a:r>
              <a:rPr lang="en-US" b="0"/>
              <a:t>Share results and key learnings with Core Team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-US" b="0"/>
              <a:t>Include how outreach approach may need adjusted when working with more units</a:t>
            </a:r>
            <a:endParaRPr/>
          </a:p>
        </p:txBody>
      </p:sp>
      <p:sp>
        <p:nvSpPr>
          <p:cNvPr id="349" name="Google Shape;349;p69"/>
          <p:cNvSpPr/>
          <p:nvPr/>
        </p:nvSpPr>
        <p:spPr>
          <a:xfrm>
            <a:off x="7104580" y="0"/>
            <a:ext cx="2039420" cy="4021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0"/>
          <p:cNvSpPr txBox="1">
            <a:spLocks noGrp="1"/>
          </p:cNvSpPr>
          <p:nvPr>
            <p:ph type="title"/>
          </p:nvPr>
        </p:nvSpPr>
        <p:spPr>
          <a:xfrm>
            <a:off x="502919" y="1059841"/>
            <a:ext cx="8456145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Encode Sans Black"/>
              <a:buNone/>
            </a:pPr>
            <a:r>
              <a:rPr lang="en-US" sz="2800"/>
              <a:t>QUESTIONS? COMMENTS? SUGGESTIONS?</a:t>
            </a:r>
            <a:endParaRPr/>
          </a:p>
        </p:txBody>
      </p:sp>
      <p:pic>
        <p:nvPicPr>
          <p:cNvPr id="356" name="Google Shape;356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8859" y="2370103"/>
            <a:ext cx="2357438" cy="157358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0"/>
          <p:cNvSpPr txBox="1">
            <a:spLocks noGrp="1"/>
          </p:cNvSpPr>
          <p:nvPr>
            <p:ph type="body" idx="1"/>
          </p:nvPr>
        </p:nvSpPr>
        <p:spPr>
          <a:xfrm>
            <a:off x="502921" y="3369827"/>
            <a:ext cx="6247200" cy="114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Please email additional questions and feedback to:</a:t>
            </a:r>
            <a:endParaRPr/>
          </a:p>
          <a:p>
            <a:pPr marL="557213" lvl="1" indent="-21431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-US" b="0"/>
              <a:t>UWFT Finance Transformation: </a:t>
            </a:r>
            <a:r>
              <a:rPr lang="en-US" b="0">
                <a:solidFill>
                  <a:srgbClr val="9D7A27"/>
                </a:solidFill>
              </a:rPr>
              <a:t>uwftask@uw.edu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/>
          </a:p>
        </p:txBody>
      </p:sp>
      <p:sp>
        <p:nvSpPr>
          <p:cNvPr id="358" name="Google Shape;358;p70"/>
          <p:cNvSpPr/>
          <p:nvPr/>
        </p:nvSpPr>
        <p:spPr>
          <a:xfrm>
            <a:off x="7104580" y="69588"/>
            <a:ext cx="2039420" cy="4021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FT_Purpl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FT_Gold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On-screen Show (4:3)</PresentationFormat>
  <Paragraphs>96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Open Sans</vt:lpstr>
      <vt:lpstr>Calibri</vt:lpstr>
      <vt:lpstr>Encode Sans</vt:lpstr>
      <vt:lpstr>Noto Sans Symbols</vt:lpstr>
      <vt:lpstr>Encode Sans Black</vt:lpstr>
      <vt:lpstr>Merriweather Sans</vt:lpstr>
      <vt:lpstr>Arial</vt:lpstr>
      <vt:lpstr>Open Sans Light</vt:lpstr>
      <vt:lpstr>UWFT_Purple</vt:lpstr>
      <vt:lpstr>UWFT_Gold</vt:lpstr>
      <vt:lpstr>UWFT_White</vt:lpstr>
      <vt:lpstr>3_Custom Design</vt:lpstr>
      <vt:lpstr>4_UWFT_White</vt:lpstr>
      <vt:lpstr>10_Custom Design</vt:lpstr>
      <vt:lpstr>1_Custom Design</vt:lpstr>
      <vt:lpstr>1_UWFT_White</vt:lpstr>
      <vt:lpstr>2_Custom Design</vt:lpstr>
      <vt:lpstr>UWFT UPDATE   9/12/2019 MRAM</vt:lpstr>
      <vt:lpstr>uw finance transformation is an OPPORTUNITY to reimagine and streamline our finance-related policies and processes, with the help of new technology</vt:lpstr>
      <vt:lpstr>SINCE WE LAST MET…</vt:lpstr>
      <vt:lpstr>ENVISIONING WHAT COULD BE</vt:lpstr>
      <vt:lpstr>GRANT AWARD TO CLOSE:  SESSION TAKEAWAYS</vt:lpstr>
      <vt:lpstr>END-TO-END PROCESS TRANSFORMATION GOALS</vt:lpstr>
      <vt:lpstr>FDM DESIGN PHASE OUTREACH OBJECTIVES</vt:lpstr>
      <vt:lpstr>QUESTIONS? COMMENTS? SUGGESTIONS?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UWFT UPDATE   9/12/2019 MRAM</dc:title>
  <dc:creator>Susan S. Wilbanks</dc:creator>
  <cp:lastModifiedBy>Susan S. Wilbanks</cp:lastModifiedBy>
  <cp:revision>1</cp:revision>
  <dcterms:modified xsi:type="dcterms:W3CDTF">2019-09-17T16:05:17Z</dcterms:modified>
</cp:coreProperties>
</file>