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Roboto Slab" panose="020B0604020202020204" charset="0"/>
      <p:regular r:id="rId11"/>
      <p:bold r:id="rId12"/>
    </p:embeddedFont>
    <p:embeddedFont>
      <p:font typeface="Robo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aada4c93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aada4c93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aada4c93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aada4c93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aada4c93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aada4c93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aada4c93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aada4c93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aada4c93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aada4c93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2aada4c93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2aada4c93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aada4c93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2aada4c93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896808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4457271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3756618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585234"/>
            <a:ext cx="5783400" cy="194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4065933"/>
            <a:ext cx="5783400" cy="12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6769100"/>
            <a:ext cx="9143700" cy="8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536600"/>
            <a:ext cx="8368200" cy="20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3892600"/>
            <a:ext cx="8368200" cy="14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3756618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2353267"/>
            <a:ext cx="8222100" cy="120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680378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680378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986433"/>
            <a:ext cx="39999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986433"/>
            <a:ext cx="39999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88303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2125367"/>
            <a:ext cx="2808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100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5994004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612100"/>
            <a:ext cx="4045200" cy="200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rgbClr val="351C7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mm@uw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585234"/>
            <a:ext cx="5783400" cy="194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Updates: Foreign and Significant Financial Interests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4065933"/>
            <a:ext cx="5783400" cy="12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Melissa Petersen - Office of Research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petermm@uw.edu</a:t>
            </a:r>
            <a:r>
              <a:rPr lang="en"/>
              <a:t>, 206-616-2120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554167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NIH Reminders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929899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Other Support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Foreign Components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Financial Conflicts of Interest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Support &amp; Foreign Components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No UW impact on reporting or approval requirements related to Financial Conflict of Interest policy, GIM 10 or Outside Professional Work policy Executive Order No. 57 (Administrative Policy Statement 47.3 for staff)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Conflicts of Interest (FCOI)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Reminder that NIH Investigators are required to disclose gifts in accordance with their institution’s Financial Conflict of Interest policy</a:t>
            </a:r>
            <a:endParaRPr sz="20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UW employees are not permitted to accept gifts valued &gt;$50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Gifts received by the UW (Advancement) are not SFI and do not require disclosure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Conflicts of Interest (FCOI)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-"/>
            </a:pPr>
            <a:r>
              <a:rPr lang="en" sz="2000"/>
              <a:t>Reminder that the compensation (honoraria) received for institutional responsibilities performed at other domestic institutes of higher education is excluded from the FCOI regulation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-"/>
            </a:pPr>
            <a:r>
              <a:rPr lang="en" sz="2000"/>
              <a:t>This exclusion does not apply to compensation received from foreign governments or foreign institutes of higher education</a:t>
            </a: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-"/>
            </a:pPr>
            <a:r>
              <a:rPr lang="en" sz="2000"/>
              <a:t>UW Researcher travels to The Hong Kong University of Science and Technology to present on their UW research activities 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-"/>
            </a:pPr>
            <a:r>
              <a:rPr lang="en" sz="2000"/>
              <a:t>Honoraria and travel expenses combined total $5,050</a:t>
            </a: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3083100" y="3429000"/>
            <a:ext cx="7833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1964950" y="3889033"/>
            <a:ext cx="44958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Yes (compensation is &gt;$5,000)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773450" y="3429000"/>
            <a:ext cx="24336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Outside Work?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773450" y="3889033"/>
            <a:ext cx="16584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SFI?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UW Researcher has a Courtesy Affiliate Professor appointment at University of London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No compensation is received related to this appointment</a:t>
            </a: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5" name="Google Shape;105;p19"/>
          <p:cNvSpPr txBox="1"/>
          <p:nvPr/>
        </p:nvSpPr>
        <p:spPr>
          <a:xfrm>
            <a:off x="3083100" y="3937000"/>
            <a:ext cx="10416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Maybe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1964950" y="4397033"/>
            <a:ext cx="44958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773450" y="3937000"/>
            <a:ext cx="24336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Outside Work?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3083100" y="3487200"/>
            <a:ext cx="783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Yes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773450" y="3487200"/>
            <a:ext cx="2433600" cy="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Other Support?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773450" y="4397033"/>
            <a:ext cx="16584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SFI?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387900" y="610700"/>
            <a:ext cx="8368200" cy="91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387900" y="1986432"/>
            <a:ext cx="83682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UW Researcher travels to The University of British Columbia to present on their UW research activities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Honoraria and travel expenses combined total $1,080</a:t>
            </a:r>
            <a:endParaRPr sz="20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3083100" y="3429000"/>
            <a:ext cx="7833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1964950" y="3889033"/>
            <a:ext cx="58800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No, because the compensation is &lt;$5,000, but like the NIH we encourage erring on the side of disclosure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773450" y="3429000"/>
            <a:ext cx="24336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Outside Work?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773450" y="3889033"/>
            <a:ext cx="16584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-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SFI?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Roboto Slab</vt:lpstr>
      <vt:lpstr>Roboto</vt:lpstr>
      <vt:lpstr>Arial</vt:lpstr>
      <vt:lpstr>Marina</vt:lpstr>
      <vt:lpstr>Updates: Foreign and Significant Financial Interests</vt:lpstr>
      <vt:lpstr>NIH Reminders</vt:lpstr>
      <vt:lpstr>Other Support &amp; Foreign Components</vt:lpstr>
      <vt:lpstr>Financial Conflicts of Interest (FCOI)</vt:lpstr>
      <vt:lpstr>Financial Conflicts of Interest (FCOI)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Updates: Foreign and Significant Financial Interests</dc:title>
  <dc:creator>Susan S. Wilbanks</dc:creator>
  <cp:lastModifiedBy>Susan S. Wilbanks</cp:lastModifiedBy>
  <cp:revision>1</cp:revision>
  <dcterms:modified xsi:type="dcterms:W3CDTF">2019-09-17T16:05:50Z</dcterms:modified>
</cp:coreProperties>
</file>