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Open Sans Light" panose="020B0604020202020204" charset="0"/>
      <p:regular r:id="rId21"/>
      <p:bold r:id="rId22"/>
      <p:italic r:id="rId23"/>
      <p:boldItalic r:id="rId24"/>
    </p:embeddedFont>
    <p:embeddedFont>
      <p:font typeface="Open Sans" panose="020B0604020202020204" charset="0"/>
      <p:regular r:id="rId25"/>
      <p:bold r:id="rId26"/>
      <p:italic r:id="rId27"/>
      <p:boldItalic r:id="rId28"/>
    </p:embeddedFont>
    <p:embeddedFont>
      <p:font typeface="Encode Sans Black" panose="020B0604020202020204" charset="0"/>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washington.edu/research/forms-and-templates/template-consent-form-standard/"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washington.edu/research/forms-and-template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rants.nih.gov/grants/guide/notice-files/not-od-14-124.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rants.nih.gov/grants/guide/notice-files/not-od-14-124.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628fcdb4e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 name="Google Shape;33;g628fcdb4e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628fcdb4e0_0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628fcdb4e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628fcdb4e0_0_5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628fcdb4e0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g628fcdb4e0_0_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628fcdb4e0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628fcdb4e0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Ae</a:t>
            </a:r>
            <a:endParaRPr/>
          </a:p>
        </p:txBody>
      </p:sp>
      <p:sp>
        <p:nvSpPr>
          <p:cNvPr id="105" name="Google Shape;105;g628fcdb4e0_0_6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28fcdb4e0_0_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628fcdb4e0_0_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628fcdb4e0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17" name="Google Shape;117;g628fcdb4e0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628fcdb4e0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628fcdb4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 name="Google Shape;40;g628fcdb4e0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628fcdb4e0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628fcdb4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Human Fetal Tissue from elective abortions</a:t>
            </a:r>
            <a:endParaRPr/>
          </a:p>
          <a:p>
            <a:pPr marL="0" lvl="0" indent="0" algn="l" rtl="0">
              <a:lnSpc>
                <a:spcPct val="115000"/>
              </a:lnSpc>
              <a:spcBef>
                <a:spcPts val="1200"/>
              </a:spcBef>
              <a:spcAft>
                <a:spcPts val="0"/>
              </a:spcAft>
              <a:buNone/>
            </a:pPr>
            <a:r>
              <a:rPr lang="en-US" sz="1100">
                <a:solidFill>
                  <a:srgbClr val="000000"/>
                </a:solidFill>
                <a:latin typeface="Arial"/>
                <a:ea typeface="Arial"/>
                <a:cs typeface="Arial"/>
                <a:sym typeface="Arial"/>
              </a:rPr>
              <a:t>HFT Sample IRB Consent Form:</a:t>
            </a:r>
            <a:r>
              <a:rPr lang="en-US" u="sng">
                <a:solidFill>
                  <a:srgbClr val="0000FF"/>
                </a:solidFill>
                <a:latin typeface="Arial"/>
                <a:ea typeface="Arial"/>
                <a:cs typeface="Arial"/>
                <a:sym typeface="Arial"/>
                <a:hlinkClick r:id="rId3"/>
              </a:rPr>
              <a:t>https://www.washington.edu/research/forms-and-templates/template-consent-form-standard/</a:t>
            </a:r>
            <a:endParaRPr sz="11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1100">
                <a:solidFill>
                  <a:srgbClr val="000000"/>
                </a:solidFill>
                <a:latin typeface="Arial"/>
                <a:ea typeface="Arial"/>
                <a:cs typeface="Arial"/>
                <a:sym typeface="Arial"/>
              </a:rPr>
              <a:t>Search for consent in</a:t>
            </a:r>
            <a:r>
              <a:rPr lang="en-US" sz="1100">
                <a:solidFill>
                  <a:srgbClr val="000000"/>
                </a:solidFill>
                <a:uFill>
                  <a:noFill/>
                </a:uFill>
                <a:latin typeface="Arial"/>
                <a:ea typeface="Arial"/>
                <a:cs typeface="Arial"/>
                <a:sym typeface="Arial"/>
                <a:hlinkClick r:id="rId4"/>
              </a:rPr>
              <a:t> </a:t>
            </a:r>
            <a:r>
              <a:rPr lang="en-US" sz="1100" u="sng">
                <a:solidFill>
                  <a:schemeClr val="hlink"/>
                </a:solidFill>
                <a:latin typeface="Arial"/>
                <a:ea typeface="Arial"/>
                <a:cs typeface="Arial"/>
                <a:sym typeface="Arial"/>
                <a:hlinkClick r:id="rId4"/>
              </a:rPr>
              <a:t>Forms and Templates</a:t>
            </a:r>
            <a:r>
              <a:rPr lang="en-US" sz="1100">
                <a:solidFill>
                  <a:srgbClr val="000000"/>
                </a:solidFill>
                <a:latin typeface="Arial"/>
                <a:ea typeface="Arial"/>
                <a:cs typeface="Arial"/>
                <a:sym typeface="Arial"/>
              </a:rPr>
              <a:t>. The new consent form will be called TEMPLATE: Consent Form, Fetal Tissue Research.</a:t>
            </a:r>
            <a:endParaRPr sz="1100">
              <a:solidFill>
                <a:srgbClr val="000000"/>
              </a:solidFill>
              <a:latin typeface="Arial"/>
              <a:ea typeface="Arial"/>
              <a:cs typeface="Arial"/>
              <a:sym typeface="Arial"/>
            </a:endParaRPr>
          </a:p>
          <a:p>
            <a:pPr marL="0" lvl="0" indent="0" algn="l" rtl="0">
              <a:lnSpc>
                <a:spcPct val="115000"/>
              </a:lnSpc>
              <a:spcBef>
                <a:spcPts val="1200"/>
              </a:spcBef>
              <a:spcAft>
                <a:spcPts val="0"/>
              </a:spcAft>
              <a:buNone/>
            </a:pPr>
            <a:r>
              <a:rPr lang="en-US" sz="1100">
                <a:solidFill>
                  <a:srgbClr val="000000"/>
                </a:solidFill>
                <a:latin typeface="Arial"/>
                <a:ea typeface="Arial"/>
                <a:cs typeface="Arial"/>
                <a:sym typeface="Arial"/>
              </a:rPr>
              <a:t>HFT Compliance Assurance: letter signed by PI attesting to compliance w/specific consent-related requirements outlined in NIH policy.</a:t>
            </a:r>
            <a:endParaRPr sz="1100">
              <a:solidFill>
                <a:srgbClr val="000000"/>
              </a:solidFill>
              <a:latin typeface="Arial"/>
              <a:ea typeface="Arial"/>
              <a:cs typeface="Arial"/>
              <a:sym typeface="Arial"/>
            </a:endParaRPr>
          </a:p>
          <a:p>
            <a:pPr marL="0" lvl="0" indent="0" algn="l" rtl="0">
              <a:spcBef>
                <a:spcPts val="1200"/>
              </a:spcBef>
              <a:spcAft>
                <a:spcPts val="0"/>
              </a:spcAft>
              <a:buNone/>
            </a:pPr>
            <a:endParaRPr sz="1100"/>
          </a:p>
        </p:txBody>
      </p:sp>
      <p:sp>
        <p:nvSpPr>
          <p:cNvPr id="47" name="Google Shape;47;g628fcdb4e0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g628fcdb4e0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g628fcdb4e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 name="Google Shape;54;g628fcdb4e0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28fcdb4e0_0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28fcdb4e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Notice does not address competing renewals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61" name="Google Shape;61;g628fcdb4e0_0_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28fcdb4e0_0_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g628fcdb4e0_0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42900" algn="l" rtl="0">
              <a:lnSpc>
                <a:spcPct val="150000"/>
              </a:lnSpc>
              <a:spcBef>
                <a:spcPts val="0"/>
              </a:spcBef>
              <a:spcAft>
                <a:spcPts val="0"/>
              </a:spcAft>
              <a:buClr>
                <a:srgbClr val="4B2E83"/>
              </a:buClr>
              <a:buSzPts val="1800"/>
              <a:buFont typeface="Merriweather Sans"/>
              <a:buChar char="–"/>
            </a:pPr>
            <a:r>
              <a:rPr lang="en-US" sz="1800">
                <a:solidFill>
                  <a:srgbClr val="4B2E83"/>
                </a:solidFill>
                <a:latin typeface="Open Sans"/>
                <a:ea typeface="Open Sans"/>
                <a:cs typeface="Open Sans"/>
                <a:sym typeface="Open Sans"/>
              </a:rPr>
              <a:t>NIH Genome Data Sharing Policy </a:t>
            </a:r>
            <a:r>
              <a:rPr lang="en-US" sz="1800" u="sng">
                <a:solidFill>
                  <a:schemeClr val="accent5"/>
                </a:solidFill>
                <a:latin typeface="Open Sans"/>
                <a:ea typeface="Open Sans"/>
                <a:cs typeface="Open Sans"/>
                <a:sym typeface="Open Sans"/>
                <a:hlinkClick r:id="rId3"/>
              </a:rPr>
              <a:t>NOT-OD-14-124</a:t>
            </a:r>
            <a:r>
              <a:rPr lang="en-US" sz="1800">
                <a:solidFill>
                  <a:srgbClr val="4B2E83"/>
                </a:solidFill>
                <a:latin typeface="Open Sans"/>
                <a:ea typeface="Open Sans"/>
                <a:cs typeface="Open Sans"/>
                <a:sym typeface="Open Sans"/>
              </a:rPr>
              <a:t> still applies</a:t>
            </a:r>
            <a:endParaRPr sz="18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US" sz="1400">
                <a:solidFill>
                  <a:srgbClr val="4B2E83"/>
                </a:solidFill>
                <a:latin typeface="Open Sans"/>
                <a:ea typeface="Open Sans"/>
                <a:cs typeface="Open Sans"/>
                <a:sym typeface="Open Sans"/>
              </a:rPr>
              <a:t>Unless stated otherwise in negotiation terms &amp; conditions</a:t>
            </a: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US" sz="1400">
                <a:solidFill>
                  <a:srgbClr val="4B2E83"/>
                </a:solidFill>
                <a:latin typeface="Open Sans"/>
                <a:ea typeface="Open Sans"/>
                <a:cs typeface="Open Sans"/>
                <a:sym typeface="Open Sans"/>
              </a:rPr>
              <a:t>Excluded applications types: Fellowship (F), Research Career Development (K), Training (T), Small Business (SBIR/STTR), Small Grants (R03), Education (R25), Awards related to AIDS applications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628fcdb4e0_0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g628fcdb4e0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1" indent="-342900" algn="l" rtl="0">
              <a:lnSpc>
                <a:spcPct val="150000"/>
              </a:lnSpc>
              <a:spcBef>
                <a:spcPts val="0"/>
              </a:spcBef>
              <a:spcAft>
                <a:spcPts val="0"/>
              </a:spcAft>
              <a:buClr>
                <a:srgbClr val="4B2E83"/>
              </a:buClr>
              <a:buSzPts val="1800"/>
              <a:buFont typeface="Merriweather Sans"/>
              <a:buChar char="–"/>
            </a:pPr>
            <a:r>
              <a:rPr lang="en-US" sz="1800">
                <a:solidFill>
                  <a:srgbClr val="4B2E83"/>
                </a:solidFill>
                <a:latin typeface="Open Sans"/>
                <a:ea typeface="Open Sans"/>
                <a:cs typeface="Open Sans"/>
                <a:sym typeface="Open Sans"/>
              </a:rPr>
              <a:t>NIH Genome Data Sharing Policy </a:t>
            </a:r>
            <a:r>
              <a:rPr lang="en-US" sz="1800" u="sng">
                <a:solidFill>
                  <a:schemeClr val="accent5"/>
                </a:solidFill>
                <a:latin typeface="Open Sans"/>
                <a:ea typeface="Open Sans"/>
                <a:cs typeface="Open Sans"/>
                <a:sym typeface="Open Sans"/>
                <a:hlinkClick r:id="rId3"/>
              </a:rPr>
              <a:t>NOT-OD-14-124</a:t>
            </a:r>
            <a:r>
              <a:rPr lang="en-US" sz="1800">
                <a:solidFill>
                  <a:srgbClr val="4B2E83"/>
                </a:solidFill>
                <a:latin typeface="Open Sans"/>
                <a:ea typeface="Open Sans"/>
                <a:cs typeface="Open Sans"/>
                <a:sym typeface="Open Sans"/>
              </a:rPr>
              <a:t> still applies</a:t>
            </a:r>
            <a:endParaRPr sz="18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US" sz="1400">
                <a:solidFill>
                  <a:srgbClr val="4B2E83"/>
                </a:solidFill>
                <a:latin typeface="Open Sans"/>
                <a:ea typeface="Open Sans"/>
                <a:cs typeface="Open Sans"/>
                <a:sym typeface="Open Sans"/>
              </a:rPr>
              <a:t>Unless stated otherwise in negotiation terms &amp; conditions</a:t>
            </a:r>
            <a:endParaRPr sz="1400">
              <a:solidFill>
                <a:srgbClr val="4B2E83"/>
              </a:solidFill>
              <a:latin typeface="Open Sans"/>
              <a:ea typeface="Open Sans"/>
              <a:cs typeface="Open Sans"/>
              <a:sym typeface="Open Sans"/>
            </a:endParaRPr>
          </a:p>
          <a:p>
            <a:pPr marL="914400" lvl="1" indent="-317500" algn="l" rtl="0">
              <a:lnSpc>
                <a:spcPct val="150000"/>
              </a:lnSpc>
              <a:spcBef>
                <a:spcPts val="0"/>
              </a:spcBef>
              <a:spcAft>
                <a:spcPts val="0"/>
              </a:spcAft>
              <a:buClr>
                <a:srgbClr val="4B2E83"/>
              </a:buClr>
              <a:buSzPts val="1400"/>
              <a:buFont typeface="Open Sans"/>
              <a:buChar char="–"/>
            </a:pPr>
            <a:r>
              <a:rPr lang="en-US" sz="1400">
                <a:solidFill>
                  <a:srgbClr val="4B2E83"/>
                </a:solidFill>
                <a:latin typeface="Open Sans"/>
                <a:ea typeface="Open Sans"/>
                <a:cs typeface="Open Sans"/>
                <a:sym typeface="Open Sans"/>
              </a:rPr>
              <a:t>Excluded applications types: Fellowship (F), Research Career Development (K), Training (T), Small Business (SBIR/STTR), Small Grants (R03), Education (R25), Awards related to AIDS applications</a:t>
            </a: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628fcdb4e0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g628fcdb4e0_0_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r>
              <a:rPr lang="en-US" sz="1800"/>
              <a:t>FAQs dropped start-up packages and outside consulting but we are not confident that NIH does NOT consider those other support</a:t>
            </a:r>
            <a:endParaRPr sz="18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28fcdb4e0_0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g628fcdb4e0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washington.edu/research/announcements/foreign-influence-on-research-nih-notice-on-foreign-interests-released-july-10-2019/"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washington.edu/research/compliance/foreign-interests-in-sponsored-programs/#foreign-components-nih"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research.gov/research-portal/appmanager/base/desktop?_nfpb=true&amp;_pageLabel=research_node_display&amp;_nodePath=/researchGov/Generic/Common/proposals06242019.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research.gov/research-portal/appmanager/base/desktop?_nfpb=true&amp;_pageLabel=research_home_page&amp;_eventName=research_feedback_event"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nsf.gov/bfa/dias/policy/papp/pappg20_1/FedReg/draftpappg_may201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ashington.edu/research/forms-and-templates/template-consent-form-standar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www.hhs.gov/about/news/2019/06/05/statement-from-the-department-of-health-and-human-services.html" TargetMode="External"/><Relationship Id="rId3" Type="http://schemas.openxmlformats.org/officeDocument/2006/relationships/hyperlink" Target="https://grants.nih.gov/grants/guide/notice-files/NOT-OD-19-128.html" TargetMode="External"/><Relationship Id="rId7" Type="http://schemas.openxmlformats.org/officeDocument/2006/relationships/hyperlink" Target="https://grants.nih.gov/grants/guide/notice-files/not-od-16-033.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rants.nih.gov/grants/policy/nihgps/HTML5/section_4/4.1.14_human_fetal_tissue_research.htm" TargetMode="External"/><Relationship Id="rId5" Type="http://schemas.openxmlformats.org/officeDocument/2006/relationships/hyperlink" Target="https://grants.nih.gov/grants/human-fetal-tissue-research-faqs.htm" TargetMode="External"/><Relationship Id="rId4" Type="http://schemas.openxmlformats.org/officeDocument/2006/relationships/hyperlink" Target="https://grants.nih.gov/grants/guide/notice-files/NOT-OD-19-137.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grants.nih.gov/grants/guide/notice-files/NOT-OD-19-108.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grants.nih.gov/grants/guide/notice-files/NOT-OD-18-133.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MH-19-033.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rants.nih.gov/grants/guide/notice-files/NOT-OD-19-114.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washington.edu/research/forms-and-templates/concurrence-letter-sampl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4200"/>
              <a:t>Sponsor Updates</a:t>
            </a:r>
            <a:endParaRPr sz="3800"/>
          </a:p>
        </p:txBody>
      </p:sp>
      <p:sp>
        <p:nvSpPr>
          <p:cNvPr id="36" name="Google Shape;36;p6"/>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September, 2019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Carol Rhodes</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Foreign Influence Information</a:t>
            </a:r>
            <a:endParaRPr/>
          </a:p>
        </p:txBody>
      </p:sp>
      <p:sp>
        <p:nvSpPr>
          <p:cNvPr id="95" name="Google Shape;95;p15"/>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gt;"/>
            </a:pPr>
            <a:r>
              <a:rPr lang="en-US"/>
              <a:t>NIH NOT-OD-19-114</a:t>
            </a:r>
            <a:endParaRPr/>
          </a:p>
          <a:p>
            <a:pPr marL="457200" lvl="0" indent="0" algn="l" rtl="0">
              <a:spcBef>
                <a:spcPts val="480"/>
              </a:spcBef>
              <a:spcAft>
                <a:spcPts val="0"/>
              </a:spcAft>
              <a:buNone/>
            </a:pPr>
            <a:endParaRPr/>
          </a:p>
          <a:p>
            <a:pPr marL="457200" lvl="0" indent="-381000" algn="l" rtl="0">
              <a:spcBef>
                <a:spcPts val="480"/>
              </a:spcBef>
              <a:spcAft>
                <a:spcPts val="0"/>
              </a:spcAft>
              <a:buSzPts val="2400"/>
              <a:buChar char="&gt;"/>
            </a:pPr>
            <a:r>
              <a:rPr lang="en-US" u="sng">
                <a:solidFill>
                  <a:schemeClr val="hlink"/>
                </a:solidFill>
                <a:hlinkClick r:id="rId3"/>
              </a:rPr>
              <a:t>Research announcements July 17th MRAM</a:t>
            </a:r>
            <a:endParaRPr sz="2000"/>
          </a:p>
          <a:p>
            <a:pPr marL="457200" lvl="0" indent="0" algn="l" rtl="0">
              <a:spcBef>
                <a:spcPts val="480"/>
              </a:spcBef>
              <a:spcAft>
                <a:spcPts val="0"/>
              </a:spcAft>
              <a:buNone/>
            </a:pPr>
            <a:endParaRPr/>
          </a:p>
          <a:p>
            <a:pPr marL="457200" lvl="0" indent="-381000" algn="l" rtl="0">
              <a:spcBef>
                <a:spcPts val="480"/>
              </a:spcBef>
              <a:spcAft>
                <a:spcPts val="0"/>
              </a:spcAft>
              <a:buSzPts val="2400"/>
              <a:buChar char="&gt;"/>
            </a:pPr>
            <a:r>
              <a:rPr lang="en-US" u="sng">
                <a:solidFill>
                  <a:schemeClr val="hlink"/>
                </a:solidFill>
                <a:hlinkClick r:id="rId4"/>
              </a:rPr>
              <a:t>Foreign Interest </a:t>
            </a:r>
            <a:r>
              <a:rPr lang="en-US"/>
              <a:t>web page (list by sponsor)</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6"/>
          <p:cNvSpPr txBox="1">
            <a:spLocks noGrp="1"/>
          </p:cNvSpPr>
          <p:nvPr>
            <p:ph type="body" idx="1"/>
          </p:nvPr>
        </p:nvSpPr>
        <p:spPr>
          <a:xfrm>
            <a:off x="665157" y="35716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a:t>NSF: Research.gov for Proposals</a:t>
            </a:r>
            <a:endParaRPr/>
          </a:p>
        </p:txBody>
      </p:sp>
      <p:sp>
        <p:nvSpPr>
          <p:cNvPr id="101" name="Google Shape;101;p16"/>
          <p:cNvSpPr txBox="1">
            <a:spLocks noGrp="1"/>
          </p:cNvSpPr>
          <p:nvPr>
            <p:ph type="body" idx="2"/>
          </p:nvPr>
        </p:nvSpPr>
        <p:spPr>
          <a:xfrm>
            <a:off x="659305" y="1508125"/>
            <a:ext cx="81963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4B2E83"/>
              </a:buClr>
              <a:buSzPts val="2400"/>
              <a:buFont typeface="Merriweather Sans"/>
              <a:buNone/>
            </a:pPr>
            <a:r>
              <a:rPr lang="en-US" b="1"/>
              <a:t>Research.gov</a:t>
            </a:r>
            <a:r>
              <a:rPr lang="en-US"/>
              <a:t> </a:t>
            </a:r>
            <a:endParaRPr/>
          </a:p>
          <a:p>
            <a:pPr marL="457200" marR="0" lvl="0" indent="-381000" algn="l" rtl="0">
              <a:lnSpc>
                <a:spcPct val="115000"/>
              </a:lnSpc>
              <a:spcBef>
                <a:spcPts val="0"/>
              </a:spcBef>
              <a:spcAft>
                <a:spcPts val="0"/>
              </a:spcAft>
              <a:buSzPts val="2400"/>
              <a:buChar char="&gt;"/>
            </a:pPr>
            <a:r>
              <a:rPr lang="en-US"/>
              <a:t>Now allows prep &amp; submission of full collaborative research proposals with subawards</a:t>
            </a:r>
            <a:endParaRPr/>
          </a:p>
          <a:p>
            <a:pPr marL="457200" marR="0" lvl="0" indent="-381000" algn="l" rtl="0">
              <a:lnSpc>
                <a:spcPct val="115000"/>
              </a:lnSpc>
              <a:spcBef>
                <a:spcPts val="0"/>
              </a:spcBef>
              <a:spcAft>
                <a:spcPts val="0"/>
              </a:spcAft>
              <a:buSzPts val="2400"/>
              <a:buChar char="&gt;"/>
            </a:pPr>
            <a:r>
              <a:rPr lang="en-US"/>
              <a:t>Will eventually replace FastLane</a:t>
            </a:r>
            <a:endParaRPr/>
          </a:p>
          <a:p>
            <a:pPr marL="457200" marR="0" lvl="0" indent="-381000" algn="l" rtl="0">
              <a:lnSpc>
                <a:spcPct val="115000"/>
              </a:lnSpc>
              <a:spcBef>
                <a:spcPts val="0"/>
              </a:spcBef>
              <a:spcAft>
                <a:spcPts val="0"/>
              </a:spcAft>
              <a:buSzPts val="2400"/>
              <a:buChar char="&gt;"/>
            </a:pPr>
            <a:r>
              <a:rPr lang="en-US"/>
              <a:t>More info: </a:t>
            </a:r>
            <a:r>
              <a:rPr lang="en-US" u="sng">
                <a:solidFill>
                  <a:schemeClr val="hlink"/>
                </a:solidFill>
                <a:hlinkClick r:id="rId3"/>
              </a:rPr>
              <a:t>Research.gov for proposal prep</a:t>
            </a:r>
            <a:endParaRPr/>
          </a:p>
          <a:p>
            <a:pPr marL="457200" marR="0" lvl="0" indent="-381000" algn="l" rtl="0">
              <a:lnSpc>
                <a:spcPct val="115000"/>
              </a:lnSpc>
              <a:spcBef>
                <a:spcPts val="0"/>
              </a:spcBef>
              <a:spcAft>
                <a:spcPts val="0"/>
              </a:spcAft>
              <a:buSzPts val="2400"/>
              <a:buChar char="&gt;"/>
            </a:pPr>
            <a:r>
              <a:rPr lang="en-US" u="sng">
                <a:solidFill>
                  <a:schemeClr val="hlink"/>
                </a:solidFill>
                <a:hlinkClick r:id="rId4"/>
              </a:rPr>
              <a:t>Research.gov Feedback</a:t>
            </a:r>
            <a:endParaRPr/>
          </a:p>
          <a:p>
            <a:pPr marL="0" marR="0" lvl="0" indent="0" algn="l" rtl="0">
              <a:lnSpc>
                <a:spcPct val="100000"/>
              </a:lnSpc>
              <a:spcBef>
                <a:spcPts val="0"/>
              </a:spcBef>
              <a:spcAft>
                <a:spcPts val="0"/>
              </a:spcAft>
              <a:buNone/>
            </a:pPr>
            <a:endParaRPr b="1"/>
          </a:p>
          <a:p>
            <a:pPr marL="457200" marR="0" lvl="0" indent="0" algn="l" rtl="0">
              <a:lnSpc>
                <a:spcPct val="100000"/>
              </a:lnSpc>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NSF: PAPPG - Proposed Current &amp; Pending Support Requirements</a:t>
            </a:r>
            <a:endParaRPr/>
          </a:p>
        </p:txBody>
      </p:sp>
      <p:sp>
        <p:nvSpPr>
          <p:cNvPr id="108" name="Google Shape;108;p17"/>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PAPPG DRAFT</a:t>
            </a:r>
            <a:endParaRPr b="1"/>
          </a:p>
          <a:p>
            <a:pPr marL="457200" lvl="0" indent="-381000" algn="l" rtl="0">
              <a:spcBef>
                <a:spcPts val="0"/>
              </a:spcBef>
              <a:spcAft>
                <a:spcPts val="0"/>
              </a:spcAft>
              <a:buSzPts val="2400"/>
              <a:buChar char="&gt;"/>
            </a:pPr>
            <a:r>
              <a:rPr lang="en-US"/>
              <a:t>Current &amp; Pending Support clarifications / FAQs questioned by research community</a:t>
            </a:r>
            <a:endParaRPr/>
          </a:p>
          <a:p>
            <a:pPr marL="457200" lvl="0" indent="-381000" algn="l" rtl="0">
              <a:spcBef>
                <a:spcPts val="0"/>
              </a:spcBef>
              <a:spcAft>
                <a:spcPts val="0"/>
              </a:spcAft>
              <a:buSzPts val="2400"/>
              <a:buChar char="&gt;"/>
            </a:pPr>
            <a:r>
              <a:rPr lang="en-US"/>
              <a:t>Areas addressed:</a:t>
            </a:r>
            <a:endParaRPr/>
          </a:p>
          <a:p>
            <a:pPr marL="914400" lvl="1" indent="-355600" algn="l" rtl="0">
              <a:spcBef>
                <a:spcPts val="0"/>
              </a:spcBef>
              <a:spcAft>
                <a:spcPts val="0"/>
              </a:spcAft>
              <a:buSzPts val="2000"/>
              <a:buChar char="–"/>
            </a:pPr>
            <a:r>
              <a:rPr lang="en-US"/>
              <a:t>requirement to list involvement with activities outside scope of investigator’s institutional appointment (e.g. consulting during summer months)</a:t>
            </a:r>
            <a:endParaRPr/>
          </a:p>
          <a:p>
            <a:pPr marL="914400" lvl="1" indent="-355600" algn="l" rtl="0">
              <a:spcBef>
                <a:spcPts val="0"/>
              </a:spcBef>
              <a:spcAft>
                <a:spcPts val="0"/>
              </a:spcAft>
              <a:buSzPts val="2000"/>
              <a:buChar char="–"/>
            </a:pPr>
            <a:r>
              <a:rPr lang="en-US"/>
              <a:t>in-kind support</a:t>
            </a:r>
            <a:endParaRPr/>
          </a:p>
          <a:p>
            <a:pPr marL="914400" lvl="1" indent="-355600" algn="l" rtl="0">
              <a:spcBef>
                <a:spcPts val="0"/>
              </a:spcBef>
              <a:spcAft>
                <a:spcPts val="0"/>
              </a:spcAft>
              <a:buSzPts val="2000"/>
              <a:buChar char="–"/>
            </a:pPr>
            <a:r>
              <a:rPr lang="en-US"/>
              <a:t>wording of the certification required by the AOR on the proposal</a:t>
            </a:r>
            <a:endParaRPr/>
          </a:p>
          <a:p>
            <a:pPr marL="914400" lvl="0" indent="0" algn="l" rtl="0">
              <a:spcBef>
                <a:spcPts val="0"/>
              </a:spcBef>
              <a:spcAft>
                <a:spcPts val="0"/>
              </a:spcAft>
              <a:buNone/>
            </a:pPr>
            <a:endParaRPr/>
          </a:p>
          <a:p>
            <a:pPr marL="457200" lvl="0" indent="0" algn="l" rtl="0">
              <a:spcBef>
                <a:spcPts val="0"/>
              </a:spcBef>
              <a:spcAft>
                <a:spcPts val="0"/>
              </a:spcAft>
              <a:buNone/>
            </a:pPr>
            <a:r>
              <a:rPr lang="en-US" u="sng">
                <a:solidFill>
                  <a:schemeClr val="accent5"/>
                </a:solidFill>
                <a:hlinkClick r:id="rId3"/>
              </a:rPr>
              <a:t>PAPPG DRAFT 20-1</a:t>
            </a:r>
            <a:endParaRPr/>
          </a:p>
          <a:p>
            <a:pPr marL="45720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a:t>Read Sponsor Updates &amp; Guidance!</a:t>
            </a:r>
            <a:endParaRPr/>
          </a:p>
        </p:txBody>
      </p:sp>
      <p:sp>
        <p:nvSpPr>
          <p:cNvPr id="114" name="Google Shape;114;p18"/>
          <p:cNvSpPr txBox="1">
            <a:spLocks noGrp="1"/>
          </p:cNvSpPr>
          <p:nvPr>
            <p:ph type="body" idx="2"/>
          </p:nvPr>
        </p:nvSpPr>
        <p:spPr>
          <a:xfrm>
            <a:off x="665900" y="1848150"/>
            <a:ext cx="8196300" cy="3161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a:t>While we try to highlight sponsor updates and announcements which may impact our research community we encourage our audience to follow links provided and read the full guidance from our Sponsors. </a:t>
            </a:r>
            <a:endParaRPr/>
          </a:p>
          <a:p>
            <a:pPr marL="0" marR="0" lvl="0" indent="0" algn="l" rtl="0">
              <a:lnSpc>
                <a:spcPct val="100000"/>
              </a:lnSpc>
              <a:spcBef>
                <a:spcPts val="0"/>
              </a:spcBef>
              <a:spcAft>
                <a:spcPts val="0"/>
              </a:spcAft>
              <a:buClr>
                <a:srgbClr val="4B2E83"/>
              </a:buClr>
              <a:buSzPts val="2400"/>
              <a:buFont typeface="Merriweather Sans"/>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000" b="0" i="0" u="none" strike="noStrike" cap="none">
                <a:solidFill>
                  <a:srgbClr val="4B2E83"/>
                </a:solidFill>
                <a:latin typeface="Open Sans"/>
                <a:ea typeface="Open Sans"/>
                <a:cs typeface="Open Sans"/>
                <a:sym typeface="Open Sans"/>
              </a:rPr>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Reminder</a:t>
            </a:r>
            <a:endParaRPr/>
          </a:p>
          <a:p>
            <a:pPr marL="0" lvl="0" indent="0" algn="l" rtl="0">
              <a:spcBef>
                <a:spcPts val="600"/>
              </a:spcBef>
              <a:spcAft>
                <a:spcPts val="0"/>
              </a:spcAft>
              <a:buNone/>
            </a:pPr>
            <a:r>
              <a:rPr lang="en-US"/>
              <a:t>Federal Fiscal Year End 9.30.19</a:t>
            </a:r>
            <a:endParaRPr/>
          </a:p>
        </p:txBody>
      </p:sp>
      <p:sp>
        <p:nvSpPr>
          <p:cNvPr id="43" name="Google Shape;43;p7"/>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Expect requests for quick turn around times from federal agencies - NSF in particular. </a:t>
            </a:r>
            <a:endParaRPr/>
          </a:p>
          <a:p>
            <a:pPr marL="0" lvl="0" indent="0" algn="l" rtl="0">
              <a:spcBef>
                <a:spcPts val="480"/>
              </a:spcBef>
              <a:spcAft>
                <a:spcPts val="0"/>
              </a:spcAft>
              <a:buNone/>
            </a:pPr>
            <a:endParaRPr/>
          </a:p>
          <a:p>
            <a:pPr marL="0" lvl="0" indent="0" algn="l" rtl="0">
              <a:spcBef>
                <a:spcPts val="480"/>
              </a:spcBef>
              <a:spcAft>
                <a:spcPts val="0"/>
              </a:spcAft>
              <a:buNone/>
            </a:pPr>
            <a:r>
              <a:rPr lang="en-US"/>
              <a:t>Proposals, awards, admin actions etc. </a:t>
            </a:r>
            <a:endParaRPr/>
          </a:p>
          <a:p>
            <a:pPr marL="0" lvl="0" indent="0" algn="l" rtl="0">
              <a:spcBef>
                <a:spcPts val="480"/>
              </a:spcBef>
              <a:spcAft>
                <a:spcPts val="0"/>
              </a:spcAft>
              <a:buNone/>
            </a:pPr>
            <a:endParaRPr/>
          </a:p>
          <a:p>
            <a:pPr marL="0" lvl="0" indent="0" algn="l" rtl="0">
              <a:spcBef>
                <a:spcPts val="480"/>
              </a:spcBef>
              <a:spcAft>
                <a:spcPts val="0"/>
              </a:spcAft>
              <a:buNone/>
            </a:pPr>
            <a:r>
              <a:rPr lang="en-US"/>
              <a:t>The University must be prompt in its response to federal agencies. If you receive federal sponsor requests directly, please forward the requested information to OSP asap. </a:t>
            </a:r>
            <a:endParaRPr/>
          </a:p>
          <a:p>
            <a:pPr marL="0" lvl="0" indent="0" algn="l" rtl="0">
              <a:spcBef>
                <a:spcPts val="480"/>
              </a:spcBef>
              <a:spcAft>
                <a:spcPts val="0"/>
              </a:spcAft>
              <a:buNone/>
            </a:pPr>
            <a:endParaRPr/>
          </a:p>
          <a:p>
            <a:pPr marL="0" lvl="0" indent="0" algn="l" rtl="0">
              <a:spcBef>
                <a:spcPts val="480"/>
              </a:spcBef>
              <a:spcAft>
                <a:spcPts val="0"/>
              </a:spcAft>
              <a:buNone/>
            </a:pPr>
            <a:endParaRPr/>
          </a:p>
          <a:p>
            <a:pPr marL="0" lvl="0" indent="0" algn="l" rtl="0">
              <a:spcBef>
                <a:spcPts val="48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NIH: Human Fetal Tissue (HFT) Research Effective </a:t>
            </a:r>
            <a:r>
              <a:rPr lang="en-US" b="1"/>
              <a:t>9.25.19</a:t>
            </a:r>
            <a:endParaRPr/>
          </a:p>
        </p:txBody>
      </p:sp>
      <p:sp>
        <p:nvSpPr>
          <p:cNvPr id="50" name="Google Shape;50;p8"/>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t>HFT research must be addressed in the budget, budget justification, the cover letter, research plan, and applicants </a:t>
            </a:r>
            <a:endParaRPr sz="1800"/>
          </a:p>
          <a:p>
            <a:pPr marL="0" lvl="0" indent="0" algn="l" rtl="0">
              <a:lnSpc>
                <a:spcPct val="115000"/>
              </a:lnSpc>
              <a:spcBef>
                <a:spcPts val="0"/>
              </a:spcBef>
              <a:spcAft>
                <a:spcPts val="0"/>
              </a:spcAft>
              <a:buNone/>
            </a:pPr>
            <a:r>
              <a:rPr lang="en-US" sz="1800"/>
              <a:t>must also:</a:t>
            </a:r>
            <a:endParaRPr sz="1800"/>
          </a:p>
          <a:p>
            <a:pPr marL="0" lvl="0" indent="0" algn="l" rtl="0">
              <a:lnSpc>
                <a:spcPct val="115000"/>
              </a:lnSpc>
              <a:spcBef>
                <a:spcPts val="0"/>
              </a:spcBef>
              <a:spcAft>
                <a:spcPts val="0"/>
              </a:spcAft>
              <a:buNone/>
            </a:pPr>
            <a:endParaRPr sz="1800"/>
          </a:p>
          <a:p>
            <a:pPr marL="457200" lvl="0" indent="-342900" algn="l" rtl="0">
              <a:lnSpc>
                <a:spcPct val="115000"/>
              </a:lnSpc>
              <a:spcBef>
                <a:spcPts val="0"/>
              </a:spcBef>
              <a:spcAft>
                <a:spcPts val="0"/>
              </a:spcAft>
              <a:buSzPts val="1800"/>
              <a:buChar char="&gt;"/>
            </a:pPr>
            <a:r>
              <a:rPr lang="en-US" sz="1800"/>
              <a:t>Include two attachments in the "Other Attachments" section of the R&amp;R Other Project Information form </a:t>
            </a:r>
            <a:endParaRPr sz="1800"/>
          </a:p>
          <a:p>
            <a:pPr marL="1371600" lvl="1" indent="-342900" algn="l" rtl="0">
              <a:lnSpc>
                <a:spcPct val="115000"/>
              </a:lnSpc>
              <a:spcBef>
                <a:spcPts val="0"/>
              </a:spcBef>
              <a:spcAft>
                <a:spcPts val="0"/>
              </a:spcAft>
              <a:buSzPts val="1800"/>
              <a:buChar char="–"/>
            </a:pPr>
            <a:r>
              <a:rPr lang="en-US" sz="1800"/>
              <a:t>HFT Sample IRB Consent Form</a:t>
            </a:r>
            <a:endParaRPr sz="1800"/>
          </a:p>
          <a:p>
            <a:pPr marL="1828800" lvl="2" indent="-342900" algn="l" rtl="0">
              <a:lnSpc>
                <a:spcPct val="115000"/>
              </a:lnSpc>
              <a:spcBef>
                <a:spcPts val="0"/>
              </a:spcBef>
              <a:spcAft>
                <a:spcPts val="0"/>
              </a:spcAft>
              <a:buSzPts val="1800"/>
              <a:buChar char="&gt;"/>
            </a:pPr>
            <a:r>
              <a:rPr lang="en-US"/>
              <a:t>Forms &amp; Templates: </a:t>
            </a:r>
            <a:r>
              <a:rPr lang="en-US" u="sng">
                <a:solidFill>
                  <a:schemeClr val="hlink"/>
                </a:solidFill>
                <a:hlinkClick r:id="rId3"/>
              </a:rPr>
              <a:t>TEMPLATE: Consent Form, Fetal Tissue Research</a:t>
            </a:r>
            <a:endParaRPr/>
          </a:p>
          <a:p>
            <a:pPr marL="1371600" lvl="1" indent="-342900" algn="l" rtl="0">
              <a:lnSpc>
                <a:spcPct val="115000"/>
              </a:lnSpc>
              <a:spcBef>
                <a:spcPts val="0"/>
              </a:spcBef>
              <a:spcAft>
                <a:spcPts val="0"/>
              </a:spcAft>
              <a:buSzPts val="1800"/>
              <a:buChar char="–"/>
            </a:pPr>
            <a:r>
              <a:rPr lang="en-US" sz="1800"/>
              <a:t>HFT Compliance Assurance (letter from PI)</a:t>
            </a:r>
            <a:endParaRPr sz="1800"/>
          </a:p>
          <a:p>
            <a:pPr marL="457200" lvl="0" indent="-342900" algn="l" rtl="0">
              <a:lnSpc>
                <a:spcPct val="150000"/>
              </a:lnSpc>
              <a:spcBef>
                <a:spcPts val="0"/>
              </a:spcBef>
              <a:spcAft>
                <a:spcPts val="0"/>
              </a:spcAft>
              <a:buSzPts val="1800"/>
              <a:buChar char="&gt;"/>
            </a:pPr>
            <a:r>
              <a:rPr lang="en-US" sz="1800"/>
              <a:t>Include specific info in the Research Strategy attachment regardless of whether Human Subjects research is proposed.</a:t>
            </a:r>
            <a:endParaRPr sz="1800"/>
          </a:p>
          <a:p>
            <a:pPr marL="0" lvl="0" indent="0" algn="l" rtl="0">
              <a:lnSpc>
                <a:spcPct val="115000"/>
              </a:lnSpc>
              <a:spcBef>
                <a:spcPts val="0"/>
              </a:spcBef>
              <a:spcAft>
                <a:spcPts val="0"/>
              </a:spcAft>
              <a:buNone/>
            </a:pPr>
            <a:endParaRPr sz="1800"/>
          </a:p>
          <a:p>
            <a:pPr marL="0" lvl="0" indent="0" algn="l" rtl="0">
              <a:lnSpc>
                <a:spcPct val="115000"/>
              </a:lnSpc>
              <a:spcBef>
                <a:spcPts val="0"/>
              </a:spcBef>
              <a:spcAft>
                <a:spcPts val="0"/>
              </a:spcAft>
              <a:buNone/>
            </a:pPr>
            <a:r>
              <a:rPr lang="en-US" sz="1800"/>
              <a:t>NIH will NOT review applications that do not address all </a:t>
            </a:r>
            <a:endParaRPr sz="1800"/>
          </a:p>
          <a:p>
            <a:pPr marL="0" lvl="0" indent="0" algn="l" rtl="0">
              <a:lnSpc>
                <a:spcPct val="115000"/>
              </a:lnSpc>
              <a:spcBef>
                <a:spcPts val="0"/>
              </a:spcBef>
              <a:spcAft>
                <a:spcPts val="0"/>
              </a:spcAft>
              <a:buNone/>
            </a:pPr>
            <a:r>
              <a:rPr lang="en-US" sz="1800"/>
              <a:t>required information, including the detailed budget.</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9"/>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NIH: HFT Guidance</a:t>
            </a:r>
            <a:endParaRPr/>
          </a:p>
        </p:txBody>
      </p:sp>
      <p:sp>
        <p:nvSpPr>
          <p:cNvPr id="57" name="Google Shape;57;p9"/>
          <p:cNvSpPr txBox="1">
            <a:spLocks noGrp="1"/>
          </p:cNvSpPr>
          <p:nvPr>
            <p:ph type="body" idx="2"/>
          </p:nvPr>
        </p:nvSpPr>
        <p:spPr>
          <a:xfrm>
            <a:off x="720200" y="1421250"/>
            <a:ext cx="80877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t>Working on a proposal with HFT research on or after 9.25.19? </a:t>
            </a:r>
            <a:endParaRPr sz="2000"/>
          </a:p>
          <a:p>
            <a:pPr marL="0" lvl="0" indent="0" algn="l" rtl="0">
              <a:lnSpc>
                <a:spcPct val="115000"/>
              </a:lnSpc>
              <a:spcBef>
                <a:spcPts val="0"/>
              </a:spcBef>
              <a:spcAft>
                <a:spcPts val="0"/>
              </a:spcAft>
              <a:buNone/>
            </a:pPr>
            <a:r>
              <a:rPr lang="en-US" sz="2000"/>
              <a:t>Please follow the NIH guidance. </a:t>
            </a:r>
            <a:endParaRPr sz="2000"/>
          </a:p>
          <a:p>
            <a:pPr marL="0" lvl="0" indent="0" algn="l" rtl="0">
              <a:lnSpc>
                <a:spcPct val="115000"/>
              </a:lnSpc>
              <a:spcBef>
                <a:spcPts val="0"/>
              </a:spcBef>
              <a:spcAft>
                <a:spcPts val="0"/>
              </a:spcAft>
              <a:buNone/>
            </a:pPr>
            <a:endParaRPr sz="2000"/>
          </a:p>
          <a:p>
            <a:pPr marL="457200" lvl="0" indent="-355600" algn="l" rtl="0">
              <a:lnSpc>
                <a:spcPct val="115000"/>
              </a:lnSpc>
              <a:spcBef>
                <a:spcPts val="0"/>
              </a:spcBef>
              <a:spcAft>
                <a:spcPts val="0"/>
              </a:spcAft>
              <a:buSzPts val="2000"/>
              <a:buChar char="&gt;"/>
            </a:pPr>
            <a:r>
              <a:rPr lang="en-US" sz="2000" u="sng">
                <a:solidFill>
                  <a:schemeClr val="hlink"/>
                </a:solidFill>
                <a:hlinkClick r:id="rId3"/>
              </a:rPr>
              <a:t>NOT-OD-19-128</a:t>
            </a:r>
            <a:r>
              <a:rPr lang="en-US" sz="2000"/>
              <a:t> - Requirements Regarding Proposed Human Fetal Tissue Research</a:t>
            </a:r>
            <a:endParaRPr sz="2000"/>
          </a:p>
          <a:p>
            <a:pPr marL="457200" lvl="0" indent="-355600" algn="l" rtl="0">
              <a:lnSpc>
                <a:spcPct val="115000"/>
              </a:lnSpc>
              <a:spcBef>
                <a:spcPts val="0"/>
              </a:spcBef>
              <a:spcAft>
                <a:spcPts val="0"/>
              </a:spcAft>
              <a:buSzPts val="2000"/>
              <a:buChar char="&gt;"/>
            </a:pPr>
            <a:r>
              <a:rPr lang="en-US" sz="2000" u="sng">
                <a:solidFill>
                  <a:schemeClr val="hlink"/>
                </a:solidFill>
                <a:hlinkClick r:id="rId4"/>
              </a:rPr>
              <a:t>NOT-OD-19-137</a:t>
            </a:r>
            <a:r>
              <a:rPr lang="en-US" sz="2000"/>
              <a:t> -HFT Clarification &amp; FAQs published</a:t>
            </a:r>
            <a:endParaRPr sz="2000"/>
          </a:p>
          <a:p>
            <a:pPr marL="457200" lvl="0" indent="-355600" algn="l" rtl="0">
              <a:lnSpc>
                <a:spcPct val="115000"/>
              </a:lnSpc>
              <a:spcBef>
                <a:spcPts val="0"/>
              </a:spcBef>
              <a:spcAft>
                <a:spcPts val="0"/>
              </a:spcAft>
              <a:buSzPts val="2000"/>
              <a:buChar char="&gt;"/>
            </a:pPr>
            <a:r>
              <a:rPr lang="en-US" sz="2000" u="sng">
                <a:solidFill>
                  <a:schemeClr val="hlink"/>
                </a:solidFill>
                <a:hlinkClick r:id="rId5"/>
              </a:rPr>
              <a:t>HFT FAQs</a:t>
            </a:r>
            <a:endParaRPr sz="2000"/>
          </a:p>
          <a:p>
            <a:pPr marL="457200" lvl="0" indent="-355600" algn="l" rtl="0">
              <a:lnSpc>
                <a:spcPct val="115000"/>
              </a:lnSpc>
              <a:spcBef>
                <a:spcPts val="0"/>
              </a:spcBef>
              <a:spcAft>
                <a:spcPts val="0"/>
              </a:spcAft>
              <a:buSzPts val="2000"/>
              <a:buChar char="&gt;"/>
            </a:pPr>
            <a:r>
              <a:rPr lang="en-US" sz="2000"/>
              <a:t>NIH Grants Policy Statement </a:t>
            </a:r>
            <a:r>
              <a:rPr lang="en-US" sz="2000" u="sng">
                <a:solidFill>
                  <a:schemeClr val="hlink"/>
                </a:solidFill>
                <a:hlinkClick r:id="rId6"/>
              </a:rPr>
              <a:t>Human Fetal Tissue Research 4.1.14</a:t>
            </a:r>
            <a:endParaRPr sz="2000"/>
          </a:p>
          <a:p>
            <a:pPr marL="457200" lvl="0" indent="-355600" algn="l" rtl="0">
              <a:lnSpc>
                <a:spcPct val="115000"/>
              </a:lnSpc>
              <a:spcBef>
                <a:spcPts val="0"/>
              </a:spcBef>
              <a:spcAft>
                <a:spcPts val="0"/>
              </a:spcAft>
              <a:buSzPts val="2000"/>
              <a:buChar char="&gt;"/>
            </a:pPr>
            <a:r>
              <a:rPr lang="en-US" sz="2000"/>
              <a:t>NIH: </a:t>
            </a:r>
            <a:r>
              <a:rPr lang="en-US" sz="2000" u="sng">
                <a:solidFill>
                  <a:schemeClr val="hlink"/>
                </a:solidFill>
                <a:hlinkClick r:id="rId7"/>
              </a:rPr>
              <a:t>NOT-OD-16-033</a:t>
            </a:r>
            <a:r>
              <a:rPr lang="en-US" sz="2000"/>
              <a:t> - Informed Consent for Human Fetal Tissue Research</a:t>
            </a:r>
            <a:endParaRPr sz="2000"/>
          </a:p>
          <a:p>
            <a:pPr marL="457200" lvl="0" indent="-355600" algn="l" rtl="0">
              <a:lnSpc>
                <a:spcPct val="115000"/>
              </a:lnSpc>
              <a:spcBef>
                <a:spcPts val="0"/>
              </a:spcBef>
              <a:spcAft>
                <a:spcPts val="0"/>
              </a:spcAft>
              <a:buSzPts val="2000"/>
              <a:buChar char="&gt;"/>
            </a:pPr>
            <a:r>
              <a:rPr lang="en-US" sz="2000" u="sng">
                <a:solidFill>
                  <a:schemeClr val="hlink"/>
                </a:solidFill>
                <a:hlinkClick r:id="rId8"/>
              </a:rPr>
              <a:t>HHS June 5, 2019 Statement</a:t>
            </a:r>
            <a:endParaRPr sz="2000"/>
          </a:p>
          <a:p>
            <a:pPr marL="0" lvl="0" indent="0" algn="l" rtl="0">
              <a:lnSpc>
                <a:spcPct val="115000"/>
              </a:lnSpc>
              <a:spcBef>
                <a:spcPts val="0"/>
              </a:spcBef>
              <a:spcAft>
                <a:spcPts val="0"/>
              </a:spcAft>
              <a:buNone/>
            </a:pPr>
            <a:endParaRPr/>
          </a:p>
          <a:p>
            <a:pPr marL="457200" marR="0" lvl="0" indent="0" algn="l" rtl="0">
              <a:lnSpc>
                <a:spcPct val="115000"/>
              </a:lnSpc>
              <a:spcBef>
                <a:spcPts val="480"/>
              </a:spcBef>
              <a:spcAft>
                <a:spcPts val="0"/>
              </a:spcAft>
              <a:buNone/>
            </a:pPr>
            <a:endParaRPr/>
          </a:p>
          <a:p>
            <a:pPr marL="0" lvl="0" indent="0" algn="l" rtl="0">
              <a:lnSpc>
                <a:spcPct val="115000"/>
              </a:lnSpc>
              <a:spcBef>
                <a:spcPts val="48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t>NIH xTRACT Requirement - 10.01.19 </a:t>
            </a:r>
            <a:endParaRPr/>
          </a:p>
        </p:txBody>
      </p:sp>
      <p:sp>
        <p:nvSpPr>
          <p:cNvPr id="64" name="Google Shape;64;p10"/>
          <p:cNvSpPr txBox="1">
            <a:spLocks noGrp="1"/>
          </p:cNvSpPr>
          <p:nvPr>
            <p:ph type="body" idx="2"/>
          </p:nvPr>
        </p:nvSpPr>
        <p:spPr>
          <a:xfrm>
            <a:off x="558875" y="1484850"/>
            <a:ext cx="8184600" cy="4338300"/>
          </a:xfrm>
          <a:prstGeom prst="rect">
            <a:avLst/>
          </a:prstGeom>
        </p:spPr>
        <p:txBody>
          <a:bodyPr spcFirstLastPara="1" wrap="square" lIns="91425" tIns="91425" rIns="91425" bIns="91425" anchor="t" anchorCtr="0">
            <a:noAutofit/>
          </a:bodyPr>
          <a:lstStyle/>
          <a:p>
            <a:pPr marL="0" lvl="0" indent="0" algn="l" rtl="0">
              <a:lnSpc>
                <a:spcPct val="115000"/>
              </a:lnSpc>
              <a:spcBef>
                <a:spcPts val="480"/>
              </a:spcBef>
              <a:spcAft>
                <a:spcPts val="0"/>
              </a:spcAft>
              <a:buNone/>
            </a:pPr>
            <a:r>
              <a:rPr lang="en-US" sz="2000"/>
              <a:t>xTRACT is a module within the eRA Commons that creates research training tables for inclusion in progress reports &amp; Training Grant applications. </a:t>
            </a:r>
            <a:endParaRPr sz="2000"/>
          </a:p>
          <a:p>
            <a:pPr marL="0" lvl="0" indent="0" algn="l" rtl="0">
              <a:lnSpc>
                <a:spcPct val="115000"/>
              </a:lnSpc>
              <a:spcBef>
                <a:spcPts val="480"/>
              </a:spcBef>
              <a:spcAft>
                <a:spcPts val="0"/>
              </a:spcAft>
              <a:buNone/>
            </a:pPr>
            <a:r>
              <a:rPr lang="en-US" sz="2000" u="sng">
                <a:solidFill>
                  <a:schemeClr val="accent5"/>
                </a:solidFill>
                <a:hlinkClick r:id="rId3"/>
              </a:rPr>
              <a:t>NOT-OD-19-108</a:t>
            </a:r>
            <a:r>
              <a:rPr lang="en-US" sz="2000"/>
              <a:t>:</a:t>
            </a:r>
            <a:endParaRPr sz="2000"/>
          </a:p>
          <a:p>
            <a:pPr marL="0" lvl="0" indent="0" algn="l" rtl="0">
              <a:lnSpc>
                <a:spcPct val="115000"/>
              </a:lnSpc>
              <a:spcBef>
                <a:spcPts val="480"/>
              </a:spcBef>
              <a:spcAft>
                <a:spcPts val="0"/>
              </a:spcAft>
              <a:buNone/>
            </a:pPr>
            <a:r>
              <a:rPr lang="en-US" sz="2000"/>
              <a:t>Use of the xTRACT has been optional but NOW it is required for NIH and AHRQ T15, T32, T90/R90, and TL1 progress report (RPPR) data tables due on or after 10.01.19.</a:t>
            </a:r>
            <a:endParaRPr sz="2000"/>
          </a:p>
          <a:p>
            <a:pPr marL="0" lvl="0" indent="0" algn="l" rtl="0">
              <a:lnSpc>
                <a:spcPct val="115000"/>
              </a:lnSpc>
              <a:spcBef>
                <a:spcPts val="480"/>
              </a:spcBef>
              <a:spcAft>
                <a:spcPts val="0"/>
              </a:spcAft>
              <a:buNone/>
            </a:pPr>
            <a:endParaRPr sz="2000"/>
          </a:p>
          <a:p>
            <a:pPr marL="0" lvl="0" indent="0" algn="l" rtl="0">
              <a:lnSpc>
                <a:spcPct val="115000"/>
              </a:lnSpc>
              <a:spcBef>
                <a:spcPts val="480"/>
              </a:spcBef>
              <a:spcAft>
                <a:spcPts val="0"/>
              </a:spcAft>
              <a:buNone/>
            </a:pPr>
            <a:r>
              <a:rPr lang="en-US" sz="2000" u="sng">
                <a:solidFill>
                  <a:schemeClr val="hlink"/>
                </a:solidFill>
                <a:hlinkClick r:id="rId4"/>
              </a:rPr>
              <a:t>NOT-OD-18-133</a:t>
            </a:r>
            <a:endParaRPr sz="2000"/>
          </a:p>
          <a:p>
            <a:pPr marL="0" lvl="0" indent="0" algn="l" rtl="0">
              <a:spcBef>
                <a:spcPts val="480"/>
              </a:spcBef>
              <a:spcAft>
                <a:spcPts val="0"/>
              </a:spcAft>
              <a:buNone/>
            </a:pPr>
            <a:r>
              <a:rPr lang="en-US" sz="2000"/>
              <a:t>Anticipates that T32, TL1, T90/R90, and T15 applications submitted for due dates on or after 1.25.20, would also be required to use xTRACT.</a:t>
            </a:r>
            <a:endParaRPr sz="2000"/>
          </a:p>
          <a:p>
            <a:pPr marL="0" lvl="0" indent="0" algn="l" rtl="0">
              <a:lnSpc>
                <a:spcPct val="115000"/>
              </a:lnSpc>
              <a:spcBef>
                <a:spcPts val="480"/>
              </a:spcBef>
              <a:spcAft>
                <a:spcPts val="0"/>
              </a:spcAft>
              <a:buNone/>
            </a:pP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1"/>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a:t>Sponsor Updates: </a:t>
            </a:r>
            <a:endParaRPr/>
          </a:p>
          <a:p>
            <a:pPr marL="0" marR="0" lvl="0" indent="0" algn="l" rtl="0">
              <a:lnSpc>
                <a:spcPct val="90000"/>
              </a:lnSpc>
              <a:spcBef>
                <a:spcPts val="0"/>
              </a:spcBef>
              <a:spcAft>
                <a:spcPts val="0"/>
              </a:spcAft>
              <a:buClr>
                <a:srgbClr val="4B2E83"/>
              </a:buClr>
              <a:buSzPts val="3000"/>
              <a:buFont typeface="Arial"/>
              <a:buNone/>
            </a:pPr>
            <a:r>
              <a:rPr lang="en-US"/>
              <a:t>NIMH Data Sharing Requirement </a:t>
            </a:r>
            <a:r>
              <a:rPr lang="en-US" sz="1800"/>
              <a:t>(1 of 2)</a:t>
            </a:r>
            <a:endParaRPr sz="1800"/>
          </a:p>
        </p:txBody>
      </p:sp>
      <p:sp>
        <p:nvSpPr>
          <p:cNvPr id="70" name="Google Shape;70;p11"/>
          <p:cNvSpPr txBox="1">
            <a:spLocks noGrp="1"/>
          </p:cNvSpPr>
          <p:nvPr>
            <p:ph type="body" idx="2"/>
          </p:nvPr>
        </p:nvSpPr>
        <p:spPr>
          <a:xfrm>
            <a:off x="450600" y="1032050"/>
            <a:ext cx="8242800" cy="4157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2000"/>
          </a:p>
          <a:p>
            <a:pPr marL="457200" lvl="0" indent="-355600" algn="l" rtl="0">
              <a:lnSpc>
                <a:spcPct val="150000"/>
              </a:lnSpc>
              <a:spcBef>
                <a:spcPts val="0"/>
              </a:spcBef>
              <a:spcAft>
                <a:spcPts val="0"/>
              </a:spcAft>
              <a:buSzPts val="2000"/>
              <a:buChar char="&gt;"/>
            </a:pPr>
            <a:r>
              <a:rPr lang="en-US" sz="2000"/>
              <a:t>NIMH Requirements </a:t>
            </a:r>
            <a:r>
              <a:rPr lang="en-US" sz="2000" u="sng">
                <a:solidFill>
                  <a:schemeClr val="accent5"/>
                </a:solidFill>
                <a:hlinkClick r:id="rId3"/>
              </a:rPr>
              <a:t>NOT-MH-19-033</a:t>
            </a:r>
            <a:r>
              <a:rPr lang="en-US" sz="2000"/>
              <a:t>: Data sharing change: genomic data &amp; data related to biosamples and genomic data</a:t>
            </a:r>
            <a:endParaRPr sz="2000"/>
          </a:p>
          <a:p>
            <a:pPr marL="457200" lvl="0" indent="-355600" algn="l" rtl="0">
              <a:lnSpc>
                <a:spcPct val="150000"/>
              </a:lnSpc>
              <a:spcBef>
                <a:spcPts val="0"/>
              </a:spcBef>
              <a:spcAft>
                <a:spcPts val="0"/>
              </a:spcAft>
              <a:buSzPts val="2000"/>
              <a:buChar char="&gt;"/>
            </a:pPr>
            <a:r>
              <a:rPr lang="en-US" sz="2000"/>
              <a:t>NIMH Data Archive (NDA)=repository for NIMH funded genomic data </a:t>
            </a:r>
            <a:endParaRPr sz="2000"/>
          </a:p>
          <a:p>
            <a:pPr marL="914400" lvl="1" indent="-355600" algn="l" rtl="0">
              <a:lnSpc>
                <a:spcPct val="150000"/>
              </a:lnSpc>
              <a:spcBef>
                <a:spcPts val="0"/>
              </a:spcBef>
              <a:spcAft>
                <a:spcPts val="0"/>
              </a:spcAft>
              <a:buSzPts val="2000"/>
              <a:buChar char="–"/>
            </a:pPr>
            <a:r>
              <a:rPr lang="en-US"/>
              <a:t>Awardees measuring human genomic data register with dbGaP </a:t>
            </a:r>
            <a:endParaRPr/>
          </a:p>
          <a:p>
            <a:pPr marL="914400" lvl="1" indent="-355600" algn="l" rtl="0">
              <a:lnSpc>
                <a:spcPct val="150000"/>
              </a:lnSpc>
              <a:spcBef>
                <a:spcPts val="0"/>
              </a:spcBef>
              <a:spcAft>
                <a:spcPts val="0"/>
              </a:spcAft>
              <a:buSzPts val="2000"/>
              <a:buChar char="–"/>
            </a:pPr>
            <a:r>
              <a:rPr lang="en-US"/>
              <a:t>After registration, all data deposited in the NDA. Link to NDA collection will be added to dbGaP registration.</a:t>
            </a:r>
            <a:endParaRPr/>
          </a:p>
          <a:p>
            <a:pPr marL="457200" lvl="0" indent="-355600" algn="l" rtl="0">
              <a:lnSpc>
                <a:spcPct val="150000"/>
              </a:lnSpc>
              <a:spcBef>
                <a:spcPts val="0"/>
              </a:spcBef>
              <a:spcAft>
                <a:spcPts val="0"/>
              </a:spcAft>
              <a:buSzPts val="2000"/>
              <a:buChar char="&gt;"/>
            </a:pPr>
            <a:r>
              <a:rPr lang="en-US" sz="2000"/>
              <a:t>Applies to ALL NIMH grant applications &amp; awards that involve human subject research submitted after January 1, 2020 </a:t>
            </a:r>
            <a:endParaRPr sz="2000"/>
          </a:p>
          <a:p>
            <a:pPr marL="457200" lvl="0" indent="-355600" algn="l" rtl="0">
              <a:lnSpc>
                <a:spcPct val="150000"/>
              </a:lnSpc>
              <a:spcBef>
                <a:spcPts val="0"/>
              </a:spcBef>
              <a:spcAft>
                <a:spcPts val="0"/>
              </a:spcAft>
              <a:buSzPts val="2000"/>
              <a:buChar char="&gt;"/>
            </a:pPr>
            <a:r>
              <a:rPr lang="en-US" sz="2000"/>
              <a:t>Applies to all NIMH FOAs</a:t>
            </a:r>
            <a:endParaRPr sz="2000"/>
          </a:p>
          <a:p>
            <a:pPr marL="914400" lvl="0" indent="0" algn="l" rtl="0">
              <a:lnSpc>
                <a:spcPct val="150000"/>
              </a:lnSpc>
              <a:spcBef>
                <a:spcPts val="0"/>
              </a:spcBef>
              <a:spcAft>
                <a:spcPts val="0"/>
              </a:spcAft>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a:t>Sponsor Updates: </a:t>
            </a:r>
            <a:endParaRPr/>
          </a:p>
          <a:p>
            <a:pPr marL="0" marR="0" lvl="0" indent="0" algn="l" rtl="0">
              <a:lnSpc>
                <a:spcPct val="90000"/>
              </a:lnSpc>
              <a:spcBef>
                <a:spcPts val="0"/>
              </a:spcBef>
              <a:spcAft>
                <a:spcPts val="0"/>
              </a:spcAft>
              <a:buClr>
                <a:srgbClr val="4B2E83"/>
              </a:buClr>
              <a:buSzPts val="3000"/>
              <a:buFont typeface="Arial"/>
              <a:buNone/>
            </a:pPr>
            <a:r>
              <a:rPr lang="en-US"/>
              <a:t>NIMH Data Sharing Requirement </a:t>
            </a:r>
            <a:r>
              <a:rPr lang="en-US" sz="1800"/>
              <a:t>(2 of 2)</a:t>
            </a:r>
            <a:endParaRPr sz="1800"/>
          </a:p>
        </p:txBody>
      </p:sp>
      <p:sp>
        <p:nvSpPr>
          <p:cNvPr id="76" name="Google Shape;76;p12"/>
          <p:cNvSpPr txBox="1">
            <a:spLocks noGrp="1"/>
          </p:cNvSpPr>
          <p:nvPr>
            <p:ph type="body" idx="2"/>
          </p:nvPr>
        </p:nvSpPr>
        <p:spPr>
          <a:xfrm>
            <a:off x="511800" y="1047800"/>
            <a:ext cx="8242800" cy="41574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r>
              <a:rPr lang="en-US" sz="1800"/>
              <a:t>All NIMH applications with Human Subjects Research are expected to include a Resource Sharing Plan</a:t>
            </a:r>
            <a:endParaRPr sz="1800"/>
          </a:p>
          <a:p>
            <a:pPr marL="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r>
              <a:rPr lang="en-US" sz="1800"/>
              <a:t>The data section must include: </a:t>
            </a:r>
            <a:endParaRPr sz="1800"/>
          </a:p>
          <a:p>
            <a:pPr marL="457200" lvl="0" indent="0" algn="l" rtl="0">
              <a:lnSpc>
                <a:spcPct val="150000"/>
              </a:lnSpc>
              <a:spcBef>
                <a:spcPts val="0"/>
              </a:spcBef>
              <a:spcAft>
                <a:spcPts val="0"/>
              </a:spcAft>
              <a:buNone/>
            </a:pPr>
            <a:r>
              <a:rPr lang="en-US" sz="1800"/>
              <a:t>1) a summary of the data that will be shared </a:t>
            </a:r>
            <a:endParaRPr sz="1800"/>
          </a:p>
          <a:p>
            <a:pPr marL="457200" lvl="0" indent="0" algn="l" rtl="0">
              <a:lnSpc>
                <a:spcPct val="150000"/>
              </a:lnSpc>
              <a:spcBef>
                <a:spcPts val="0"/>
              </a:spcBef>
              <a:spcAft>
                <a:spcPts val="0"/>
              </a:spcAft>
              <a:buNone/>
            </a:pPr>
            <a:r>
              <a:rPr lang="en-US" sz="1800"/>
              <a:t>2) a description of the standard(s) and/or data dictionaries that will be used to describe the data set, and </a:t>
            </a:r>
            <a:endParaRPr sz="1800"/>
          </a:p>
          <a:p>
            <a:pPr marL="457200" lvl="0" indent="0" algn="l" rtl="0">
              <a:lnSpc>
                <a:spcPct val="150000"/>
              </a:lnSpc>
              <a:spcBef>
                <a:spcPts val="0"/>
              </a:spcBef>
              <a:spcAft>
                <a:spcPts val="0"/>
              </a:spcAft>
              <a:buNone/>
            </a:pPr>
            <a:r>
              <a:rPr lang="en-US" sz="1800"/>
              <a:t>3) the proposed schedule to validate that the data are compliant with the data dictionary that is being used. </a:t>
            </a:r>
            <a:endParaRPr sz="1800"/>
          </a:p>
          <a:p>
            <a:pPr marL="457200" lvl="0" indent="0" algn="l" rtl="0">
              <a:lnSpc>
                <a:spcPct val="150000"/>
              </a:lnSpc>
              <a:spcBef>
                <a:spcPts val="0"/>
              </a:spcBef>
              <a:spcAft>
                <a:spcPts val="0"/>
              </a:spcAft>
              <a:buNone/>
            </a:pPr>
            <a:endParaRPr sz="1800"/>
          </a:p>
          <a:p>
            <a:pPr marL="0" lvl="0" indent="0" algn="l" rtl="0">
              <a:lnSpc>
                <a:spcPct val="150000"/>
              </a:lnSpc>
              <a:spcBef>
                <a:spcPts val="0"/>
              </a:spcBef>
              <a:spcAft>
                <a:spcPts val="0"/>
              </a:spcAft>
              <a:buNone/>
            </a:pPr>
            <a:r>
              <a:rPr lang="en-US" sz="1800"/>
              <a:t>NOAs will include compliance with this data sharing plan as a special term and condition.</a:t>
            </a:r>
            <a:endParaRPr sz="1800"/>
          </a:p>
          <a:p>
            <a:pPr marL="914400" lvl="0" indent="0" algn="l" rtl="0">
              <a:lnSpc>
                <a:spcPct val="150000"/>
              </a:lnSpc>
              <a:spcBef>
                <a:spcPts val="0"/>
              </a:spcBef>
              <a:spcAft>
                <a:spcPts val="0"/>
              </a:spcAft>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3"/>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a:t>NIH Other Support</a:t>
            </a:r>
            <a:endParaRPr/>
          </a:p>
          <a:p>
            <a:pPr marL="0" marR="0" lvl="0" indent="0" algn="l" rtl="0">
              <a:lnSpc>
                <a:spcPct val="90000"/>
              </a:lnSpc>
              <a:spcBef>
                <a:spcPts val="0"/>
              </a:spcBef>
              <a:spcAft>
                <a:spcPts val="0"/>
              </a:spcAft>
              <a:buClr>
                <a:srgbClr val="4B2E83"/>
              </a:buClr>
              <a:buSzPts val="3000"/>
              <a:buFont typeface="Arial"/>
              <a:buNone/>
            </a:pPr>
            <a:r>
              <a:rPr lang="en-US" sz="2400"/>
              <a:t> NOT-OD-19-114</a:t>
            </a:r>
            <a:endParaRPr sz="2400"/>
          </a:p>
        </p:txBody>
      </p:sp>
      <p:sp>
        <p:nvSpPr>
          <p:cNvPr id="82" name="Google Shape;82;p13"/>
          <p:cNvSpPr txBox="1">
            <a:spLocks noGrp="1"/>
          </p:cNvSpPr>
          <p:nvPr>
            <p:ph type="body" idx="2"/>
          </p:nvPr>
        </p:nvSpPr>
        <p:spPr>
          <a:xfrm>
            <a:off x="592800" y="1638975"/>
            <a:ext cx="8568000" cy="40155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0"/>
              </a:spcBef>
              <a:spcAft>
                <a:spcPts val="0"/>
              </a:spcAft>
              <a:buNone/>
            </a:pPr>
            <a:r>
              <a:rPr lang="en-US" sz="1800" b="1"/>
              <a:t>Other Support definition</a:t>
            </a:r>
            <a:endParaRPr sz="1800" b="1"/>
          </a:p>
          <a:p>
            <a:pPr marL="0" marR="0" lvl="0" indent="0" algn="l" rtl="0">
              <a:lnSpc>
                <a:spcPct val="150000"/>
              </a:lnSpc>
              <a:spcBef>
                <a:spcPts val="0"/>
              </a:spcBef>
              <a:spcAft>
                <a:spcPts val="0"/>
              </a:spcAft>
              <a:buNone/>
            </a:pPr>
            <a:r>
              <a:rPr lang="en-US" sz="1800"/>
              <a:t>Resources and/or financial support from foreign and domestic entities must be reported as Other Support. This includes all resources made available to a researcher in support of, and/or related to, all of their research endeavors, including:</a:t>
            </a:r>
            <a:endParaRPr sz="1800">
              <a:solidFill>
                <a:srgbClr val="000000"/>
              </a:solidFill>
              <a:latin typeface="Calibri"/>
              <a:ea typeface="Calibri"/>
              <a:cs typeface="Calibri"/>
              <a:sym typeface="Calibri"/>
            </a:endParaRPr>
          </a:p>
          <a:p>
            <a:pPr marL="457200" marR="0" lvl="0" indent="-330200" algn="l" rtl="0">
              <a:lnSpc>
                <a:spcPct val="150000"/>
              </a:lnSpc>
              <a:spcBef>
                <a:spcPts val="0"/>
              </a:spcBef>
              <a:spcAft>
                <a:spcPts val="0"/>
              </a:spcAft>
              <a:buSzPts val="1600"/>
              <a:buChar char="&gt;"/>
            </a:pPr>
            <a:r>
              <a:rPr lang="en-US" sz="1600"/>
              <a:t>appointments (e.g. at foreign university) whether or not remuneration is received</a:t>
            </a:r>
            <a:endParaRPr sz="1600"/>
          </a:p>
          <a:p>
            <a:pPr marL="457200" marR="0" lvl="0" indent="-330200" algn="l" rtl="0">
              <a:lnSpc>
                <a:spcPct val="150000"/>
              </a:lnSpc>
              <a:spcBef>
                <a:spcPts val="0"/>
              </a:spcBef>
              <a:spcAft>
                <a:spcPts val="0"/>
              </a:spcAft>
              <a:buSzPts val="1600"/>
              <a:buChar char="&gt;"/>
            </a:pPr>
            <a:r>
              <a:rPr lang="en-US" sz="1600"/>
              <a:t>resources provided directly to senior/key personnel</a:t>
            </a:r>
            <a:endParaRPr sz="1600"/>
          </a:p>
          <a:p>
            <a:pPr marL="457200" marR="0" lvl="0" indent="-330200" algn="l" rtl="0">
              <a:lnSpc>
                <a:spcPct val="150000"/>
              </a:lnSpc>
              <a:spcBef>
                <a:spcPts val="0"/>
              </a:spcBef>
              <a:spcAft>
                <a:spcPts val="0"/>
              </a:spcAft>
              <a:buSzPts val="1600"/>
              <a:buChar char="&gt;"/>
            </a:pPr>
            <a:r>
              <a:rPr lang="en-US" sz="1600"/>
              <a:t>in-kind support</a:t>
            </a:r>
            <a:endParaRPr sz="1600"/>
          </a:p>
          <a:p>
            <a:pPr marL="457200" marR="0" lvl="0" indent="-330200" algn="l" rtl="0">
              <a:lnSpc>
                <a:spcPct val="150000"/>
              </a:lnSpc>
              <a:spcBef>
                <a:spcPts val="0"/>
              </a:spcBef>
              <a:spcAft>
                <a:spcPts val="0"/>
              </a:spcAft>
              <a:buSzPts val="1600"/>
              <a:buChar char="&gt;"/>
            </a:pPr>
            <a:r>
              <a:rPr lang="en-US" sz="1600"/>
              <a:t>research collaborations that directly benefit the research endeavors of the senior/key personnel.</a:t>
            </a:r>
            <a:endParaRPr sz="1600">
              <a:solidFill>
                <a:srgbClr val="000000"/>
              </a:solidFill>
              <a:latin typeface="Calibri"/>
              <a:ea typeface="Calibri"/>
              <a:cs typeface="Calibri"/>
              <a:sym typeface="Calibri"/>
            </a:endParaRPr>
          </a:p>
          <a:p>
            <a:pPr marL="0" lvl="0" indent="0" algn="l" rtl="0">
              <a:lnSpc>
                <a:spcPct val="150000"/>
              </a:lnSpc>
              <a:spcBef>
                <a:spcPts val="0"/>
              </a:spcBef>
              <a:spcAft>
                <a:spcPts val="0"/>
              </a:spcAft>
              <a:buNone/>
            </a:pPr>
            <a:r>
              <a:rPr lang="en-US" sz="1800"/>
              <a:t>Please review the FAQs that accompany </a:t>
            </a:r>
            <a:r>
              <a:rPr lang="en-US" sz="1800" u="sng">
                <a:solidFill>
                  <a:schemeClr val="hlink"/>
                </a:solidFill>
                <a:hlinkClick r:id="rId3"/>
              </a:rPr>
              <a:t>NOT-OD-19-114</a:t>
            </a:r>
            <a:r>
              <a:rPr lang="en-US" sz="1800"/>
              <a:t>.</a:t>
            </a:r>
            <a:endParaRPr sz="1800">
              <a:solidFill>
                <a:srgbClr val="000000"/>
              </a:solidFill>
              <a:latin typeface="Calibri"/>
              <a:ea typeface="Calibri"/>
              <a:cs typeface="Calibri"/>
              <a:sym typeface="Calibri"/>
            </a:endParaRPr>
          </a:p>
          <a:p>
            <a:pPr marL="0" lvl="0" indent="0" algn="l" rtl="0">
              <a:lnSpc>
                <a:spcPct val="150000"/>
              </a:lnSpc>
              <a:spcBef>
                <a:spcPts val="0"/>
              </a:spcBef>
              <a:spcAft>
                <a:spcPts val="0"/>
              </a:spcAft>
              <a:buNone/>
            </a:pPr>
            <a:endParaRPr sz="1800">
              <a:solidFill>
                <a:srgbClr val="000000"/>
              </a:solidFill>
              <a:latin typeface="Calibri"/>
              <a:ea typeface="Calibri"/>
              <a:cs typeface="Calibri"/>
              <a:sym typeface="Calibri"/>
            </a:endParaRPr>
          </a:p>
          <a:p>
            <a:pPr marL="457200" marR="0" lvl="0" indent="0" algn="l" rtl="0">
              <a:lnSpc>
                <a:spcPct val="15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4"/>
          <p:cNvSpPr txBox="1">
            <a:spLocks noGrp="1"/>
          </p:cNvSpPr>
          <p:nvPr>
            <p:ph type="body" idx="1"/>
          </p:nvPr>
        </p:nvSpPr>
        <p:spPr>
          <a:xfrm>
            <a:off x="671757" y="371510"/>
            <a:ext cx="8184600" cy="992100"/>
          </a:xfrm>
          <a:prstGeom prst="rect">
            <a:avLst/>
          </a:prstGeom>
          <a:noFill/>
          <a:ln>
            <a:noFill/>
          </a:ln>
        </p:spPr>
        <p:txBody>
          <a:bodyPr spcFirstLastPara="1" wrap="square" lIns="91425" tIns="91425" rIns="91425" bIns="91425" anchor="b" anchorCtr="0">
            <a:noAutofit/>
          </a:bodyPr>
          <a:lstStyle/>
          <a:p>
            <a:pPr marL="0" marR="0" lvl="0" indent="0" algn="l" rtl="0">
              <a:lnSpc>
                <a:spcPct val="90000"/>
              </a:lnSpc>
              <a:spcBef>
                <a:spcPts val="0"/>
              </a:spcBef>
              <a:spcAft>
                <a:spcPts val="0"/>
              </a:spcAft>
              <a:buClr>
                <a:srgbClr val="4B2E83"/>
              </a:buClr>
              <a:buSzPts val="3000"/>
              <a:buFont typeface="Arial"/>
              <a:buNone/>
            </a:pPr>
            <a:r>
              <a:rPr lang="en-US"/>
              <a:t>NIH Foreign Components </a:t>
            </a:r>
            <a:endParaRPr/>
          </a:p>
          <a:p>
            <a:pPr marL="0" lvl="0" indent="0" algn="l" rtl="0">
              <a:spcBef>
                <a:spcPts val="0"/>
              </a:spcBef>
              <a:spcAft>
                <a:spcPts val="0"/>
              </a:spcAft>
              <a:buClr>
                <a:srgbClr val="4B2E83"/>
              </a:buClr>
              <a:buSzPts val="3000"/>
              <a:buFont typeface="Arial"/>
              <a:buNone/>
            </a:pPr>
            <a:r>
              <a:rPr lang="en-US" sz="2400"/>
              <a:t> NOT-OD-19-114</a:t>
            </a:r>
            <a:endParaRPr/>
          </a:p>
        </p:txBody>
      </p:sp>
      <p:sp>
        <p:nvSpPr>
          <p:cNvPr id="88" name="Google Shape;88;p14"/>
          <p:cNvSpPr txBox="1">
            <a:spLocks noGrp="1"/>
          </p:cNvSpPr>
          <p:nvPr>
            <p:ph type="body" idx="2"/>
          </p:nvPr>
        </p:nvSpPr>
        <p:spPr>
          <a:xfrm>
            <a:off x="576000" y="1556700"/>
            <a:ext cx="8568000" cy="4015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b="1"/>
              <a:t>Foreign Components definition</a:t>
            </a:r>
            <a:endParaRPr sz="2000" b="1"/>
          </a:p>
          <a:p>
            <a:pPr marL="0" lvl="0" indent="0" algn="l" rtl="0">
              <a:lnSpc>
                <a:spcPct val="115000"/>
              </a:lnSpc>
              <a:spcBef>
                <a:spcPts val="0"/>
              </a:spcBef>
              <a:spcAft>
                <a:spcPts val="0"/>
              </a:spcAft>
              <a:buNone/>
            </a:pPr>
            <a:r>
              <a:rPr lang="en-US" sz="1800"/>
              <a:t>Any significant scientific element or segment of a project conducted outside of the U.S. is considered a foreign component. For example:</a:t>
            </a:r>
            <a:endParaRPr sz="1400">
              <a:solidFill>
                <a:srgbClr val="000000"/>
              </a:solidFill>
              <a:latin typeface="Calibri"/>
              <a:ea typeface="Calibri"/>
              <a:cs typeface="Calibri"/>
              <a:sym typeface="Calibri"/>
            </a:endParaRPr>
          </a:p>
          <a:p>
            <a:pPr marL="457200" marR="0" lvl="0" indent="-317500" algn="l" rtl="0">
              <a:lnSpc>
                <a:spcPct val="150000"/>
              </a:lnSpc>
              <a:spcBef>
                <a:spcPts val="0"/>
              </a:spcBef>
              <a:spcAft>
                <a:spcPts val="0"/>
              </a:spcAft>
              <a:buSzPts val="1400"/>
              <a:buChar char="&gt;"/>
            </a:pPr>
            <a:r>
              <a:rPr lang="en-US" sz="1400"/>
              <a:t>Involvement of humans or animals at a foreign site</a:t>
            </a:r>
            <a:endParaRPr sz="1400"/>
          </a:p>
          <a:p>
            <a:pPr marL="457200" marR="0" lvl="0" indent="-317500" algn="l" rtl="0">
              <a:lnSpc>
                <a:spcPct val="150000"/>
              </a:lnSpc>
              <a:spcBef>
                <a:spcPts val="0"/>
              </a:spcBef>
              <a:spcAft>
                <a:spcPts val="0"/>
              </a:spcAft>
              <a:buSzPts val="1400"/>
              <a:buChar char="&gt;"/>
            </a:pPr>
            <a:r>
              <a:rPr lang="en-US" sz="1400"/>
              <a:t>Extensive foreign travel by grantee project staff for activities that support the project such as collecting data, surveys, samples or similar activities</a:t>
            </a:r>
            <a:endParaRPr sz="1400"/>
          </a:p>
          <a:p>
            <a:pPr marL="457200" marR="0" lvl="0" indent="-317500" algn="l" rtl="0">
              <a:lnSpc>
                <a:spcPct val="150000"/>
              </a:lnSpc>
              <a:spcBef>
                <a:spcPts val="0"/>
              </a:spcBef>
              <a:spcAft>
                <a:spcPts val="0"/>
              </a:spcAft>
              <a:buSzPts val="1400"/>
              <a:buChar char="&gt;"/>
            </a:pPr>
            <a:r>
              <a:rPr lang="en-US" sz="1400"/>
              <a:t>Any activity of the grantee or foreign researcher affiliated with the project that may have an impact on U.S. foreign policy through involvement in the affairs or environment of a foreign country</a:t>
            </a:r>
            <a:endParaRPr sz="1400"/>
          </a:p>
          <a:p>
            <a:pPr marL="457200" marR="0" lvl="0" indent="-317500" algn="l" rtl="0">
              <a:lnSpc>
                <a:spcPct val="150000"/>
              </a:lnSpc>
              <a:spcBef>
                <a:spcPts val="0"/>
              </a:spcBef>
              <a:spcAft>
                <a:spcPts val="0"/>
              </a:spcAft>
              <a:buSzPts val="1400"/>
              <a:buChar char="&gt;"/>
            </a:pPr>
            <a:r>
              <a:rPr lang="en-US" sz="1400"/>
              <a:t>Collaborations with investigators at a foreign site anticipated to result in co-authorship</a:t>
            </a:r>
            <a:endParaRPr sz="1400"/>
          </a:p>
          <a:p>
            <a:pPr marL="457200" marR="0" lvl="0" indent="-317500" algn="l" rtl="0">
              <a:lnSpc>
                <a:spcPct val="150000"/>
              </a:lnSpc>
              <a:spcBef>
                <a:spcPts val="0"/>
              </a:spcBef>
              <a:spcAft>
                <a:spcPts val="0"/>
              </a:spcAft>
              <a:buSzPts val="1400"/>
              <a:buChar char="&gt;"/>
            </a:pPr>
            <a:r>
              <a:rPr lang="en-US" sz="1400"/>
              <a:t>Use of facilities or instrumentation at a foreign site; or receipt of financial support or resources from a foreign entity</a:t>
            </a:r>
            <a:endParaRPr sz="1800"/>
          </a:p>
          <a:p>
            <a:pPr marL="0" marR="0" lvl="0" indent="0" algn="l" rtl="0">
              <a:lnSpc>
                <a:spcPct val="115000"/>
              </a:lnSpc>
              <a:spcBef>
                <a:spcPts val="0"/>
              </a:spcBef>
              <a:spcAft>
                <a:spcPts val="0"/>
              </a:spcAft>
              <a:buNone/>
            </a:pPr>
            <a:r>
              <a:rPr lang="en-US" sz="1800"/>
              <a:t>Adding a foreign component requires prior approval. As with any other significant change to a project, please send your request to add </a:t>
            </a:r>
            <a:endParaRPr sz="1800"/>
          </a:p>
          <a:p>
            <a:pPr marL="0" marR="0" lvl="0" indent="0" algn="l" rtl="0">
              <a:lnSpc>
                <a:spcPct val="115000"/>
              </a:lnSpc>
              <a:spcBef>
                <a:spcPts val="0"/>
              </a:spcBef>
              <a:spcAft>
                <a:spcPts val="0"/>
              </a:spcAft>
              <a:buNone/>
            </a:pPr>
            <a:r>
              <a:rPr lang="en-US" sz="1800"/>
              <a:t>a foreign component via OSP as a</a:t>
            </a:r>
            <a:r>
              <a:rPr lang="en-US" sz="1800">
                <a:solidFill>
                  <a:srgbClr val="000000"/>
                </a:solidFill>
                <a:uFill>
                  <a:noFill/>
                </a:uFill>
                <a:hlinkClick r:id="rId3"/>
              </a:rPr>
              <a:t> </a:t>
            </a:r>
            <a:r>
              <a:rPr lang="en-US" sz="1800" u="sng">
                <a:solidFill>
                  <a:schemeClr val="hlink"/>
                </a:solidFill>
                <a:hlinkClick r:id="rId3"/>
              </a:rPr>
              <a:t>concurrence request</a:t>
            </a:r>
            <a:r>
              <a:rPr lang="en-US" sz="1800">
                <a:solidFill>
                  <a:srgbClr val="000000"/>
                </a:solidFill>
              </a:rPr>
              <a:t>. </a:t>
            </a:r>
            <a:endParaRPr sz="1800">
              <a:solidFill>
                <a:srgbClr val="000000"/>
              </a:solidFill>
            </a:endParaRPr>
          </a:p>
          <a:p>
            <a:pPr marL="0" lvl="0" indent="0" algn="l" rtl="0">
              <a:lnSpc>
                <a:spcPct val="115000"/>
              </a:lnSpc>
              <a:spcBef>
                <a:spcPts val="0"/>
              </a:spcBef>
              <a:spcAft>
                <a:spcPts val="0"/>
              </a:spcAft>
              <a:buNone/>
            </a:pPr>
            <a:r>
              <a:rPr lang="en-US" sz="1100">
                <a:solidFill>
                  <a:srgbClr val="000000"/>
                </a:solidFill>
                <a:latin typeface="Calibri"/>
                <a:ea typeface="Calibri"/>
                <a:cs typeface="Calibri"/>
                <a:sym typeface="Calibri"/>
              </a:rPr>
              <a:t> </a:t>
            </a:r>
            <a:endParaRPr sz="1100">
              <a:solidFill>
                <a:srgbClr val="000000"/>
              </a:solidFill>
              <a:latin typeface="Calibri"/>
              <a:ea typeface="Calibri"/>
              <a:cs typeface="Calibri"/>
              <a:sym typeface="Calibri"/>
            </a:endParaRPr>
          </a:p>
          <a:p>
            <a:pPr marL="0" lvl="0" indent="0" algn="l" rtl="0">
              <a:lnSpc>
                <a:spcPct val="115000"/>
              </a:lnSpc>
              <a:spcBef>
                <a:spcPts val="0"/>
              </a:spcBef>
              <a:spcAft>
                <a:spcPts val="0"/>
              </a:spcAft>
              <a:buNone/>
            </a:pPr>
            <a:endParaRPr/>
          </a:p>
          <a:p>
            <a:pPr marL="914400" lvl="1" indent="-355600" algn="l" rtl="0">
              <a:lnSpc>
                <a:spcPct val="150000"/>
              </a:lnSpc>
              <a:spcBef>
                <a:spcPts val="0"/>
              </a:spcBef>
              <a:spcAft>
                <a:spcPts val="0"/>
              </a:spcAft>
              <a:buSzPts val="2000"/>
              <a:buChar char="–"/>
            </a:pPr>
            <a:endParaRPr/>
          </a:p>
          <a:p>
            <a:pPr marL="457200" marR="0" lvl="0" indent="0" algn="l" rtl="0">
              <a:lnSpc>
                <a:spcPct val="150000"/>
              </a:lnSpc>
              <a:spcBef>
                <a:spcPts val="0"/>
              </a:spcBef>
              <a:spcAft>
                <a:spcPts val="0"/>
              </a:spcAft>
              <a:buNone/>
            </a:pPr>
            <a:endParaRPr/>
          </a:p>
          <a:p>
            <a:pPr marL="0" marR="0" lvl="0" indent="0" algn="l" rtl="0">
              <a:lnSpc>
                <a:spcPct val="100000"/>
              </a:lnSpc>
              <a:spcBef>
                <a:spcPts val="0"/>
              </a:spcBef>
              <a:spcAft>
                <a:spcPts val="0"/>
              </a:spcAft>
              <a:buNone/>
            </a:pPr>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1147</Words>
  <Application>Microsoft Office PowerPoint</Application>
  <PresentationFormat>On-screen Show (4:3)</PresentationFormat>
  <Paragraphs>131</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Open Sans Light</vt:lpstr>
      <vt:lpstr>Open Sans</vt:lpstr>
      <vt:lpstr>Encode Sans Black</vt:lpstr>
      <vt:lpstr>Arial</vt:lpstr>
      <vt:lpstr>Merriweather Sans</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S. Wilbanks</dc:creator>
  <cp:lastModifiedBy>Susan S. Wilbanks</cp:lastModifiedBy>
  <cp:revision>1</cp:revision>
  <dcterms:modified xsi:type="dcterms:W3CDTF">2019-09-17T16:06:34Z</dcterms:modified>
</cp:coreProperties>
</file>