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Encode Sans Black" panose="020B0604020202020204" charset="0"/>
      <p:bold r:id="rId18"/>
    </p:embeddedFont>
    <p:embeddedFont>
      <p:font typeface="Open Sans Light" panose="020B0604020202020204" charset="0"/>
      <p:regular r:id="rId19"/>
      <p:bold r:id="rId20"/>
      <p:italic r:id="rId21"/>
      <p:boldItalic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28fcdb4e0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61" name="Google Shape;61;g628fcdb4e0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28fcdb4e0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28fcdb4e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solidFill>
                  <a:srgbClr val="4B2E83"/>
                </a:solidFill>
                <a:latin typeface="Open Sans"/>
                <a:ea typeface="Open Sans"/>
                <a:cs typeface="Open Sans"/>
                <a:sym typeface="Open Sans"/>
              </a:rPr>
              <a:t>We recommend:</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Prospective applicants for Individual Fellowship and Career Development Awards follow the Create or Connect your ORCID ID link in eRA Commons and link their eRA profiles to existing ORCID accounts or create ORCID profiles and link them back to the eRA Commons.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PD/PIs for Institutional Research Training, Career Development and Research Education Awards should alert potential appointees to do the same.</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Requirement Deadlines: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October 2019 - ORCID ID Required for Appointees</a:t>
            </a:r>
            <a:endParaRPr/>
          </a:p>
        </p:txBody>
      </p:sp>
      <p:sp>
        <p:nvSpPr>
          <p:cNvPr id="68" name="Google Shape;68;g628fcdb4e0_0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28fcdb4e0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28fcdb4e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solidFill>
                  <a:srgbClr val="4B2E83"/>
                </a:solidFill>
                <a:latin typeface="Open Sans"/>
                <a:ea typeface="Open Sans"/>
                <a:cs typeface="Open Sans"/>
                <a:sym typeface="Open Sans"/>
              </a:rPr>
              <a:t>We recommend:</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Prospective applicants for Individual Fellowship and Career Development Awards follow the Create or Connect your ORCID ID link in eRA Commons and link their eRA profiles to existing ORCID accounts or create ORCID profiles and link them back to the eRA Commons.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PD/PIs for Institutional Research Training, Career Development and Research Education Awards should alert potential appointees to do the same.</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Requirement Deadlines: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US">
                <a:solidFill>
                  <a:srgbClr val="4B2E83"/>
                </a:solidFill>
                <a:latin typeface="Open Sans"/>
                <a:ea typeface="Open Sans"/>
                <a:cs typeface="Open Sans"/>
                <a:sym typeface="Open Sans"/>
              </a:rPr>
              <a:t>October 2019 - ORCID ID Required for Appointees</a:t>
            </a:r>
            <a:endParaRPr/>
          </a:p>
        </p:txBody>
      </p:sp>
      <p:sp>
        <p:nvSpPr>
          <p:cNvPr id="75" name="Google Shape;75;g628fcdb4e0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28fcdb4e0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28fcdb4e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480"/>
              </a:spcBef>
              <a:spcAft>
                <a:spcPts val="0"/>
              </a:spcAft>
              <a:buClr>
                <a:srgbClr val="4B2E83"/>
              </a:buClr>
              <a:buSzPts val="1200"/>
              <a:buFont typeface="Merriweather Sans"/>
              <a:buChar char="&gt;"/>
            </a:pPr>
            <a:r>
              <a:rPr lang="en-US">
                <a:solidFill>
                  <a:srgbClr val="4B2E83"/>
                </a:solidFill>
                <a:latin typeface="Open Sans"/>
                <a:ea typeface="Open Sans"/>
                <a:cs typeface="Open Sans"/>
                <a:sym typeface="Open Sans"/>
              </a:rPr>
              <a:t>NIH recognizes there are occasions when institutions need to submit such appointments after the trainee has left the institution and is no longer available."</a:t>
            </a:r>
            <a:endParaRPr/>
          </a:p>
        </p:txBody>
      </p:sp>
      <p:sp>
        <p:nvSpPr>
          <p:cNvPr id="82" name="Google Shape;82;g628fcdb4e0_0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28fcdb4e0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8" name="Google Shape;88;g628fcdb4e0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ede33c40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4" name="Google Shape;94;g2bede33c40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2"/>
        <p:cNvGrpSpPr/>
        <p:nvPr/>
      </p:nvGrpSpPr>
      <p:grpSpPr>
        <a:xfrm>
          <a:off x="0" y="0"/>
          <a:ext cx="0" cy="0"/>
          <a:chOff x="0" y="0"/>
          <a:chExt cx="0" cy="0"/>
        </a:xfrm>
      </p:grpSpPr>
      <p:pic>
        <p:nvPicPr>
          <p:cNvPr id="33" name="Google Shape;33;p7"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34" name="Google Shape;34;p7"/>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35" name="Google Shape;35;p7"/>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 name="Google Shape;36;p7"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9" name="Google Shape;39;p8"/>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8"/>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8"/>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 name="Google Shape;44;p9"/>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5" name="Google Shape;45;p9"/>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6" name="Google Shape;46;p9"/>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47" name="Google Shape;47;p9"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50" name="Google Shape;50;p10"/>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1" name="Google Shape;51;p10"/>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2" name="Google Shape;52;p10"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5" name="Google Shape;55;p11"/>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11"/>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1"/>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11"/>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washington.edu/research/myresearch-lifecycle/plan-and-propose/sponsor-requirements/federal/#nih-systems" TargetMode="External"/><Relationship Id="rId3" Type="http://schemas.openxmlformats.org/officeDocument/2006/relationships/hyperlink" Target="https://guides.lib.uw.edu/hsl/orcid" TargetMode="External"/><Relationship Id="rId7" Type="http://schemas.openxmlformats.org/officeDocument/2006/relationships/hyperlink" Target="https://era.nih.gov/erahelp/ppf/default.htm#PPF_Help/00_PPF_landing.htm%3FTocPath%3D_____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ra.nih.gov/erahelp/commons/#PPF_Help/8_2_orcid.htm%3FTocPath%3D_____29" TargetMode="External"/><Relationship Id="rId5" Type="http://schemas.openxmlformats.org/officeDocument/2006/relationships/hyperlink" Target="https://orcid.org/register" TargetMode="External"/><Relationship Id="rId4" Type="http://schemas.openxmlformats.org/officeDocument/2006/relationships/hyperlink" Target="https://grants.nih.gov/grants/guide/notice-files/NOT-OD-19-109.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latin typeface="Open Sans"/>
                <a:ea typeface="Open Sans"/>
                <a:cs typeface="Open Sans"/>
                <a:sym typeface="Open Sans"/>
              </a:rPr>
              <a:t>NIH: ORCID iD Requirement</a:t>
            </a:r>
            <a:endParaRPr/>
          </a:p>
        </p:txBody>
      </p:sp>
      <p:sp>
        <p:nvSpPr>
          <p:cNvPr id="64" name="Google Shape;64;p12"/>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September, 2019 </a:t>
            </a:r>
            <a:r>
              <a:rPr lang="en-US"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Amanda Snyder</a:t>
            </a:r>
            <a:endParaRPr/>
          </a:p>
          <a:p>
            <a:pPr marL="0" marR="0" lvl="0" indent="0" algn="l" rtl="0">
              <a:spcBef>
                <a:spcPts val="320"/>
              </a:spcBef>
              <a:spcAft>
                <a:spcPts val="0"/>
              </a:spcAft>
              <a:buClr>
                <a:srgbClr val="FFFFFF"/>
              </a:buClr>
              <a:buSzPts val="500"/>
              <a:buFont typeface="Arial"/>
              <a:buNone/>
            </a:pPr>
            <a:r>
              <a:rPr lang="en-US"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ORCID iD </a:t>
            </a:r>
            <a:endParaRPr/>
          </a:p>
        </p:txBody>
      </p:sp>
      <p:sp>
        <p:nvSpPr>
          <p:cNvPr id="71" name="Google Shape;71;p13"/>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US"/>
              <a:t>Unique identifiers that follow individual investigators throughout their careers</a:t>
            </a:r>
            <a:endParaRPr/>
          </a:p>
          <a:p>
            <a:pPr marL="914400" marR="0" lvl="1" indent="-355600" algn="l" rtl="0">
              <a:lnSpc>
                <a:spcPct val="100000"/>
              </a:lnSpc>
              <a:spcBef>
                <a:spcPts val="0"/>
              </a:spcBef>
              <a:spcAft>
                <a:spcPts val="0"/>
              </a:spcAft>
              <a:buSzPts val="2000"/>
              <a:buChar char="–"/>
            </a:pPr>
            <a:r>
              <a:rPr lang="en-US"/>
              <a:t>Free </a:t>
            </a:r>
            <a:endParaRPr/>
          </a:p>
          <a:p>
            <a:pPr marL="914400" marR="0" lvl="1" indent="-355600" algn="l" rtl="0">
              <a:lnSpc>
                <a:spcPct val="100000"/>
              </a:lnSpc>
              <a:spcBef>
                <a:spcPts val="0"/>
              </a:spcBef>
              <a:spcAft>
                <a:spcPts val="0"/>
              </a:spcAft>
              <a:buSzPts val="2000"/>
              <a:buChar char="–"/>
            </a:pPr>
            <a:r>
              <a:rPr lang="en-US"/>
              <a:t>Assigned &amp; maintained by non-profit org called ORCID</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Use is expanding:</a:t>
            </a:r>
            <a:endParaRPr/>
          </a:p>
          <a:p>
            <a:pPr marL="914400" marR="0" lvl="1" indent="-355600" algn="l" rtl="0">
              <a:lnSpc>
                <a:spcPct val="100000"/>
              </a:lnSpc>
              <a:spcBef>
                <a:spcPts val="0"/>
              </a:spcBef>
              <a:spcAft>
                <a:spcPts val="0"/>
              </a:spcAft>
              <a:buSzPts val="2000"/>
              <a:buChar char="–"/>
            </a:pPr>
            <a:r>
              <a:rPr lang="en-US"/>
              <a:t>Some scientific journals use ORCID iDs</a:t>
            </a:r>
            <a:endParaRPr/>
          </a:p>
          <a:p>
            <a:pPr marL="914400" marR="0" lvl="1" indent="-355600" algn="l" rtl="0">
              <a:lnSpc>
                <a:spcPct val="100000"/>
              </a:lnSpc>
              <a:spcBef>
                <a:spcPts val="0"/>
              </a:spcBef>
              <a:spcAft>
                <a:spcPts val="0"/>
              </a:spcAft>
              <a:buSzPts val="2000"/>
              <a:buChar char="–"/>
            </a:pPr>
            <a:r>
              <a:rPr lang="en-US"/>
              <a:t>Can link ORCID accounts with SciENcv to aid in biosketch prep</a:t>
            </a:r>
            <a:endParaRPr/>
          </a:p>
          <a:p>
            <a:pPr marL="914400" lvl="1" indent="-355600" algn="l" rtl="0">
              <a:spcBef>
                <a:spcPts val="0"/>
              </a:spcBef>
              <a:spcAft>
                <a:spcPts val="0"/>
              </a:spcAft>
              <a:buSzPts val="2000"/>
              <a:buChar char="–"/>
            </a:pPr>
            <a:r>
              <a:rPr lang="en-US"/>
              <a:t>NIH began option for users to associate ORCID iD with eRA Commons Personal Profile in 2017</a:t>
            </a: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NIH: ORCID iD Requirement 10.01.19</a:t>
            </a:r>
            <a:endParaRPr/>
          </a:p>
        </p:txBody>
      </p:sp>
      <p:sp>
        <p:nvSpPr>
          <p:cNvPr id="78" name="Google Shape;78;p14"/>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Research Training, Fellowship, Research Education, and Career Development Awards</a:t>
            </a:r>
            <a:endParaRPr/>
          </a:p>
          <a:p>
            <a:pPr marL="0" lvl="0" indent="0" algn="l" rtl="0">
              <a:spcBef>
                <a:spcPts val="480"/>
              </a:spcBef>
              <a:spcAft>
                <a:spcPts val="0"/>
              </a:spcAft>
              <a:buNone/>
            </a:pPr>
            <a:endParaRPr/>
          </a:p>
          <a:p>
            <a:pPr marL="0" lvl="0" indent="0" algn="l" rtl="0">
              <a:spcBef>
                <a:spcPts val="480"/>
              </a:spcBef>
              <a:spcAft>
                <a:spcPts val="0"/>
              </a:spcAft>
              <a:buNone/>
            </a:pPr>
            <a:r>
              <a:rPr lang="en-US"/>
              <a:t>Individuals supported by research training, fellowship, research education, and career development to have ORCID iDs linked to their eRA Commons Personal Profile in FY 2020 beginning with Oct. 2019 appointees and January 2020 with K &amp; F applications. </a:t>
            </a:r>
            <a:endParaRPr/>
          </a:p>
          <a:p>
            <a:pPr marL="0" lvl="0" indent="0" algn="l" rtl="0">
              <a:spcBef>
                <a:spcPts val="480"/>
              </a:spcBef>
              <a:spcAft>
                <a:spcPts val="0"/>
              </a:spcAft>
              <a:buNone/>
            </a:pPr>
            <a:endParaRPr/>
          </a:p>
          <a:p>
            <a:pPr marL="0" lvl="0" indent="0" algn="l" rtl="0">
              <a:spcBef>
                <a:spcPts val="480"/>
              </a:spcBef>
              <a:spcAft>
                <a:spcPts val="0"/>
              </a:spcAft>
              <a:buNone/>
            </a:pPr>
            <a:r>
              <a:rPr lang="en-US"/>
              <a:t>NOTE: Confirming ORCID iDs are linked to an eRA profile is not part of OSP review.</a:t>
            </a:r>
            <a:endParaRPr/>
          </a:p>
          <a:p>
            <a:pPr marL="0" lvl="0" indent="0" algn="l" rtl="0">
              <a:spcBef>
                <a:spcPts val="480"/>
              </a:spcBef>
              <a:spcAft>
                <a:spcPts val="0"/>
              </a:spcAft>
              <a:buNone/>
            </a:pPr>
            <a:endParaRPr/>
          </a:p>
          <a:p>
            <a:pPr marL="0" lvl="0" indent="0" algn="l" rtl="0">
              <a:spcBef>
                <a:spcPts val="480"/>
              </a:spcBef>
              <a:spcAft>
                <a:spcPts val="0"/>
              </a:spcAft>
              <a:buNone/>
            </a:pPr>
            <a:r>
              <a:rPr lang="en-US"/>
              <a:t>eRA Validations should catch this. </a:t>
            </a:r>
            <a:endParaRPr/>
          </a:p>
          <a:p>
            <a:pPr marL="0" lvl="0" indent="0" algn="l" rtl="0">
              <a:spcBef>
                <a:spcPts val="48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ORCID iD Update </a:t>
            </a:r>
            <a:endParaRPr/>
          </a:p>
        </p:txBody>
      </p:sp>
      <p:sp>
        <p:nvSpPr>
          <p:cNvPr id="85" name="Google Shape;85;p1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NIH confirmed:</a:t>
            </a:r>
            <a:endParaRPr/>
          </a:p>
          <a:p>
            <a:pPr marL="457200" lvl="0" indent="-381000" algn="l" rtl="0">
              <a:spcBef>
                <a:spcPts val="480"/>
              </a:spcBef>
              <a:spcAft>
                <a:spcPts val="0"/>
              </a:spcAft>
              <a:buSzPts val="2400"/>
              <a:buChar char="&gt;"/>
            </a:pPr>
            <a:r>
              <a:rPr lang="en-US"/>
              <a:t>This requirement only applies to new appointments and applications.</a:t>
            </a:r>
            <a:endParaRPr/>
          </a:p>
          <a:p>
            <a:pPr marL="457200" lvl="0" indent="-381000" algn="l" rtl="0">
              <a:spcBef>
                <a:spcPts val="0"/>
              </a:spcBef>
              <a:spcAft>
                <a:spcPts val="0"/>
              </a:spcAft>
              <a:buSzPts val="2400"/>
              <a:buChar char="&gt;"/>
            </a:pPr>
            <a:r>
              <a:rPr lang="en-US"/>
              <a:t>Reappointments and amendments submitted in xTrain will receive a “warning message” if trainees are lacking an ORCID iD, but will be allowed to proceed. </a:t>
            </a:r>
            <a:endParaRPr/>
          </a:p>
          <a:p>
            <a:pPr marL="0" lvl="0" indent="0" algn="l" rtl="0">
              <a:spcBef>
                <a:spcPts val="48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a:t>ORCID iD Resources</a:t>
            </a:r>
            <a:endParaRPr/>
          </a:p>
        </p:txBody>
      </p:sp>
      <p:sp>
        <p:nvSpPr>
          <p:cNvPr id="91" name="Google Shape;91;p16"/>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480"/>
              </a:spcBef>
              <a:spcAft>
                <a:spcPts val="0"/>
              </a:spcAft>
              <a:buSzPts val="2400"/>
              <a:buChar char="&gt;"/>
            </a:pPr>
            <a:r>
              <a:rPr lang="en-US"/>
              <a:t>UW Health Sciences: </a:t>
            </a:r>
            <a:r>
              <a:rPr lang="en-US" u="sng">
                <a:solidFill>
                  <a:schemeClr val="hlink"/>
                </a:solidFill>
                <a:hlinkClick r:id="rId3"/>
              </a:rPr>
              <a:t>ORCID Library Guide</a:t>
            </a:r>
            <a:endParaRPr/>
          </a:p>
          <a:p>
            <a:pPr marL="457200" lvl="0" indent="-381000" algn="l" rtl="0">
              <a:lnSpc>
                <a:spcPct val="115000"/>
              </a:lnSpc>
              <a:spcBef>
                <a:spcPts val="0"/>
              </a:spcBef>
              <a:spcAft>
                <a:spcPts val="0"/>
              </a:spcAft>
              <a:buSzPts val="2400"/>
              <a:buChar char="&gt;"/>
            </a:pPr>
            <a:r>
              <a:rPr lang="en-US" u="sng">
                <a:solidFill>
                  <a:schemeClr val="hlink"/>
                </a:solidFill>
                <a:hlinkClick r:id="rId4"/>
              </a:rPr>
              <a:t>NOT-OD-19-109</a:t>
            </a:r>
            <a:endParaRPr/>
          </a:p>
          <a:p>
            <a:pPr marL="457200" lvl="0" indent="-381000" algn="l" rtl="0">
              <a:lnSpc>
                <a:spcPct val="115000"/>
              </a:lnSpc>
              <a:spcBef>
                <a:spcPts val="0"/>
              </a:spcBef>
              <a:spcAft>
                <a:spcPts val="0"/>
              </a:spcAft>
              <a:buSzPts val="2400"/>
              <a:buChar char="&gt;"/>
            </a:pPr>
            <a:r>
              <a:rPr lang="en-US" u="sng">
                <a:solidFill>
                  <a:schemeClr val="hlink"/>
                </a:solidFill>
                <a:hlinkClick r:id="rId5"/>
              </a:rPr>
              <a:t>Create ORCID profile</a:t>
            </a:r>
            <a:endParaRPr/>
          </a:p>
          <a:p>
            <a:pPr marL="457200" lvl="0" indent="-381000" algn="l" rtl="0">
              <a:lnSpc>
                <a:spcPct val="115000"/>
              </a:lnSpc>
              <a:spcBef>
                <a:spcPts val="0"/>
              </a:spcBef>
              <a:spcAft>
                <a:spcPts val="0"/>
              </a:spcAft>
              <a:buSzPts val="2400"/>
              <a:buChar char="&gt;"/>
            </a:pPr>
            <a:r>
              <a:rPr lang="en-US"/>
              <a:t>eRA Commons User Guide: </a:t>
            </a:r>
            <a:r>
              <a:rPr lang="en-US" u="sng">
                <a:solidFill>
                  <a:schemeClr val="hlink"/>
                </a:solidFill>
                <a:hlinkClick r:id="rId6"/>
              </a:rPr>
              <a:t>ORCID ID</a:t>
            </a:r>
            <a:endParaRPr/>
          </a:p>
          <a:p>
            <a:pPr marL="457200" lvl="0" indent="-381000" algn="l" rtl="0">
              <a:lnSpc>
                <a:spcPct val="115000"/>
              </a:lnSpc>
              <a:spcBef>
                <a:spcPts val="0"/>
              </a:spcBef>
              <a:spcAft>
                <a:spcPts val="0"/>
              </a:spcAft>
              <a:buSzPts val="2400"/>
              <a:buChar char="&gt;"/>
            </a:pPr>
            <a:r>
              <a:rPr lang="en-US"/>
              <a:t>eRA Commons User Guide: </a:t>
            </a:r>
            <a:r>
              <a:rPr lang="en-US" u="sng">
                <a:solidFill>
                  <a:schemeClr val="hlink"/>
                </a:solidFill>
                <a:hlinkClick r:id="rId7"/>
              </a:rPr>
              <a:t>Personal Profile</a:t>
            </a:r>
            <a:endParaRPr/>
          </a:p>
          <a:p>
            <a:pPr marL="457200" lvl="0" indent="-381000" algn="l" rtl="0">
              <a:lnSpc>
                <a:spcPct val="115000"/>
              </a:lnSpc>
              <a:spcBef>
                <a:spcPts val="0"/>
              </a:spcBef>
              <a:spcAft>
                <a:spcPts val="0"/>
              </a:spcAft>
              <a:buSzPts val="2400"/>
              <a:buChar char="&gt;"/>
            </a:pPr>
            <a:r>
              <a:rPr lang="en-US"/>
              <a:t>UW NIH Systems: </a:t>
            </a:r>
            <a:r>
              <a:rPr lang="en-US" u="sng">
                <a:solidFill>
                  <a:schemeClr val="hlink"/>
                </a:solidFill>
                <a:hlinkClick r:id="rId8"/>
              </a:rPr>
              <a:t>ORCID IDs and the eRA Commons Personal Profile Requirement</a:t>
            </a: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On-screen Show (4:3)</PresentationFormat>
  <Paragraphs>47</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Calibri</vt:lpstr>
      <vt:lpstr>Century Gothic</vt:lpstr>
      <vt:lpstr>Encode Sans Black</vt:lpstr>
      <vt:lpstr>Merriweather Sans</vt:lpstr>
      <vt:lpstr>Open Sans Light</vt:lpstr>
      <vt:lpstr>Open Sans</vt:lpstr>
      <vt:lpstr>Arial</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2019-09-17T16:07:26Z</dcterms:modified>
</cp:coreProperties>
</file>