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Encode Sans" panose="020B0604020202020204" charset="0"/>
      <p:regular r:id="rId18"/>
      <p:bold r:id="rId19"/>
    </p:embeddedFont>
    <p:embeddedFont>
      <p:font typeface="Encode Sans Black" panose="020B0604020202020204" charset="0"/>
      <p:bold r:id="rId20"/>
    </p:embeddedFont>
    <p:embeddedFont>
      <p:font typeface="Open Sans Ligh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6" name="Google Shape;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Google Shape;14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" name="Google Shape;19;p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5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5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5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6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7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1" name="Google Shape;41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B2E8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6" name="Google Shape;46;p9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Header + Content">
  <p:cSld name="1_Header +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10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6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rants.nih.gov/grants/guide/notice-files/NOT-OD-18-175.html" TargetMode="External"/><Relationship Id="rId3" Type="http://schemas.openxmlformats.org/officeDocument/2006/relationships/hyperlink" Target="https://finance.uw.edu/pafc/nrsa-nih-training-grants" TargetMode="External"/><Relationship Id="rId7" Type="http://schemas.openxmlformats.org/officeDocument/2006/relationships/hyperlink" Target="https://researchtraining.nih.gov/resources/fa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nts.nih.gov/policy/nihgps/index.htm" TargetMode="External"/><Relationship Id="rId5" Type="http://schemas.openxmlformats.org/officeDocument/2006/relationships/hyperlink" Target="https://www.washington.edu/research/collaboration/guidance-for-nih-institutional-training-grants/managing-the-institutional-training-grant-award-budget/" TargetMode="External"/><Relationship Id="rId4" Type="http://schemas.openxmlformats.org/officeDocument/2006/relationships/hyperlink" Target="https://www.washington.edu/research/collaboration/guidance-for-nih-institutional-training-grants/" TargetMode="External"/><Relationship Id="rId9" Type="http://schemas.openxmlformats.org/officeDocument/2006/relationships/hyperlink" Target="mailto:gcahelp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34244" y="2486722"/>
            <a:ext cx="6972300" cy="11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Training Grants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57" name="Google Shape;57;p11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September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Doug Pistoresi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Grant and Contract Accounting (GCA)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Reconciliation - Reports Due September 2019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GCA reconciliation of training grants to include:</a:t>
            </a:r>
            <a:br>
              <a:rPr lang="en-US" b="0">
                <a:latin typeface="Arial"/>
                <a:ea typeface="Arial"/>
                <a:cs typeface="Arial"/>
                <a:sym typeface="Arial"/>
              </a:rPr>
            </a:b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Reviewing appointments, termination notices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Analyzing trainee stipends in MyFD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Checking for over/underpayments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Creating draft Outstanding Trainee Obligation (OTO)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(NIH term for OTO: Unliquidated Obligation)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Calculating funds eligible to be obligated toward tuition</a:t>
            </a:r>
            <a:br>
              <a:rPr lang="en-US" b="0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What Departments Receive From GCA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Communication via GrantTracker covering: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Any discrepancies requiring corrections</a:t>
            </a:r>
            <a:endParaRPr/>
          </a:p>
          <a:p>
            <a:pPr marL="12573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i.e. over/underpayments, incorrect object codes</a:t>
            </a:r>
            <a:endParaRPr/>
          </a:p>
          <a:p>
            <a:pPr marL="8001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Draft OTO form for review</a:t>
            </a:r>
            <a:endParaRPr/>
          </a:p>
          <a:p>
            <a:pPr marL="8001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Balance of funds available for tuition obligation</a:t>
            </a:r>
            <a:endParaRPr/>
          </a:p>
          <a:p>
            <a:pPr marL="8001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Deficit balance and transfer options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Department Action Required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Review OTO form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Identify tuition amounts to obligate for continuation year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Correct stipend payments and/or remove unallowable expenditures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Supply budget number to transfer deficit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b="0">
                <a:latin typeface="Arial"/>
                <a:ea typeface="Arial"/>
                <a:cs typeface="Arial"/>
                <a:sym typeface="Arial"/>
              </a:rPr>
              <a:t>Continuation budget, if applicable, or allowable non-federal budget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Submit OTO form to GCA via GrantTracker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Final Steps GCA Will Take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6318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Update OTO form with any tuition obligations provided</a:t>
            </a:r>
            <a:endParaRPr/>
          </a:p>
          <a:p>
            <a:pPr marL="6318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Prepare/submit Federal Financial Report (FFR) to NIH</a:t>
            </a:r>
            <a:endParaRPr/>
          </a:p>
          <a:p>
            <a:pPr marL="6318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Send copy of FFR/final OTO to department via GrantTracker</a:t>
            </a:r>
            <a:br>
              <a:rPr lang="en-US" b="0">
                <a:latin typeface="Arial"/>
                <a:ea typeface="Arial"/>
                <a:cs typeface="Arial"/>
                <a:sym typeface="Arial"/>
              </a:rPr>
            </a:b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2889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Early review of trainee stipend payments is </a:t>
            </a:r>
            <a:r>
              <a:rPr lang="en-US" b="0" i="1" u="sng">
                <a:latin typeface="Arial"/>
                <a:ea typeface="Arial"/>
                <a:cs typeface="Arial"/>
                <a:sym typeface="Arial"/>
              </a:rPr>
              <a:t>highly recommended</a:t>
            </a:r>
            <a:endParaRPr b="0" i="1" u="sng">
              <a:latin typeface="Arial"/>
              <a:ea typeface="Arial"/>
              <a:cs typeface="Arial"/>
              <a:sym typeface="Arial"/>
            </a:endParaRPr>
          </a:p>
          <a:p>
            <a:pPr marL="6318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Allows more time for making corrections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63182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b="0">
                <a:latin typeface="Arial"/>
                <a:ea typeface="Arial"/>
                <a:cs typeface="Arial"/>
                <a:sym typeface="Arial"/>
              </a:rPr>
              <a:t>Ensures timely and accurate submission of FFR</a:t>
            </a:r>
            <a:endParaRPr/>
          </a:p>
          <a:p>
            <a:pPr marL="631825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631825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Resources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2"/>
          </p:nvPr>
        </p:nvSpPr>
        <p:spPr>
          <a:xfrm>
            <a:off x="659305" y="1736724"/>
            <a:ext cx="8196300" cy="486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Post-Award Fiscal Compliance: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6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https://finance.uw.edu/pafc/nrsa-nih-training-grants</a:t>
            </a: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UW Office of Research: 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6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https://www.washington.edu/research/collaboration/guidance-for-nih-institutional-training-grants/</a:t>
            </a: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6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https://www.washington.edu/research/collaboration/guidance-for-nih-institutional-training-grants/managing-the-institutional-training-grant-award-budget/</a:t>
            </a: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NIH :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Grants Policy Statement:</a:t>
            </a:r>
            <a:endParaRPr/>
          </a:p>
          <a:p>
            <a:pPr marL="12573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https://grants.nih.gov/policy/nihgps/index.htm</a:t>
            </a:r>
            <a:endParaRPr sz="1400" b="0">
              <a:latin typeface="Arial"/>
              <a:ea typeface="Arial"/>
              <a:cs typeface="Arial"/>
              <a:sym typeface="Arial"/>
            </a:endParaRPr>
          </a:p>
          <a:p>
            <a:pPr marL="8001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Training Grant/Fellowship FAQs:</a:t>
            </a:r>
            <a:endParaRPr/>
          </a:p>
          <a:p>
            <a:pPr marL="12573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6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https://researchtraining.nih.gov/resources/faq</a:t>
            </a: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8001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800" b="0">
                <a:latin typeface="Arial"/>
                <a:ea typeface="Arial"/>
                <a:cs typeface="Arial"/>
                <a:sym typeface="Arial"/>
              </a:rPr>
              <a:t>Stipend/Tuition Levels:</a:t>
            </a:r>
            <a:endParaRPr/>
          </a:p>
          <a:p>
            <a:pPr marL="12573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14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https://grants.nih.gov/grants/guide/notice-files/NOT-OD-18-175.html</a:t>
            </a:r>
            <a:endParaRPr sz="14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sz="2000" b="0">
                <a:latin typeface="Arial"/>
                <a:ea typeface="Arial"/>
                <a:cs typeface="Arial"/>
                <a:sym typeface="Arial"/>
              </a:rPr>
              <a:t>Contact GCA</a:t>
            </a:r>
            <a:endParaRPr sz="2000" b="0">
              <a:latin typeface="Arial"/>
              <a:ea typeface="Arial"/>
              <a:cs typeface="Arial"/>
              <a:sym typeface="Arial"/>
            </a:endParaRPr>
          </a:p>
          <a:p>
            <a:pPr marL="8001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16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gcahelp@uw.edu</a:t>
            </a:r>
            <a:endParaRPr sz="1600" b="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On-screen Show (4:3)</PresentationFormat>
  <Paragraphs>52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Open Sans</vt:lpstr>
      <vt:lpstr>Calibri</vt:lpstr>
      <vt:lpstr>Encode Sans</vt:lpstr>
      <vt:lpstr>Encode Sans Black</vt:lpstr>
      <vt:lpstr>Merriweather Sans</vt:lpstr>
      <vt:lpstr>Arial</vt:lpstr>
      <vt:lpstr>Open Sans Light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2019-09-17T16:08:13Z</dcterms:modified>
</cp:coreProperties>
</file>