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6" r:id="rId1"/>
    <p:sldMasterId id="2147483657" r:id="rId2"/>
  </p:sldMasterIdLst>
  <p:notesMasterIdLst>
    <p:notesMasterId r:id="rId17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Open Sans Light" panose="020B0604020202020204" charset="0"/>
      <p:regular r:id="rId22"/>
      <p:bold r:id="rId23"/>
      <p:italic r:id="rId24"/>
      <p:boldItalic r:id="rId25"/>
    </p:embeddedFont>
    <p:embeddedFont>
      <p:font typeface="Open Sans" panose="020B0604020202020204" charset="0"/>
      <p:regular r:id="rId26"/>
      <p:bold r:id="rId27"/>
      <p:italic r:id="rId28"/>
      <p:boldItalic r:id="rId29"/>
    </p:embeddedFont>
    <p:embeddedFont>
      <p:font typeface="Encode Sans Black" panose="020B0604020202020204" charset="0"/>
      <p:bold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488">
          <p15:clr>
            <a:srgbClr val="A4A3A4"/>
          </p15:clr>
        </p15:guide>
        <p15:guide id="2" pos="47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E23E6CC-5A67-4880-92D2-DD04AA7D2C8B}">
  <a:tblStyle styleId="{FE23E6CC-5A67-4880-92D2-DD04AA7D2C8B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7E6EB"/>
          </a:solidFill>
        </a:fill>
      </a:tcStyle>
    </a:wholeTbl>
    <a:band1H>
      <a:tcTxStyle/>
      <a:tcStyle>
        <a:tcBdr/>
        <a:fill>
          <a:solidFill>
            <a:srgbClr val="CCCAD4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CCAD4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1674" y="102"/>
      </p:cViewPr>
      <p:guideLst>
        <p:guide orient="horz" pos="2488"/>
        <p:guide pos="47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1.xml"/><Relationship Id="rId21" Type="http://schemas.openxmlformats.org/officeDocument/2006/relationships/font" Target="fonts/font4.fntdata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7.fntdata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10" Type="http://schemas.openxmlformats.org/officeDocument/2006/relationships/slide" Target="slides/slide8.xml"/><Relationship Id="rId19" Type="http://schemas.openxmlformats.org/officeDocument/2006/relationships/font" Target="fonts/font2.fntdata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bg>
      <p:bgPr>
        <a:solidFill>
          <a:srgbClr val="4B2E83"/>
        </a:solidFill>
        <a:effectLst/>
      </p:bgPr>
    </p:bg>
    <p:spTree>
      <p:nvGrpSpPr>
        <p:cNvPr id="1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7;p2" descr="UW_W Logo_White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45815" y="5945854"/>
            <a:ext cx="1371600" cy="923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8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7334" y="6354234"/>
            <a:ext cx="2540000" cy="2667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9;p2"/>
          <p:cNvSpPr txBox="1">
            <a:spLocks noGrp="1"/>
          </p:cNvSpPr>
          <p:nvPr>
            <p:ph type="body" idx="1"/>
          </p:nvPr>
        </p:nvSpPr>
        <p:spPr>
          <a:xfrm>
            <a:off x="671757" y="1179824"/>
            <a:ext cx="6972300" cy="2641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5000"/>
              <a:buFont typeface="Arial"/>
              <a:buNone/>
              <a:defRPr sz="5000" b="0" i="0" u="none" strike="noStrike" cap="none">
                <a:solidFill>
                  <a:schemeClr val="accent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0" name="Google Shape;10;p2" descr="Bar_RtAngle_7502_RGB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3587" y="4006085"/>
            <a:ext cx="2284303" cy="1127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Subheader + Content">
  <p:cSld name="Header + Subheader + Conten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FFFFFF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body" idx="2"/>
          </p:nvPr>
        </p:nvSpPr>
        <p:spPr>
          <a:xfrm>
            <a:off x="659305" y="2320239"/>
            <a:ext cx="8197114" cy="38100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erriweather Sans"/>
              <a:buChar char="&gt;"/>
              <a:defRPr sz="24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erriweather Sans"/>
              <a:buChar char="&gt;"/>
              <a:defRPr sz="18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spcBef>
                <a:spcPts val="28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erriweather Sans"/>
              <a:buChar char="&gt;"/>
              <a:defRPr sz="14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body" idx="3"/>
          </p:nvPr>
        </p:nvSpPr>
        <p:spPr>
          <a:xfrm>
            <a:off x="671757" y="1730667"/>
            <a:ext cx="8184662" cy="411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5" name="Google Shape;15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248401" y="6354234"/>
            <a:ext cx="2540000" cy="266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3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58184" cy="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Content">
  <p:cSld name="Header + Content">
    <p:bg>
      <p:bgPr>
        <a:solidFill>
          <a:srgbClr val="4B2E83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oogle Shape;18;p4" descr="UW_W Logo_White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45815" y="5945854"/>
            <a:ext cx="1371600" cy="923544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FFFFFF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076956" cy="4015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erriweather Sans"/>
              <a:buChar char="&gt;"/>
              <a:defRPr sz="24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erriweather Sans"/>
              <a:buChar char="&gt;"/>
              <a:defRPr sz="18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spcBef>
                <a:spcPts val="28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erriweather Sans"/>
              <a:buChar char="&gt;"/>
              <a:defRPr sz="14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1" name="Google Shape;21;p4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58184" cy="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Graphic">
  <p:cSld name="Header + Graphic">
    <p:bg>
      <p:bgPr>
        <a:solidFill>
          <a:srgbClr val="4B2E83"/>
        </a:solid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oogle Shape;23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248401" y="6354234"/>
            <a:ext cx="2540000" cy="266700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5"/>
          <p:cNvSpPr>
            <a:spLocks noGrp="1"/>
          </p:cNvSpPr>
          <p:nvPr>
            <p:ph type="chart" idx="2"/>
          </p:nvPr>
        </p:nvSpPr>
        <p:spPr>
          <a:xfrm>
            <a:off x="766763" y="1736725"/>
            <a:ext cx="8021637" cy="443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sz="2400" b="0" i="1" u="none" strike="noStrike" cap="none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FFFFFF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6" name="Google Shape;26;p5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58184" cy="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Content">
  <p:cSld name="Header + Conten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196210" cy="4015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  <a:defRPr sz="24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Merriweather Sans"/>
              <a:buChar char="&gt;"/>
              <a:defRPr sz="18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rgbClr val="4B2E83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spcBef>
                <a:spcPts val="280"/>
              </a:spcBef>
              <a:spcAft>
                <a:spcPts val="0"/>
              </a:spcAft>
              <a:buClr>
                <a:srgbClr val="4B2E83"/>
              </a:buClr>
              <a:buSzPts val="1400"/>
              <a:buFont typeface="Merriweather Sans"/>
              <a:buChar char="&gt;"/>
              <a:defRPr sz="14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31" name="Google Shape;31;p7" descr="W Logo_Purple_2685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48139" y="5949410"/>
            <a:ext cx="1371600" cy="923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Google Shape;32;p7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58184" cy="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Graphic">
  <p:cSld name="Header + Graphic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>
            <a:spLocks noGrp="1"/>
          </p:cNvSpPr>
          <p:nvPr>
            <p:ph type="chart" idx="2"/>
          </p:nvPr>
        </p:nvSpPr>
        <p:spPr>
          <a:xfrm>
            <a:off x="766763" y="1736725"/>
            <a:ext cx="8021637" cy="443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48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Arial"/>
              <a:buNone/>
              <a:defRPr sz="2400" b="0" i="1" u="none" strike="noStrike" cap="none">
                <a:solidFill>
                  <a:srgbClr val="999999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Google Shape;35;p8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36" name="Google Shape;36;p8" descr="Wordmark_center_Purple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363105" y="6487457"/>
            <a:ext cx="2425295" cy="163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Google Shape;37;p8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58184" cy="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 txBox="1">
            <a:spLocks noGrp="1"/>
          </p:cNvSpPr>
          <p:nvPr>
            <p:ph type="body" idx="1"/>
          </p:nvPr>
        </p:nvSpPr>
        <p:spPr>
          <a:xfrm>
            <a:off x="671757" y="1167124"/>
            <a:ext cx="6972300" cy="2641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B2E83"/>
              </a:buClr>
              <a:buSzPts val="5000"/>
              <a:buFont typeface="Arial"/>
              <a:buNone/>
              <a:defRPr sz="5000" b="0" i="0" u="none" strike="noStrike" cap="non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40" name="Google Shape;40;p9" descr="W Logo_Purple_2685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48139" y="5949410"/>
            <a:ext cx="1371600" cy="923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Google Shape;41;p9" descr="Wordmark_center_Purple_HEX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2039" y="6487457"/>
            <a:ext cx="2425295" cy="163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Google Shape;42;p9" descr="Bar_RtAngle_7502_RGB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3587" y="4006085"/>
            <a:ext cx="2284303" cy="1127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Subheader + Content">
  <p:cSld name="Header + Subheader + Conten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Google Shape;45;p10"/>
          <p:cNvSpPr txBox="1">
            <a:spLocks noGrp="1"/>
          </p:cNvSpPr>
          <p:nvPr>
            <p:ph type="body" idx="2"/>
          </p:nvPr>
        </p:nvSpPr>
        <p:spPr>
          <a:xfrm>
            <a:off x="659305" y="2320239"/>
            <a:ext cx="8197114" cy="38100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  <a:defRPr sz="24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Merriweather Sans"/>
              <a:buChar char="&gt;"/>
              <a:defRPr sz="18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rgbClr val="4B2E83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spcBef>
                <a:spcPts val="280"/>
              </a:spcBef>
              <a:spcAft>
                <a:spcPts val="0"/>
              </a:spcAft>
              <a:buClr>
                <a:srgbClr val="4B2E83"/>
              </a:buClr>
              <a:buSzPts val="1400"/>
              <a:buFont typeface="Merriweather Sans"/>
              <a:buChar char="&gt;"/>
              <a:defRPr sz="14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Google Shape;46;p10"/>
          <p:cNvSpPr txBox="1">
            <a:spLocks noGrp="1"/>
          </p:cNvSpPr>
          <p:nvPr>
            <p:ph type="body" idx="3"/>
          </p:nvPr>
        </p:nvSpPr>
        <p:spPr>
          <a:xfrm>
            <a:off x="671757" y="1730667"/>
            <a:ext cx="8184662" cy="411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47" name="Google Shape;47;p10" descr="Wordmark_center_Purple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382155" y="6487457"/>
            <a:ext cx="2425295" cy="163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Google Shape;48;p10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58184" cy="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B2E83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finance.uw.edu/gca/Cost_Share_Report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edw.washington.edu/Reports/report/Financial/Cost%20Share%20Commitments%20and%20Contributions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finance.uw.edu/pafc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5" Type="http://schemas.openxmlformats.org/officeDocument/2006/relationships/hyperlink" Target="mailto:mgard4@uw.edu" TargetMode="External"/><Relationship Id="rId4" Type="http://schemas.openxmlformats.org/officeDocument/2006/relationships/hyperlink" Target="mailto:andra2@uw.edu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finance.uw.edu/gca/cost-share#Cost_Share_Contributions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www.washington.edu/research/policies/gim-21-cost-share-on-sponsored-programs/" TargetMode="External"/><Relationship Id="rId4" Type="http://schemas.openxmlformats.org/officeDocument/2006/relationships/hyperlink" Target="https://finance.uw.edu/gca/cost-share/ste-by-step-instructions-non-fec-contributions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1"/>
          <p:cNvSpPr txBox="1">
            <a:spLocks noGrp="1"/>
          </p:cNvSpPr>
          <p:nvPr>
            <p:ph type="body" idx="1"/>
          </p:nvPr>
        </p:nvSpPr>
        <p:spPr>
          <a:xfrm>
            <a:off x="692029" y="1640263"/>
            <a:ext cx="6972300" cy="1593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0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COMPLIANCE CORNER</a:t>
            </a:r>
            <a:endParaRPr/>
          </a:p>
        </p:txBody>
      </p:sp>
      <p:sp>
        <p:nvSpPr>
          <p:cNvPr id="54" name="Google Shape;54;p11"/>
          <p:cNvSpPr txBox="1"/>
          <p:nvPr/>
        </p:nvSpPr>
        <p:spPr>
          <a:xfrm>
            <a:off x="692029" y="4308049"/>
            <a:ext cx="6656731" cy="1812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MRAM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September 2019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Matt Gardner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Post Award Fiscal Compliance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0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COST SHARE COMMITMENTS &amp; CONTRIBUTIONS REPORT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Google Shape;121;p20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196210" cy="4015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Where to find the report…</a:t>
            </a:r>
            <a:br>
              <a:rPr lang="en-US">
                <a:latin typeface="Arial"/>
                <a:ea typeface="Arial"/>
                <a:cs typeface="Arial"/>
                <a:sym typeface="Arial"/>
              </a:rPr>
            </a:br>
            <a:endParaRPr sz="1600">
              <a:latin typeface="Arial"/>
              <a:ea typeface="Arial"/>
              <a:cs typeface="Arial"/>
              <a:sym typeface="Arial"/>
            </a:endParaRPr>
          </a:p>
          <a:p>
            <a:pPr marL="742950" lvl="1" indent="-28575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Char char="–"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Linked on the GCA website</a:t>
            </a:r>
            <a:endParaRPr/>
          </a:p>
          <a:p>
            <a:pPr marL="1143000" lvl="2" indent="-22860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Char char="&gt;"/>
            </a:pPr>
            <a:r>
              <a:rPr lang="en-US" sz="20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https://finance.uw.edu/gca/Cost_Share_Report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marL="1143000" lvl="2" indent="-22860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Char char="&gt;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Website also contains information on using the report</a:t>
            </a:r>
            <a:br>
              <a:rPr lang="en-US" sz="2000">
                <a:latin typeface="Arial"/>
                <a:ea typeface="Arial"/>
                <a:cs typeface="Arial"/>
                <a:sym typeface="Arial"/>
              </a:rPr>
            </a:b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marL="742950" lvl="1" indent="-28575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Char char="–"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On the B.I. Portal</a:t>
            </a:r>
            <a:endParaRPr/>
          </a:p>
          <a:p>
            <a:pPr marL="1143000" lvl="2" indent="-22860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Char char="&gt;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Home 🡪 Financial 🡪 Cost Share Commitments &amp; Contributions</a:t>
            </a:r>
            <a:endParaRPr/>
          </a:p>
          <a:p>
            <a:pPr marL="1143000" lvl="2" indent="-22860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Char char="&gt;"/>
            </a:pPr>
            <a:r>
              <a:rPr lang="en-US" sz="20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https://edw.washington.edu/Reports/report/Financial/Cost%20Share%20Commitments%20and%20Contributions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marL="1143000" lvl="2" indent="-114300" algn="l" rtl="0"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20"/>
          <p:cNvSpPr txBox="1"/>
          <p:nvPr/>
        </p:nvSpPr>
        <p:spPr>
          <a:xfrm>
            <a:off x="671758" y="6301355"/>
            <a:ext cx="7229368" cy="330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1200"/>
              <a:buFont typeface="Arial"/>
              <a:buNone/>
            </a:pPr>
            <a:r>
              <a:rPr lang="en-US" sz="1200" b="1" i="0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MRAM – Matt Gardner – PAFC 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1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None/>
            </a:pPr>
            <a:r>
              <a:rPr lang="en-US"/>
              <a:t>COST SHARE COMMITMENTS &amp; CONTRIBUTIONS REPORT</a:t>
            </a:r>
            <a:endParaRPr/>
          </a:p>
        </p:txBody>
      </p:sp>
      <p:pic>
        <p:nvPicPr>
          <p:cNvPr id="128" name="Google Shape;128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6762" y="1736725"/>
            <a:ext cx="8021637" cy="22779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2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DATA FROM THE REPORT – </a:t>
            </a:r>
            <a:endParaRPr/>
          </a:p>
          <a:p>
            <a:pPr marL="0" lvl="0" indent="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COST SHARE COMMITMENTS BY TYPE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p22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196210" cy="4015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342900" lvl="0" indent="-1905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22"/>
          <p:cNvSpPr txBox="1"/>
          <p:nvPr/>
        </p:nvSpPr>
        <p:spPr>
          <a:xfrm>
            <a:off x="671758" y="6301355"/>
            <a:ext cx="7229368" cy="330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1200"/>
              <a:buFont typeface="Arial"/>
              <a:buNone/>
            </a:pPr>
            <a:r>
              <a:rPr lang="en-US" sz="1200" b="1" i="0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MRAM – Matt Gardner – PAFC </a:t>
            </a:r>
            <a:endParaRPr/>
          </a:p>
        </p:txBody>
      </p:sp>
      <p:graphicFrame>
        <p:nvGraphicFramePr>
          <p:cNvPr id="136" name="Google Shape;136;p22"/>
          <p:cNvGraphicFramePr/>
          <p:nvPr/>
        </p:nvGraphicFramePr>
        <p:xfrm>
          <a:off x="659305" y="2046199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{FE23E6CC-5A67-4880-92D2-DD04AA7D2C8B}</a:tableStyleId>
              </a:tblPr>
              <a:tblGrid>
                <a:gridCol w="3733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192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429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/>
                        <a:t>Commitment Type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Amount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% Share</a:t>
                      </a: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3</a:t>
                      </a:r>
                      <a:r>
                        <a:rPr lang="en-US" sz="1800" baseline="30000"/>
                        <a:t>rd</a:t>
                      </a:r>
                      <a:r>
                        <a:rPr lang="en-US" sz="1800"/>
                        <a:t> Party/Subawards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$35,111,851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36%</a:t>
                      </a: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Non-FEC S/W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$19,619,142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20%</a:t>
                      </a: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Faculty Effort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$19,458,081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20%</a:t>
                      </a: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UIDC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$6,887,678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7%</a:t>
                      </a: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Equipment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$5,471,509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6%</a:t>
                      </a: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Services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$4,359,473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4%</a:t>
                      </a: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Tuition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$2,596,210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3%</a:t>
                      </a: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Supplies/Materials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$1,821,573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2%</a:t>
                      </a: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Other (Travel, Stipends, Benefits, etc.)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$3,014,766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4%</a:t>
                      </a: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/>
                        <a:t>Total</a:t>
                      </a:r>
                      <a:endParaRPr sz="1800" b="1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/>
                        <a:t>$98,340,283</a:t>
                      </a:r>
                      <a:endParaRPr sz="1800" b="1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/>
                        <a:t>100%</a:t>
                      </a:r>
                      <a:endParaRPr sz="1800" b="1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137" name="Google Shape;137;p22"/>
          <p:cNvSpPr txBox="1"/>
          <p:nvPr/>
        </p:nvSpPr>
        <p:spPr>
          <a:xfrm>
            <a:off x="659306" y="1641494"/>
            <a:ext cx="449872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*As of 8/15/2019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3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COST SHARE COMMITMENTS &amp; CONTRIBUTIONS REPORT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p23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196210" cy="4015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Special “Thank you” to UW IT for all of their help the last six months!</a:t>
            </a:r>
            <a:endParaRPr/>
          </a:p>
          <a:p>
            <a:pPr marL="342900" lvl="0" indent="-1905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Robert McLaughlin, Nina Velkin, Kyle Kingma, </a:t>
            </a:r>
            <a:br>
              <a:rPr lang="en-US">
                <a:latin typeface="Arial"/>
                <a:ea typeface="Arial"/>
                <a:cs typeface="Arial"/>
                <a:sym typeface="Arial"/>
              </a:rPr>
            </a:br>
            <a:r>
              <a:rPr lang="en-US">
                <a:latin typeface="Arial"/>
                <a:ea typeface="Arial"/>
                <a:cs typeface="Arial"/>
                <a:sym typeface="Arial"/>
              </a:rPr>
              <a:t>Keith Van Eaton, Tracy Fisher, Ed Razon, Mary Friedmar, Matt Portwood</a:t>
            </a:r>
            <a:endParaRPr/>
          </a:p>
          <a:p>
            <a:pPr marL="742950" lvl="1" indent="-15875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342900" lvl="0" indent="-254000" algn="l" rtl="0">
              <a:spcBef>
                <a:spcPts val="280"/>
              </a:spcBef>
              <a:spcAft>
                <a:spcPts val="0"/>
              </a:spcAft>
              <a:buClr>
                <a:srgbClr val="4B2E83"/>
              </a:buClr>
              <a:buSzPts val="1400"/>
              <a:buFont typeface="Merriweather Sans"/>
              <a:buNone/>
            </a:pPr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p23"/>
          <p:cNvSpPr txBox="1"/>
          <p:nvPr/>
        </p:nvSpPr>
        <p:spPr>
          <a:xfrm>
            <a:off x="671758" y="6301355"/>
            <a:ext cx="7229368" cy="330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1200"/>
              <a:buFont typeface="Arial"/>
              <a:buNone/>
            </a:pPr>
            <a:r>
              <a:rPr lang="en-US" sz="1200" b="1" i="0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MRAM – Matt Gardner – PAFC 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4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QUESTIONS?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p24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196210" cy="4015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Post Award Fiscal Compliance</a:t>
            </a:r>
            <a:endParaRPr/>
          </a:p>
          <a:p>
            <a:pPr marL="742950" lvl="1" indent="-2857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Char char="–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Web: </a:t>
            </a:r>
            <a:r>
              <a:rPr lang="en-US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https://finance.uw.edu/pafc/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742950" lvl="1" indent="-2857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Char char="–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Email: gcafco@uw.edu</a:t>
            </a:r>
            <a:endParaRPr/>
          </a:p>
          <a:p>
            <a:pPr marL="742950" lvl="1" indent="-1587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Andra Sawyer</a:t>
            </a:r>
            <a:endParaRPr/>
          </a:p>
          <a:p>
            <a:pPr marL="742950" lvl="1" indent="-2857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Char char="–"/>
            </a:pPr>
            <a:r>
              <a:rPr lang="en-US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andra2@uw.edu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742950" lvl="1" indent="-2857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Char char="–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206-685-8902</a:t>
            </a:r>
            <a:endParaRPr/>
          </a:p>
          <a:p>
            <a:pPr marL="742950" lvl="1" indent="-1587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Matt Gardner</a:t>
            </a:r>
            <a:endParaRPr/>
          </a:p>
          <a:p>
            <a:pPr marL="742950" lvl="1" indent="-2857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Char char="–"/>
            </a:pPr>
            <a:r>
              <a:rPr lang="en-US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mgard4@uw.edu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742950" lvl="1" indent="-2857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Char char="–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206-543-2610</a:t>
            </a:r>
            <a:endParaRPr/>
          </a:p>
          <a:p>
            <a:pPr marL="742950" lvl="1" indent="-1587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p24"/>
          <p:cNvSpPr txBox="1"/>
          <p:nvPr/>
        </p:nvSpPr>
        <p:spPr>
          <a:xfrm>
            <a:off x="671758" y="6301355"/>
            <a:ext cx="7229368" cy="330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1200"/>
              <a:buFont typeface="Arial"/>
              <a:buNone/>
            </a:pPr>
            <a:r>
              <a:rPr lang="en-US" sz="1200" b="1" i="0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MRAM – Matt Gardner – PAFC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2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NON-FEC COST SHARE CONTRIBUTIONS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12"/>
          <p:cNvSpPr txBox="1">
            <a:spLocks noGrp="1"/>
          </p:cNvSpPr>
          <p:nvPr>
            <p:ph type="body" idx="2"/>
          </p:nvPr>
        </p:nvSpPr>
        <p:spPr>
          <a:xfrm>
            <a:off x="659300" y="1736725"/>
            <a:ext cx="8196300" cy="24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590"/>
              <a:buNone/>
            </a:pPr>
            <a:r>
              <a:rPr lang="en-US" sz="2590" u="sng">
                <a:latin typeface="Arial"/>
                <a:ea typeface="Arial"/>
                <a:cs typeface="Arial"/>
                <a:sym typeface="Arial"/>
              </a:rPr>
              <a:t>Scenario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444"/>
              </a:spcBef>
              <a:spcAft>
                <a:spcPts val="0"/>
              </a:spcAft>
              <a:buClr>
                <a:srgbClr val="4B2E83"/>
              </a:buClr>
              <a:buSzPts val="2220"/>
              <a:buFont typeface="Merriweather Sans"/>
              <a:buChar char="&gt;"/>
            </a:pPr>
            <a:r>
              <a:rPr lang="en-US" sz="2220">
                <a:latin typeface="Arial"/>
                <a:ea typeface="Arial"/>
                <a:cs typeface="Arial"/>
                <a:sym typeface="Arial"/>
              </a:rPr>
              <a:t>Non-FEC Cost Share expenditures are tagged on budget 75-xxxx, an RCR budget. One year later, those same expenditures are transferred from 75-xxxx to 61-xxxx, a Sponsored Award. </a:t>
            </a:r>
            <a:br>
              <a:rPr lang="en-US" sz="2220">
                <a:latin typeface="Arial"/>
                <a:ea typeface="Arial"/>
                <a:cs typeface="Arial"/>
                <a:sym typeface="Arial"/>
              </a:rPr>
            </a:br>
            <a:r>
              <a:rPr lang="en-US" sz="2220"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2220">
                <a:latin typeface="Arial"/>
                <a:ea typeface="Arial"/>
                <a:cs typeface="Arial"/>
                <a:sym typeface="Arial"/>
              </a:rPr>
            </a:br>
            <a:r>
              <a:rPr lang="en-US" sz="2220">
                <a:latin typeface="Arial"/>
                <a:ea typeface="Arial"/>
                <a:cs typeface="Arial"/>
                <a:sym typeface="Arial"/>
              </a:rPr>
              <a:t>Are there any problem with this action?</a:t>
            </a:r>
            <a:endParaRPr sz="2220">
              <a:latin typeface="Arial"/>
              <a:ea typeface="Arial"/>
              <a:cs typeface="Arial"/>
              <a:sym typeface="Arial"/>
            </a:endParaRPr>
          </a:p>
          <a:p>
            <a:pPr marL="342900" lvl="0" indent="-201930" algn="l" rtl="0">
              <a:lnSpc>
                <a:spcPct val="90000"/>
              </a:lnSpc>
              <a:spcBef>
                <a:spcPts val="444"/>
              </a:spcBef>
              <a:spcAft>
                <a:spcPts val="0"/>
              </a:spcAft>
              <a:buClr>
                <a:srgbClr val="4B2E83"/>
              </a:buClr>
              <a:buSzPts val="2220"/>
              <a:buFont typeface="Merriweather Sans"/>
              <a:buNone/>
            </a:pPr>
            <a:endParaRPr sz="222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p12"/>
          <p:cNvSpPr txBox="1"/>
          <p:nvPr/>
        </p:nvSpPr>
        <p:spPr>
          <a:xfrm>
            <a:off x="671758" y="6301355"/>
            <a:ext cx="7229368" cy="330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MRAM – Matt Gardner - PAFC</a:t>
            </a:r>
            <a:endParaRPr/>
          </a:p>
        </p:txBody>
      </p:sp>
      <p:sp>
        <p:nvSpPr>
          <p:cNvPr id="62" name="Google Shape;62;p12"/>
          <p:cNvSpPr txBox="1">
            <a:spLocks noGrp="1"/>
          </p:cNvSpPr>
          <p:nvPr>
            <p:ph type="body" idx="2"/>
          </p:nvPr>
        </p:nvSpPr>
        <p:spPr>
          <a:xfrm>
            <a:off x="473850" y="3874825"/>
            <a:ext cx="8196300" cy="19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201930" algn="l" rtl="0">
              <a:lnSpc>
                <a:spcPct val="90000"/>
              </a:lnSpc>
              <a:spcBef>
                <a:spcPts val="444"/>
              </a:spcBef>
              <a:spcAft>
                <a:spcPts val="0"/>
              </a:spcAft>
              <a:buClr>
                <a:srgbClr val="4B2E83"/>
              </a:buClr>
              <a:buSzPts val="2220"/>
              <a:buFont typeface="Merriweather Sans"/>
              <a:buNone/>
            </a:pPr>
            <a:endParaRPr sz="2220"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444"/>
              </a:spcBef>
              <a:spcAft>
                <a:spcPts val="0"/>
              </a:spcAft>
              <a:buClr>
                <a:srgbClr val="4B2E83"/>
              </a:buClr>
              <a:buSzPts val="2220"/>
              <a:buFont typeface="Merriweather Sans"/>
              <a:buChar char="&gt;"/>
            </a:pPr>
            <a:r>
              <a:rPr lang="en-US" sz="2220">
                <a:latin typeface="Arial"/>
                <a:ea typeface="Arial"/>
                <a:cs typeface="Arial"/>
                <a:sym typeface="Arial"/>
              </a:rPr>
              <a:t>Cost Share contributions must be made from non-Sponsored funds (with rare exceptions). Transferring the cost to a Sponsored Award makes the expenditures unallowable as Cost Share.</a:t>
            </a:r>
            <a:endParaRPr sz="2220">
              <a:latin typeface="Arial"/>
              <a:ea typeface="Arial"/>
              <a:cs typeface="Arial"/>
              <a:sym typeface="Arial"/>
            </a:endParaRPr>
          </a:p>
          <a:p>
            <a:pPr marL="342900" lvl="0" indent="-201930" algn="l" rtl="0">
              <a:lnSpc>
                <a:spcPct val="90000"/>
              </a:lnSpc>
              <a:spcBef>
                <a:spcPts val="444"/>
              </a:spcBef>
              <a:spcAft>
                <a:spcPts val="0"/>
              </a:spcAft>
              <a:buClr>
                <a:srgbClr val="4B2E83"/>
              </a:buClr>
              <a:buSzPts val="2220"/>
              <a:buFont typeface="Merriweather Sans"/>
              <a:buNone/>
            </a:pPr>
            <a:endParaRPr sz="222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3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NON-FEC COST SHARE CONTRIBUTIONS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13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196210" cy="4015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PAFC periodically reviews all cost transfers involving expenditures previously tagged as Cost Share contributions. </a:t>
            </a:r>
            <a:endParaRPr sz="1050"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You will receive a communication from PAFC if a transfer moves an expenditure tagged as Cost Share to a Sponsored Award.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If the transfer to a Sponsored Award is correct, then the cost would need to be “un-tagged” as a Cost Share contribution. (Rare exception: prior written approval obtained from both the benefiting and the contributing Award sponsors.) </a:t>
            </a:r>
            <a:endParaRPr/>
          </a:p>
          <a:p>
            <a:pPr marL="342900" lvl="0" indent="-1905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342900" lvl="0" indent="-1905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69;p13"/>
          <p:cNvSpPr txBox="1"/>
          <p:nvPr/>
        </p:nvSpPr>
        <p:spPr>
          <a:xfrm>
            <a:off x="671758" y="6301355"/>
            <a:ext cx="7229368" cy="330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MRAM – Matt Gardner - PAFC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4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NON-FEC COST SHARE CONTRIBUTIONS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14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196210" cy="4015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800"/>
              <a:buNone/>
            </a:pPr>
            <a:r>
              <a:rPr lang="en-US" sz="2800" u="sng">
                <a:latin typeface="Arial"/>
                <a:ea typeface="Arial"/>
                <a:cs typeface="Arial"/>
                <a:sym typeface="Arial"/>
              </a:rPr>
              <a:t>Tips &amp; Things to Consider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Keep a record of which expenditures were tagged as Cost Share (leverage the non-FEC Cost Share Tagging Report sent to GCA).</a:t>
            </a:r>
            <a:endParaRPr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Transfers from one non-Sponsored Award to another are allowable (RCR 🡪 Gift Budget, etc.)</a:t>
            </a:r>
            <a:endParaRPr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If a benefiting budget is closed, </a:t>
            </a:r>
            <a:r>
              <a:rPr lang="en-US" u="sng">
                <a:latin typeface="Arial"/>
                <a:ea typeface="Arial"/>
                <a:cs typeface="Arial"/>
                <a:sym typeface="Arial"/>
              </a:rPr>
              <a:t>do not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 move expenses tagged as cost share to a Sponsored Award.</a:t>
            </a:r>
            <a:endParaRPr/>
          </a:p>
          <a:p>
            <a:pPr marL="342900" lvl="0" indent="-1905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342900" lvl="0" indent="-1905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14"/>
          <p:cNvSpPr txBox="1"/>
          <p:nvPr/>
        </p:nvSpPr>
        <p:spPr>
          <a:xfrm>
            <a:off x="671758" y="6301355"/>
            <a:ext cx="7229368" cy="330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MRAM – Matt Gardner - PAFC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5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NON-FEC COST SHARE CONTRIBUTIONS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15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196210" cy="4015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800"/>
              <a:buFont typeface="Merriweather Sans"/>
              <a:buChar char="&gt;"/>
            </a:pPr>
            <a:r>
              <a:rPr lang="en-US" sz="2800">
                <a:latin typeface="Arial"/>
                <a:ea typeface="Arial"/>
                <a:cs typeface="Arial"/>
                <a:sym typeface="Arial"/>
              </a:rPr>
              <a:t>More Information</a:t>
            </a:r>
            <a:endParaRPr/>
          </a:p>
          <a:p>
            <a:pPr marL="342900" lvl="0" indent="-241300" algn="l" rtl="0">
              <a:spcBef>
                <a:spcPts val="320"/>
              </a:spcBef>
              <a:spcAft>
                <a:spcPts val="0"/>
              </a:spcAft>
              <a:buClr>
                <a:srgbClr val="4B2E83"/>
              </a:buClr>
              <a:buSzPts val="1600"/>
              <a:buFont typeface="Merriweather Sans"/>
              <a:buNone/>
            </a:pPr>
            <a:endParaRPr sz="1600">
              <a:latin typeface="Arial"/>
              <a:ea typeface="Arial"/>
              <a:cs typeface="Arial"/>
              <a:sym typeface="Arial"/>
            </a:endParaRPr>
          </a:p>
          <a:p>
            <a:pPr marL="742950" lvl="1" indent="-28575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Char char="–"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Cost Share Contributions: </a:t>
            </a:r>
            <a:br>
              <a:rPr lang="en-US" sz="2400">
                <a:latin typeface="Arial"/>
                <a:ea typeface="Arial"/>
                <a:cs typeface="Arial"/>
                <a:sym typeface="Arial"/>
              </a:rPr>
            </a:br>
            <a:r>
              <a:rPr lang="en-US" sz="16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https://finance.uw.edu/gca/cost-share#Cost_Share_Contributions</a:t>
            </a:r>
            <a:endParaRPr sz="1600">
              <a:latin typeface="Arial"/>
              <a:ea typeface="Arial"/>
              <a:cs typeface="Arial"/>
              <a:sym typeface="Arial"/>
            </a:endParaRPr>
          </a:p>
          <a:p>
            <a:pPr marL="742950" lvl="1" indent="-184150" algn="l" rtl="0">
              <a:spcBef>
                <a:spcPts val="320"/>
              </a:spcBef>
              <a:spcAft>
                <a:spcPts val="0"/>
              </a:spcAft>
              <a:buClr>
                <a:srgbClr val="4B2E83"/>
              </a:buClr>
              <a:buSzPts val="1600"/>
              <a:buNone/>
            </a:pPr>
            <a:endParaRPr sz="1600">
              <a:latin typeface="Arial"/>
              <a:ea typeface="Arial"/>
              <a:cs typeface="Arial"/>
              <a:sym typeface="Arial"/>
            </a:endParaRPr>
          </a:p>
          <a:p>
            <a:pPr marL="742950" lvl="1" indent="-28575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Char char="–"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Non-FEC Cost Share Tagging </a:t>
            </a:r>
            <a:br>
              <a:rPr lang="en-US" sz="2400">
                <a:latin typeface="Arial"/>
                <a:ea typeface="Arial"/>
                <a:cs typeface="Arial"/>
                <a:sym typeface="Arial"/>
              </a:rPr>
            </a:br>
            <a:r>
              <a:rPr lang="en-US" sz="16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https://finance.uw.edu/gca/cost-share/ste-by-step-instructions-non-fec-contributions</a:t>
            </a:r>
            <a:endParaRPr sz="1600">
              <a:latin typeface="Arial"/>
              <a:ea typeface="Arial"/>
              <a:cs typeface="Arial"/>
              <a:sym typeface="Arial"/>
            </a:endParaRPr>
          </a:p>
          <a:p>
            <a:pPr marL="742950" lvl="1" indent="-184150" algn="l" rtl="0">
              <a:spcBef>
                <a:spcPts val="320"/>
              </a:spcBef>
              <a:spcAft>
                <a:spcPts val="0"/>
              </a:spcAft>
              <a:buClr>
                <a:srgbClr val="4B2E83"/>
              </a:buClr>
              <a:buSzPts val="1600"/>
              <a:buNone/>
            </a:pPr>
            <a:endParaRPr sz="1600">
              <a:latin typeface="Arial"/>
              <a:ea typeface="Arial"/>
              <a:cs typeface="Arial"/>
              <a:sym typeface="Arial"/>
            </a:endParaRPr>
          </a:p>
          <a:p>
            <a:pPr marL="742950" lvl="1" indent="-28575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Char char="–"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GIM 21: Cost Share on Sponsored Programs </a:t>
            </a:r>
            <a:br>
              <a:rPr lang="en-US" sz="2400">
                <a:latin typeface="Arial"/>
                <a:ea typeface="Arial"/>
                <a:cs typeface="Arial"/>
                <a:sym typeface="Arial"/>
              </a:rPr>
            </a:br>
            <a:r>
              <a:rPr lang="en-US" sz="16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https://www.washington.edu/research/policies/gim-21-cost-share-on-sponsored-programs/</a:t>
            </a:r>
            <a:endParaRPr sz="1600">
              <a:latin typeface="Arial"/>
              <a:ea typeface="Arial"/>
              <a:cs typeface="Arial"/>
              <a:sym typeface="Arial"/>
            </a:endParaRPr>
          </a:p>
          <a:p>
            <a:pPr marL="342900" lvl="0" indent="-1905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342900" lvl="0" indent="-1905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342900" lvl="0" indent="-1905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15"/>
          <p:cNvSpPr txBox="1"/>
          <p:nvPr/>
        </p:nvSpPr>
        <p:spPr>
          <a:xfrm>
            <a:off x="671758" y="6301355"/>
            <a:ext cx="7229368" cy="330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MRAM – Matt Gardner - PAFC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6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None/>
            </a:pPr>
            <a:r>
              <a:rPr lang="en-US"/>
              <a:t>NEW COST SHARE REPORT!</a:t>
            </a:r>
            <a:endParaRPr/>
          </a:p>
        </p:txBody>
      </p:sp>
      <p:pic>
        <p:nvPicPr>
          <p:cNvPr id="89" name="Google Shape;89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6763" y="1736725"/>
            <a:ext cx="2827266" cy="4863737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6"/>
          <p:cNvSpPr txBox="1"/>
          <p:nvPr/>
        </p:nvSpPr>
        <p:spPr>
          <a:xfrm>
            <a:off x="3753394" y="1736725"/>
            <a:ext cx="5007429" cy="35394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Celebrate!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new Cost Share report on the B.I. Portal will allow users to extract and view the Cost Share commitments and contributions in eFECS.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7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COST SHARE COMMITMENTS &amp; CONTRIBUTIONS REPORT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17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196210" cy="4015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Why the need for this report?</a:t>
            </a:r>
            <a:endParaRPr/>
          </a:p>
          <a:p>
            <a:pPr marL="342900" lvl="0" indent="-254000" algn="l" rtl="0">
              <a:spcBef>
                <a:spcPts val="280"/>
              </a:spcBef>
              <a:spcAft>
                <a:spcPts val="0"/>
              </a:spcAft>
              <a:buClr>
                <a:srgbClr val="4B2E83"/>
              </a:buClr>
              <a:buSzPts val="1400"/>
              <a:buFont typeface="Merriweather Sans"/>
              <a:buNone/>
            </a:pP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marL="742950" lvl="1" indent="-28575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Char char="–"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eFECS only displays Cost Share data for a single budget number</a:t>
            </a:r>
            <a:endParaRPr/>
          </a:p>
          <a:p>
            <a:pPr marL="742950" lvl="1" indent="-28575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Char char="–"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Wanted a report that allowed users to look at Cost Share on at a much higher level</a:t>
            </a:r>
            <a:endParaRPr/>
          </a:p>
          <a:p>
            <a:pPr marL="742950" lvl="1" indent="-28575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Char char="–"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No easy way to extract eFECS data on a School, Department, or PI level</a:t>
            </a:r>
            <a:endParaRPr/>
          </a:p>
          <a:p>
            <a:pPr marL="742950" lvl="1" indent="-28575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Char char="–"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No way to view Cost Share data on a large scale by commitment type or sponsor</a:t>
            </a:r>
            <a:endParaRPr/>
          </a:p>
        </p:txBody>
      </p:sp>
      <p:sp>
        <p:nvSpPr>
          <p:cNvPr id="97" name="Google Shape;97;p17"/>
          <p:cNvSpPr txBox="1"/>
          <p:nvPr/>
        </p:nvSpPr>
        <p:spPr>
          <a:xfrm>
            <a:off x="671758" y="6301355"/>
            <a:ext cx="7229368" cy="330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1200"/>
              <a:buFont typeface="Arial"/>
              <a:buNone/>
            </a:pPr>
            <a:r>
              <a:rPr lang="en-US" sz="1200" b="1" i="0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MRAM – Matt Gardner – PAFC 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8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COST SHARE COMMITMENTS &amp; CONTRIBUTIONS REPORT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18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196210" cy="4015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New report summarizes Cost Share on all active Sponsored Awards (Status 1, 2, or 3)</a:t>
            </a:r>
            <a:endParaRPr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The data pulled from eFECS Cost Share Summary system – if it’s in eFECS, it’s in the Report</a:t>
            </a:r>
            <a:endParaRPr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Data can be filtered by:</a:t>
            </a:r>
            <a:endParaRPr/>
          </a:p>
          <a:p>
            <a:pPr marL="742950" lvl="1" indent="-28575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Char char="–"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Four levels of Org Code</a:t>
            </a:r>
            <a:endParaRPr/>
          </a:p>
          <a:p>
            <a:pPr marL="742950" lvl="1" indent="-28575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Char char="–"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Award PI</a:t>
            </a:r>
            <a:endParaRPr/>
          </a:p>
          <a:p>
            <a:pPr marL="742950" lvl="1" indent="-28575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Char char="–"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Days until Award end date</a:t>
            </a:r>
            <a:endParaRPr/>
          </a:p>
          <a:p>
            <a:pPr marL="742950" lvl="1" indent="-28575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Char char="–"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Single budget number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>
                <a:latin typeface="Arial"/>
                <a:ea typeface="Arial"/>
                <a:cs typeface="Arial"/>
                <a:sym typeface="Arial"/>
              </a:rPr>
            </a:b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18"/>
          <p:cNvSpPr txBox="1"/>
          <p:nvPr/>
        </p:nvSpPr>
        <p:spPr>
          <a:xfrm>
            <a:off x="671758" y="6301355"/>
            <a:ext cx="7229368" cy="330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1200"/>
              <a:buFont typeface="Arial"/>
              <a:buNone/>
            </a:pPr>
            <a:r>
              <a:rPr lang="en-US" sz="1200" b="1" i="0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MRAM – Matt Gardner – PAFC 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9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COST SHARE COMMITMENTS &amp; CONTRIBUTIONS REPORT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19"/>
          <p:cNvSpPr txBox="1"/>
          <p:nvPr/>
        </p:nvSpPr>
        <p:spPr>
          <a:xfrm>
            <a:off x="671758" y="6301355"/>
            <a:ext cx="7229368" cy="330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1200"/>
              <a:buFont typeface="Arial"/>
              <a:buNone/>
            </a:pPr>
            <a:r>
              <a:rPr lang="en-US" sz="1200" b="1" i="0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MRAM – Matt Gardner – PAFC </a:t>
            </a:r>
            <a:endParaRPr/>
          </a:p>
        </p:txBody>
      </p:sp>
      <p:sp>
        <p:nvSpPr>
          <p:cNvPr id="111" name="Google Shape;111;p19"/>
          <p:cNvSpPr txBox="1">
            <a:spLocks noGrp="1"/>
          </p:cNvSpPr>
          <p:nvPr>
            <p:ph type="body" idx="2"/>
          </p:nvPr>
        </p:nvSpPr>
        <p:spPr>
          <a:xfrm>
            <a:off x="637375" y="1765825"/>
            <a:ext cx="8196300" cy="50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Question the new report can help to answer:</a:t>
            </a:r>
            <a:endParaRPr/>
          </a:p>
          <a:p>
            <a:pPr marL="742950" lvl="1" indent="-15875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342900" lvl="0" indent="-254000" algn="l" rtl="0">
              <a:spcBef>
                <a:spcPts val="280"/>
              </a:spcBef>
              <a:spcAft>
                <a:spcPts val="0"/>
              </a:spcAft>
              <a:buClr>
                <a:srgbClr val="4B2E83"/>
              </a:buClr>
              <a:buSzPts val="1400"/>
              <a:buFont typeface="Merriweather Sans"/>
              <a:buNone/>
            </a:pPr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p19"/>
          <p:cNvSpPr txBox="1">
            <a:spLocks noGrp="1"/>
          </p:cNvSpPr>
          <p:nvPr>
            <p:ph type="body" idx="2"/>
          </p:nvPr>
        </p:nvSpPr>
        <p:spPr>
          <a:xfrm>
            <a:off x="652750" y="2193925"/>
            <a:ext cx="8196300" cy="107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742950" lvl="1" indent="-28575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Char char="–"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How much Cost Share has a specific PI committed to across all of their Awards?</a:t>
            </a:r>
            <a:endParaRPr/>
          </a:p>
          <a:p>
            <a:pPr marL="742950" lvl="1" indent="-15875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342900" lvl="0" indent="-254000" algn="l" rtl="0">
              <a:spcBef>
                <a:spcPts val="280"/>
              </a:spcBef>
              <a:spcAft>
                <a:spcPts val="0"/>
              </a:spcAft>
              <a:buClr>
                <a:srgbClr val="4B2E83"/>
              </a:buClr>
              <a:buSzPts val="1400"/>
              <a:buFont typeface="Merriweather Sans"/>
              <a:buNone/>
            </a:pPr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19"/>
          <p:cNvSpPr txBox="1">
            <a:spLocks noGrp="1"/>
          </p:cNvSpPr>
          <p:nvPr>
            <p:ph type="body" idx="2"/>
          </p:nvPr>
        </p:nvSpPr>
        <p:spPr>
          <a:xfrm>
            <a:off x="667500" y="2965825"/>
            <a:ext cx="81963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742950" lvl="1" indent="-28575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Char char="–"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How much Cost Share has the Department committed to across all Awards?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342900" lvl="0" indent="-254000" algn="l" rtl="0">
              <a:spcBef>
                <a:spcPts val="280"/>
              </a:spcBef>
              <a:spcAft>
                <a:spcPts val="0"/>
              </a:spcAft>
              <a:buClr>
                <a:srgbClr val="4B2E83"/>
              </a:buClr>
              <a:buSzPts val="1400"/>
              <a:buFont typeface="Merriweather Sans"/>
              <a:buNone/>
            </a:pPr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19"/>
          <p:cNvSpPr txBox="1">
            <a:spLocks noGrp="1"/>
          </p:cNvSpPr>
          <p:nvPr>
            <p:ph type="body" idx="2"/>
          </p:nvPr>
        </p:nvSpPr>
        <p:spPr>
          <a:xfrm>
            <a:off x="642900" y="3403400"/>
            <a:ext cx="8196300" cy="17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742950" lvl="1" indent="-28575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Char char="–"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What are the outstanding Cost Share commitments for Awards that expire in the next 90 days? 30 days? Already expired?</a:t>
            </a:r>
            <a:endParaRPr/>
          </a:p>
          <a:p>
            <a:pPr marL="742950" lvl="1" indent="-15875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342900" lvl="0" indent="-254000" algn="l" rtl="0">
              <a:spcBef>
                <a:spcPts val="280"/>
              </a:spcBef>
              <a:spcAft>
                <a:spcPts val="0"/>
              </a:spcAft>
              <a:buClr>
                <a:srgbClr val="4B2E83"/>
              </a:buClr>
              <a:buSzPts val="1400"/>
              <a:buFont typeface="Merriweather Sans"/>
              <a:buNone/>
            </a:pPr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p19"/>
          <p:cNvSpPr txBox="1">
            <a:spLocks noGrp="1"/>
          </p:cNvSpPr>
          <p:nvPr>
            <p:ph type="body" idx="2"/>
          </p:nvPr>
        </p:nvSpPr>
        <p:spPr>
          <a:xfrm>
            <a:off x="665950" y="4569875"/>
            <a:ext cx="8196300" cy="138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742950" lvl="1" indent="-28575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Char char="–"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How much [</a:t>
            </a:r>
            <a:r>
              <a:rPr lang="en-US" sz="2400" i="1">
                <a:latin typeface="Arial"/>
                <a:ea typeface="Arial"/>
                <a:cs typeface="Arial"/>
                <a:sym typeface="Arial"/>
              </a:rPr>
              <a:t>FEC, 3</a:t>
            </a:r>
            <a:r>
              <a:rPr lang="en-US" sz="2400" i="1" baseline="30000">
                <a:latin typeface="Arial"/>
                <a:ea typeface="Arial"/>
                <a:cs typeface="Arial"/>
                <a:sym typeface="Arial"/>
              </a:rPr>
              <a:t>rd</a:t>
            </a:r>
            <a:r>
              <a:rPr lang="en-US" sz="2400" i="1">
                <a:latin typeface="Arial"/>
                <a:ea typeface="Arial"/>
                <a:cs typeface="Arial"/>
                <a:sym typeface="Arial"/>
              </a:rPr>
              <a:t> Party, Equipment, Travel, etc.</a:t>
            </a:r>
            <a:r>
              <a:rPr lang="en-US" sz="2400">
                <a:latin typeface="Arial"/>
                <a:ea typeface="Arial"/>
                <a:cs typeface="Arial"/>
                <a:sym typeface="Arial"/>
              </a:rPr>
              <a:t>) has a School/Dept./PI committed to?</a:t>
            </a:r>
            <a:endParaRPr/>
          </a:p>
          <a:p>
            <a:pPr marL="742950" lvl="1" indent="-15875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342900" lvl="0" indent="-254000" algn="l" rtl="0">
              <a:spcBef>
                <a:spcPts val="280"/>
              </a:spcBef>
              <a:spcAft>
                <a:spcPts val="0"/>
              </a:spcAft>
              <a:buClr>
                <a:srgbClr val="4B2E83"/>
              </a:buClr>
              <a:buSzPts val="1400"/>
              <a:buFont typeface="Merriweather Sans"/>
              <a:buNone/>
            </a:pPr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ustom Design">
  <a:themeElements>
    <a:clrScheme name="UW Brand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D8D9DA"/>
      </a:hlink>
      <a:folHlink>
        <a:srgbClr val="99999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ustom Design">
  <a:themeElements>
    <a:clrScheme name="Custom 5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B2B2B2"/>
      </a:accent4>
      <a:accent5>
        <a:srgbClr val="26005C"/>
      </a:accent5>
      <a:accent6>
        <a:srgbClr val="917B4C"/>
      </a:accent6>
      <a:hlink>
        <a:srgbClr val="26005C"/>
      </a:hlink>
      <a:folHlink>
        <a:srgbClr val="33006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722</Words>
  <Application>Microsoft Office PowerPoint</Application>
  <PresentationFormat>On-screen Show (4:3)</PresentationFormat>
  <Paragraphs>127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Calibri</vt:lpstr>
      <vt:lpstr>Merriweather Sans</vt:lpstr>
      <vt:lpstr>Open Sans Light</vt:lpstr>
      <vt:lpstr>Open Sans</vt:lpstr>
      <vt:lpstr>Arial</vt:lpstr>
      <vt:lpstr>Encode Sans Black</vt:lpstr>
      <vt:lpstr>Custom Design</vt:lpstr>
      <vt:lpstr>1_Custom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Susan S. Wilbanks</dc:creator>
  <cp:lastModifiedBy>Susan S. Wilbanks</cp:lastModifiedBy>
  <cp:revision>1</cp:revision>
  <dcterms:modified xsi:type="dcterms:W3CDTF">2019-09-17T16:10:21Z</dcterms:modified>
</cp:coreProperties>
</file>