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7" r:id="rId1"/>
    <p:sldMasterId id="2147483658" r:id="rId2"/>
  </p:sldMasterIdLst>
  <p:notesMasterIdLst>
    <p:notesMasterId r:id="rId9"/>
  </p:notesMasterIdLst>
  <p:sldIdLst>
    <p:sldId id="256" r:id="rId3"/>
    <p:sldId id="257" r:id="rId4"/>
    <p:sldId id="258" r:id="rId5"/>
    <p:sldId id="259" r:id="rId6"/>
    <p:sldId id="260" r:id="rId7"/>
    <p:sldId id="261" r:id="rId8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Open Sans Light" panose="020B0604020202020204" charset="0"/>
      <p:regular r:id="rId14"/>
      <p:bold r:id="rId15"/>
      <p:italic r:id="rId16"/>
      <p:boldItalic r:id="rId17"/>
    </p:embeddedFont>
    <p:embeddedFont>
      <p:font typeface="Open Sans" panose="020B0604020202020204" charset="0"/>
      <p:regular r:id="rId18"/>
      <p:bold r:id="rId19"/>
      <p:italic r:id="rId20"/>
      <p:boldItalic r:id="rId21"/>
    </p:embeddedFont>
    <p:embeddedFont>
      <p:font typeface="Encode Sans Black" panose="020B0604020202020204" charset="0"/>
      <p:bold r:id="rId22"/>
    </p:embeddedFont>
    <p:embeddedFont>
      <p:font typeface="Encode Sans" panose="020B0604020202020204" charset="0"/>
      <p:regular r:id="rId23"/>
      <p:bold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488">
          <p15:clr>
            <a:srgbClr val="A4A3A4"/>
          </p15:clr>
        </p15:guide>
        <p15:guide id="2" pos="47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97E45B5-E3B3-4158-AAB2-DBE8121CF55E}">
  <a:tblStyle styleId="{797E45B5-E3B3-4158-AAB2-DBE8121CF55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1674" y="102"/>
      </p:cViewPr>
      <p:guideLst>
        <p:guide orient="horz" pos="2488"/>
        <p:guide pos="47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font" Target="fonts/font12.fntdata"/><Relationship Id="rId7" Type="http://schemas.openxmlformats.org/officeDocument/2006/relationships/slide" Target="slides/slide5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2.fntdata"/><Relationship Id="rId24" Type="http://schemas.openxmlformats.org/officeDocument/2006/relationships/font" Target="fonts/font15.fntdata"/><Relationship Id="rId5" Type="http://schemas.openxmlformats.org/officeDocument/2006/relationships/slide" Target="slides/slide3.xml"/><Relationship Id="rId15" Type="http://schemas.openxmlformats.org/officeDocument/2006/relationships/font" Target="fonts/font6.fntdata"/><Relationship Id="rId23" Type="http://schemas.openxmlformats.org/officeDocument/2006/relationships/font" Target="fonts/font14.fntdata"/><Relationship Id="rId28" Type="http://schemas.openxmlformats.org/officeDocument/2006/relationships/tableStyles" Target="tableStyles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font" Target="fonts/font13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0" name="Google Shape;100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bg>
      <p:bgPr>
        <a:solidFill>
          <a:srgbClr val="4B2E83"/>
        </a:solid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oogle Shape;11;p2" descr="UW_W Logo_White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45815" y="5945854"/>
            <a:ext cx="1371600" cy="923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7334" y="6354234"/>
            <a:ext cx="2540000" cy="2667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2"/>
          <p:cNvSpPr txBox="1">
            <a:spLocks noGrp="1"/>
          </p:cNvSpPr>
          <p:nvPr>
            <p:ph type="body" idx="1"/>
          </p:nvPr>
        </p:nvSpPr>
        <p:spPr>
          <a:xfrm>
            <a:off x="671757" y="1179824"/>
            <a:ext cx="6972300" cy="2641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5000"/>
              <a:buFont typeface="Arial"/>
              <a:buNone/>
              <a:defRPr sz="5000" b="0" i="0" u="none" strike="noStrike" cap="none">
                <a:solidFill>
                  <a:schemeClr val="accent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4" name="Google Shape;14;p2" descr="Bar_RtAngle_7502_RGB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3587" y="4006085"/>
            <a:ext cx="2284303" cy="1127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Subheader + Content">
  <p:cSld name="Header + Subheader + Conten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FFFFFF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body" idx="2"/>
          </p:nvPr>
        </p:nvSpPr>
        <p:spPr>
          <a:xfrm>
            <a:off x="659305" y="2320239"/>
            <a:ext cx="8197114" cy="38100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erriweather Sans"/>
              <a:buChar char="&gt;"/>
              <a:defRPr sz="24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erriweather Sans"/>
              <a:buChar char="&gt;"/>
              <a:defRPr sz="18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spcBef>
                <a:spcPts val="28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erriweather Sans"/>
              <a:buChar char="&gt;"/>
              <a:defRPr sz="14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body" idx="3"/>
          </p:nvPr>
        </p:nvSpPr>
        <p:spPr>
          <a:xfrm>
            <a:off x="671757" y="1730667"/>
            <a:ext cx="8184662" cy="411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9" name="Google Shape;19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248401" y="6354234"/>
            <a:ext cx="2540000" cy="266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20;p3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58184" cy="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Content">
  <p:cSld name="Header + Content">
    <p:bg>
      <p:bgPr>
        <a:solidFill>
          <a:srgbClr val="4B2E83"/>
        </a:solid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4" descr="UW_W Logo_White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45815" y="5945854"/>
            <a:ext cx="1371600" cy="923544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FFFFFF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076956" cy="4015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erriweather Sans"/>
              <a:buChar char="&gt;"/>
              <a:defRPr sz="24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erriweather Sans"/>
              <a:buChar char="&gt;"/>
              <a:defRPr sz="18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spcBef>
                <a:spcPts val="28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erriweather Sans"/>
              <a:buChar char="&gt;"/>
              <a:defRPr sz="14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5" name="Google Shape;25;p4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58184" cy="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Graphic">
  <p:cSld name="Header + Graphic">
    <p:bg>
      <p:bgPr>
        <a:solidFill>
          <a:srgbClr val="4B2E83"/>
        </a:solid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248401" y="6354234"/>
            <a:ext cx="2540000" cy="266700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5"/>
          <p:cNvSpPr>
            <a:spLocks noGrp="1"/>
          </p:cNvSpPr>
          <p:nvPr>
            <p:ph type="chart" idx="2"/>
          </p:nvPr>
        </p:nvSpPr>
        <p:spPr>
          <a:xfrm>
            <a:off x="766763" y="1736725"/>
            <a:ext cx="8021637" cy="443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sz="2400" b="0" i="1" u="none" strike="noStrike" cap="none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FFFFFF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30" name="Google Shape;30;p5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58184" cy="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Content">
  <p:cSld name="Header + Conte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196210" cy="4015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  <a:defRPr sz="24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Merriweather Sans"/>
              <a:buChar char="&gt;"/>
              <a:defRPr sz="18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rgbClr val="4B2E83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spcBef>
                <a:spcPts val="280"/>
              </a:spcBef>
              <a:spcAft>
                <a:spcPts val="0"/>
              </a:spcAft>
              <a:buClr>
                <a:srgbClr val="4B2E83"/>
              </a:buClr>
              <a:buSzPts val="1400"/>
              <a:buFont typeface="Merriweather Sans"/>
              <a:buChar char="&gt;"/>
              <a:defRPr sz="14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35" name="Google Shape;35;p7" descr="W Logo_Purple_2685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48139" y="5949410"/>
            <a:ext cx="1371600" cy="923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Google Shape;36;p7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58184" cy="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Graphic">
  <p:cSld name="Header + Graphic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8"/>
          <p:cNvSpPr>
            <a:spLocks noGrp="1"/>
          </p:cNvSpPr>
          <p:nvPr>
            <p:ph type="chart" idx="2"/>
          </p:nvPr>
        </p:nvSpPr>
        <p:spPr>
          <a:xfrm>
            <a:off x="766763" y="1736725"/>
            <a:ext cx="8021637" cy="443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48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Arial"/>
              <a:buNone/>
              <a:defRPr sz="2400" b="0" i="1" u="none" strike="noStrike" cap="none">
                <a:solidFill>
                  <a:srgbClr val="999999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Google Shape;39;p8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40" name="Google Shape;40;p8" descr="Wordmark_center_Purple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363105" y="6487457"/>
            <a:ext cx="2425295" cy="163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Google Shape;41;p8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58184" cy="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Subheader + Content">
  <p:cSld name="Header + Subheader + Conten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9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body" idx="2"/>
          </p:nvPr>
        </p:nvSpPr>
        <p:spPr>
          <a:xfrm>
            <a:off x="659305" y="2320239"/>
            <a:ext cx="8197114" cy="38100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  <a:defRPr sz="24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Merriweather Sans"/>
              <a:buChar char="&gt;"/>
              <a:defRPr sz="18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rgbClr val="4B2E83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spcBef>
                <a:spcPts val="280"/>
              </a:spcBef>
              <a:spcAft>
                <a:spcPts val="0"/>
              </a:spcAft>
              <a:buClr>
                <a:srgbClr val="4B2E83"/>
              </a:buClr>
              <a:buSzPts val="1400"/>
              <a:buFont typeface="Merriweather Sans"/>
              <a:buChar char="&gt;"/>
              <a:defRPr sz="14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body" idx="3"/>
          </p:nvPr>
        </p:nvSpPr>
        <p:spPr>
          <a:xfrm>
            <a:off x="671757" y="1730667"/>
            <a:ext cx="8184662" cy="411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46" name="Google Shape;46;p9" descr="Wordmark_center_Purple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382155" y="6487457"/>
            <a:ext cx="2425295" cy="163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Google Shape;47;p9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58184" cy="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 type="title">
  <p:cSld name="TITLE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0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0" name="Google Shape;50;p10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640"/>
              </a:spcBef>
              <a:spcAft>
                <a:spcPts val="0"/>
              </a:spcAft>
              <a:buClr>
                <a:srgbClr val="8D88A2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D88A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560"/>
              </a:spcBef>
              <a:spcAft>
                <a:spcPts val="0"/>
              </a:spcAft>
              <a:buClr>
                <a:srgbClr val="8D88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D88A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480"/>
              </a:spcBef>
              <a:spcAft>
                <a:spcPts val="0"/>
              </a:spcAft>
              <a:buClr>
                <a:srgbClr val="8D88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D88A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400"/>
              </a:spcBef>
              <a:spcAft>
                <a:spcPts val="0"/>
              </a:spcAft>
              <a:buClr>
                <a:srgbClr val="8D88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D88A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400"/>
              </a:spcBef>
              <a:spcAft>
                <a:spcPts val="0"/>
              </a:spcAft>
              <a:buClr>
                <a:srgbClr val="8D88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D88A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400"/>
              </a:spcBef>
              <a:spcAft>
                <a:spcPts val="0"/>
              </a:spcAft>
              <a:buClr>
                <a:srgbClr val="8D88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D88A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400"/>
              </a:spcBef>
              <a:spcAft>
                <a:spcPts val="0"/>
              </a:spcAft>
              <a:buClr>
                <a:srgbClr val="8D88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D88A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400"/>
              </a:spcBef>
              <a:spcAft>
                <a:spcPts val="0"/>
              </a:spcAft>
              <a:buClr>
                <a:srgbClr val="8D88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D88A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400"/>
              </a:spcBef>
              <a:spcAft>
                <a:spcPts val="0"/>
              </a:spcAft>
              <a:buClr>
                <a:srgbClr val="8D88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D88A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Google Shape;51;p10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Google Shape;52;p10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10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1"/>
          <p:cNvSpPr txBox="1">
            <a:spLocks noGrp="1"/>
          </p:cNvSpPr>
          <p:nvPr>
            <p:ph type="body" idx="1"/>
          </p:nvPr>
        </p:nvSpPr>
        <p:spPr>
          <a:xfrm>
            <a:off x="671757" y="1167124"/>
            <a:ext cx="6972300" cy="2641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B2E83"/>
              </a:buClr>
              <a:buSzPts val="5000"/>
              <a:buFont typeface="Arial"/>
              <a:buNone/>
              <a:defRPr sz="5000" b="0" i="0" u="none" strike="noStrike" cap="non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56" name="Google Shape;56;p11" descr="W Logo_Purple_2685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48139" y="5949410"/>
            <a:ext cx="1371600" cy="923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1" descr="Wordmark_center_Purple_HEX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2039" y="6487457"/>
            <a:ext cx="2425295" cy="163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1" descr="Bar_RtAngle_7502_RGB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3587" y="4006085"/>
            <a:ext cx="2284303" cy="1127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9.xml"/><Relationship Id="rId4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B2E83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7" Type="http://schemas.openxmlformats.org/officeDocument/2006/relationships/hyperlink" Target="https://uwresearch.gosignmeup.com/public/course/browse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www.washington.edu/research/learning/" TargetMode="External"/><Relationship Id="rId5" Type="http://schemas.openxmlformats.org/officeDocument/2006/relationships/image" Target="../media/image10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2"/>
          <p:cNvSpPr txBox="1">
            <a:spLocks noGrp="1"/>
          </p:cNvSpPr>
          <p:nvPr>
            <p:ph type="body" idx="1"/>
          </p:nvPr>
        </p:nvSpPr>
        <p:spPr>
          <a:xfrm>
            <a:off x="692029" y="1640263"/>
            <a:ext cx="6972300" cy="1593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625"/>
              <a:buNone/>
            </a:pPr>
            <a:r>
              <a:rPr lang="en-US" sz="4625">
                <a:latin typeface="Arial"/>
                <a:ea typeface="Arial"/>
                <a:cs typeface="Arial"/>
                <a:sym typeface="Arial"/>
              </a:rPr>
              <a:t>CORE Certificate in Research Administration</a:t>
            </a:r>
            <a:endParaRPr/>
          </a:p>
        </p:txBody>
      </p:sp>
      <p:sp>
        <p:nvSpPr>
          <p:cNvPr id="64" name="Google Shape;64;p12"/>
          <p:cNvSpPr txBox="1"/>
          <p:nvPr/>
        </p:nvSpPr>
        <p:spPr>
          <a:xfrm>
            <a:off x="692029" y="4179096"/>
            <a:ext cx="8182340" cy="1812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MRAM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September, 2019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Laurie Stephan, Office of Research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Amanda Snyder, Office of Sponsored Programs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3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Purpose and Audience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13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196210" cy="4015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Char char="&gt;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To provide:</a:t>
            </a:r>
            <a:endParaRPr/>
          </a:p>
          <a:p>
            <a:pPr marL="74295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B2E83"/>
              </a:buClr>
              <a:buSzPts val="2000"/>
              <a:buChar char="–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Resources for campus staff to become more knowledgeable about research administration at the UW</a:t>
            </a:r>
            <a:endParaRPr/>
          </a:p>
          <a:p>
            <a:pPr marL="74295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B2E83"/>
              </a:buClr>
              <a:buSzPts val="2000"/>
              <a:buChar char="–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Professional development opportunities for staff new to this field</a:t>
            </a:r>
            <a:endParaRPr/>
          </a:p>
          <a:p>
            <a:pPr marL="74295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B2E83"/>
              </a:buClr>
              <a:buSzPts val="2000"/>
              <a:buChar char="–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Opportunities for more advanced research administrators to refresh their knowledge while gaining a credential</a:t>
            </a:r>
            <a:endParaRPr/>
          </a:p>
        </p:txBody>
      </p:sp>
      <p:sp>
        <p:nvSpPr>
          <p:cNvPr id="71" name="Google Shape;71;p13"/>
          <p:cNvSpPr txBox="1"/>
          <p:nvPr/>
        </p:nvSpPr>
        <p:spPr>
          <a:xfrm>
            <a:off x="671758" y="6301355"/>
            <a:ext cx="7229368" cy="330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MRAM – Stephan/Snyder – Office of Research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4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Courses and Hours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14"/>
          <p:cNvSpPr txBox="1"/>
          <p:nvPr/>
        </p:nvSpPr>
        <p:spPr>
          <a:xfrm>
            <a:off x="671758" y="6301355"/>
            <a:ext cx="7229368" cy="330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MRAM – Stephan/Snyder – Office of Research</a:t>
            </a:r>
            <a:endParaRPr/>
          </a:p>
        </p:txBody>
      </p:sp>
      <p:pic>
        <p:nvPicPr>
          <p:cNvPr id="78" name="Google Shape;78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050" y="1601666"/>
            <a:ext cx="9105900" cy="3467100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4"/>
          <p:cNvSpPr/>
          <p:nvPr/>
        </p:nvSpPr>
        <p:spPr>
          <a:xfrm>
            <a:off x="6564923" y="2157046"/>
            <a:ext cx="1863969" cy="351692"/>
          </a:xfrm>
          <a:prstGeom prst="ellipse">
            <a:avLst/>
          </a:prstGeom>
          <a:noFill/>
          <a:ln w="9525" cap="flat" cmpd="sng">
            <a:solidFill>
              <a:srgbClr val="CD5003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0" name="Google Shape;80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1662" y="110379"/>
            <a:ext cx="4884430" cy="6729833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14"/>
          <p:cNvSpPr txBox="1">
            <a:spLocks noGrp="1"/>
          </p:cNvSpPr>
          <p:nvPr>
            <p:ph type="body" idx="2"/>
          </p:nvPr>
        </p:nvSpPr>
        <p:spPr>
          <a:xfrm>
            <a:off x="4495800" y="5157945"/>
            <a:ext cx="4629149" cy="1090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742950" lvl="1" indent="-285750" algn="l" rtl="0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000"/>
              <a:buChar char="–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22 hours required coursework</a:t>
            </a:r>
            <a:endParaRPr/>
          </a:p>
          <a:p>
            <a:pPr marL="742950" lvl="1" indent="-28575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Char char="–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11 hours electives</a:t>
            </a:r>
            <a:endParaRPr/>
          </a:p>
          <a:p>
            <a:pPr marL="742950" lvl="1" indent="-15875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742950" lvl="1" indent="-15875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742950" lvl="1" indent="-15875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742950" lvl="1" indent="-15875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2" name="Google Shape;82;p14"/>
          <p:cNvPicPr preferRelativeResize="0"/>
          <p:nvPr/>
        </p:nvPicPr>
        <p:blipFill rotWithShape="1">
          <a:blip r:embed="rId3">
            <a:alphaModFix/>
          </a:blip>
          <a:srcRect l="68577"/>
          <a:stretch/>
        </p:blipFill>
        <p:spPr>
          <a:xfrm>
            <a:off x="6259569" y="1614645"/>
            <a:ext cx="2861310" cy="3467100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4"/>
          <p:cNvSpPr/>
          <p:nvPr/>
        </p:nvSpPr>
        <p:spPr>
          <a:xfrm>
            <a:off x="6534443" y="2141806"/>
            <a:ext cx="1863969" cy="351692"/>
          </a:xfrm>
          <a:prstGeom prst="ellipse">
            <a:avLst/>
          </a:prstGeom>
          <a:noFill/>
          <a:ln w="9525" cap="flat" cmpd="sng">
            <a:solidFill>
              <a:srgbClr val="CD5003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5"/>
          <p:cNvPicPr preferRelativeResize="0">
            <a:picLocks noGrp="1"/>
          </p:cNvPicPr>
          <p:nvPr>
            <p:ph type="chart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10308" y="1560685"/>
            <a:ext cx="8387671" cy="4886935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5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None/>
            </a:pPr>
            <a:r>
              <a:rPr lang="en-US"/>
              <a:t>Tracking Learning</a:t>
            </a:r>
            <a:endParaRPr/>
          </a:p>
        </p:txBody>
      </p:sp>
      <p:sp>
        <p:nvSpPr>
          <p:cNvPr id="90" name="Google Shape;90;p15"/>
          <p:cNvSpPr txBox="1"/>
          <p:nvPr/>
        </p:nvSpPr>
        <p:spPr>
          <a:xfrm>
            <a:off x="671758" y="6301355"/>
            <a:ext cx="7229368" cy="330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MRAM – Stephan/Snyder – Office of Research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6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None/>
            </a:pPr>
            <a:r>
              <a:rPr lang="en-US"/>
              <a:t>Launch Date: 9/25/2019</a:t>
            </a:r>
            <a:endParaRPr/>
          </a:p>
        </p:txBody>
      </p:sp>
      <p:sp>
        <p:nvSpPr>
          <p:cNvPr id="96" name="Google Shape;96;p16"/>
          <p:cNvSpPr txBox="1">
            <a:spLocks noGrp="1"/>
          </p:cNvSpPr>
          <p:nvPr>
            <p:ph type="body" idx="2"/>
          </p:nvPr>
        </p:nvSpPr>
        <p:spPr>
          <a:xfrm>
            <a:off x="659305" y="2320239"/>
            <a:ext cx="8197114" cy="38100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None/>
            </a:pPr>
            <a:r>
              <a:rPr lang="en-US"/>
              <a:t>corehelp@uw.edu</a:t>
            </a:r>
            <a:endParaRPr/>
          </a:p>
          <a:p>
            <a:pPr marL="342900" lvl="0" indent="-1905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endParaRPr/>
          </a:p>
        </p:txBody>
      </p:sp>
      <p:sp>
        <p:nvSpPr>
          <p:cNvPr id="97" name="Google Shape;97;p16"/>
          <p:cNvSpPr txBox="1">
            <a:spLocks noGrp="1"/>
          </p:cNvSpPr>
          <p:nvPr>
            <p:ph type="body" idx="3"/>
          </p:nvPr>
        </p:nvSpPr>
        <p:spPr>
          <a:xfrm>
            <a:off x="671757" y="1730667"/>
            <a:ext cx="8184662" cy="411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None/>
            </a:pPr>
            <a:r>
              <a:rPr lang="en-US"/>
              <a:t>Questions?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17" descr="Fall colors on the University of Washington Seattle campus, October 2013. PACCAR and Denny Hall. Photo by Katherine B. Turner"/>
          <p:cNvPicPr preferRelativeResize="0"/>
          <p:nvPr/>
        </p:nvPicPr>
        <p:blipFill rotWithShape="1">
          <a:blip r:embed="rId3">
            <a:alphaModFix/>
          </a:blip>
          <a:srcRect l="-104" t="78258" r="103" b="3518"/>
          <a:stretch/>
        </p:blipFill>
        <p:spPr>
          <a:xfrm>
            <a:off x="-9524" y="5657850"/>
            <a:ext cx="9153524" cy="1200150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7"/>
          <p:cNvSpPr/>
          <p:nvPr/>
        </p:nvSpPr>
        <p:spPr>
          <a:xfrm>
            <a:off x="0" y="0"/>
            <a:ext cx="9153525" cy="1083677"/>
          </a:xfrm>
          <a:prstGeom prst="rect">
            <a:avLst/>
          </a:prstGeom>
          <a:solidFill>
            <a:srgbClr val="917B4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17"/>
          <p:cNvSpPr txBox="1"/>
          <p:nvPr/>
        </p:nvSpPr>
        <p:spPr>
          <a:xfrm>
            <a:off x="548963" y="345013"/>
            <a:ext cx="5470972" cy="615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UPCOMING COURSES IN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RESEARCH ADMINISTRATION</a:t>
            </a:r>
            <a:endParaRPr sz="2000" b="1">
              <a:solidFill>
                <a:schemeClr val="lt1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pic>
        <p:nvPicPr>
          <p:cNvPr id="106" name="Google Shape;106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85980" y="5943601"/>
            <a:ext cx="1358020" cy="9144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7" name="Google Shape;107;p17"/>
          <p:cNvGrpSpPr/>
          <p:nvPr/>
        </p:nvGrpSpPr>
        <p:grpSpPr>
          <a:xfrm>
            <a:off x="1137225" y="2882443"/>
            <a:ext cx="6454140" cy="307777"/>
            <a:chOff x="0" y="1401986"/>
            <a:chExt cx="5334000" cy="307777"/>
          </a:xfrm>
        </p:grpSpPr>
        <p:sp>
          <p:nvSpPr>
            <p:cNvPr id="108" name="Google Shape;108;p17"/>
            <p:cNvSpPr txBox="1"/>
            <p:nvPr/>
          </p:nvSpPr>
          <p:spPr>
            <a:xfrm>
              <a:off x="0" y="1401986"/>
              <a:ext cx="609600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45700" rIns="0" bIns="45700" anchor="t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1">
                <a:solidFill>
                  <a:srgbClr val="7200FA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" name="Google Shape;109;p17"/>
            <p:cNvSpPr txBox="1"/>
            <p:nvPr/>
          </p:nvSpPr>
          <p:spPr>
            <a:xfrm>
              <a:off x="838200" y="1401986"/>
              <a:ext cx="4495800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45700" rIns="0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858585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0" name="Google Shape;110;p17"/>
          <p:cNvGrpSpPr/>
          <p:nvPr/>
        </p:nvGrpSpPr>
        <p:grpSpPr>
          <a:xfrm>
            <a:off x="1386952" y="3339643"/>
            <a:ext cx="6454140" cy="307777"/>
            <a:chOff x="0" y="1401986"/>
            <a:chExt cx="5334000" cy="307777"/>
          </a:xfrm>
        </p:grpSpPr>
        <p:sp>
          <p:nvSpPr>
            <p:cNvPr id="111" name="Google Shape;111;p17"/>
            <p:cNvSpPr txBox="1"/>
            <p:nvPr/>
          </p:nvSpPr>
          <p:spPr>
            <a:xfrm>
              <a:off x="0" y="1401986"/>
              <a:ext cx="609600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45700" rIns="0" bIns="45700" anchor="t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1">
                <a:solidFill>
                  <a:srgbClr val="7200FA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" name="Google Shape;112;p17"/>
            <p:cNvSpPr txBox="1"/>
            <p:nvPr/>
          </p:nvSpPr>
          <p:spPr>
            <a:xfrm>
              <a:off x="838200" y="1401986"/>
              <a:ext cx="4495800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45700" rIns="0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858585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aphicFrame>
        <p:nvGraphicFramePr>
          <p:cNvPr id="113" name="Google Shape;113;p17"/>
          <p:cNvGraphicFramePr/>
          <p:nvPr/>
        </p:nvGraphicFramePr>
        <p:xfrm>
          <a:off x="243408" y="123444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{797E45B5-E3B3-4158-AAB2-DBE8121CF55E}</a:tableStyleId>
              </a:tblPr>
              <a:tblGrid>
                <a:gridCol w="268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24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0508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33475"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 u="none" strike="noStrike" cap="none">
                        <a:solidFill>
                          <a:srgbClr val="FFCC00"/>
                        </a:solidFill>
                      </a:endParaRPr>
                    </a:p>
                  </a:txBody>
                  <a:tcPr marL="91450" marR="91450" marT="45725" marB="45725">
                    <a:lnL w="19050" cap="flat" cmpd="sng">
                      <a:solidFill>
                        <a:srgbClr val="FFE5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E5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E5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E5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u="none" strike="noStrike" cap="none"/>
                        <a:t>Sep 17</a:t>
                      </a:r>
                      <a:endParaRPr sz="1800" b="1" u="none" strike="noStrike" cap="none">
                        <a:solidFill>
                          <a:srgbClr val="9137FF"/>
                        </a:solidFill>
                      </a:endParaRPr>
                    </a:p>
                  </a:txBody>
                  <a:tcPr marL="91450" marR="91450" marT="45725" marB="45725">
                    <a:lnL w="19050" cap="flat" cmpd="sng">
                      <a:solidFill>
                        <a:srgbClr val="FFE5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E5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E5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E5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u="none" strike="noStrike" cap="none"/>
                        <a:t>SAGE: Creating and Submitting eGC1s</a:t>
                      </a:r>
                      <a:endParaRPr sz="1800" b="1" u="none" strike="noStrike" cap="none">
                        <a:solidFill>
                          <a:srgbClr val="9137FF"/>
                        </a:solidFill>
                      </a:endParaRPr>
                    </a:p>
                  </a:txBody>
                  <a:tcPr marL="91450" marR="91450" marT="45725" marB="45725">
                    <a:lnL w="19050" cap="flat" cmpd="sng">
                      <a:solidFill>
                        <a:srgbClr val="FFE5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E5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E5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E5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34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>
                        <a:solidFill>
                          <a:srgbClr val="9137FF"/>
                        </a:solidFill>
                      </a:endParaRPr>
                    </a:p>
                  </a:txBody>
                  <a:tcPr marL="91450" marR="91450" marT="45725" marB="45725">
                    <a:lnL w="19050" cap="flat" cmpd="sng">
                      <a:solidFill>
                        <a:srgbClr val="FFE5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E5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E5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E5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/>
                        <a:t>Sep 24</a:t>
                      </a:r>
                      <a:endParaRPr sz="1800" b="1">
                        <a:solidFill>
                          <a:srgbClr val="9137FF"/>
                        </a:solidFill>
                      </a:endParaRPr>
                    </a:p>
                  </a:txBody>
                  <a:tcPr marL="91450" marR="91450" marT="45725" marB="45725">
                    <a:lnL w="19050" cap="flat" cmpd="sng">
                      <a:solidFill>
                        <a:srgbClr val="FFE5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E5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E5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E5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u="none"/>
                        <a:t>Preparing Sponsored Project Budgets Workshop</a:t>
                      </a:r>
                      <a:endParaRPr sz="1800" b="1" u="none">
                        <a:solidFill>
                          <a:srgbClr val="9137FF"/>
                        </a:solidFill>
                      </a:endParaRPr>
                    </a:p>
                  </a:txBody>
                  <a:tcPr marL="91450" marR="91450" marT="45725" marB="45725">
                    <a:lnL w="19050" cap="flat" cmpd="sng">
                      <a:solidFill>
                        <a:srgbClr val="FFE5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E5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E5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E5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34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>
                        <a:solidFill>
                          <a:srgbClr val="9137FF"/>
                        </a:solidFill>
                      </a:endParaRPr>
                    </a:p>
                  </a:txBody>
                  <a:tcPr marL="91450" marR="91450" marT="45725" marB="45725">
                    <a:lnL w="19050" cap="flat" cmpd="sng">
                      <a:solidFill>
                        <a:srgbClr val="FFE5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E5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E5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E5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/>
                        <a:t>Sep 26</a:t>
                      </a:r>
                      <a:endParaRPr sz="1800" b="1">
                        <a:solidFill>
                          <a:srgbClr val="9137FF"/>
                        </a:solidFill>
                      </a:endParaRPr>
                    </a:p>
                  </a:txBody>
                  <a:tcPr marL="91450" marR="91450" marT="45725" marB="45725">
                    <a:lnL w="19050" cap="flat" cmpd="sng">
                      <a:solidFill>
                        <a:srgbClr val="FFE5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E5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E5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E5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u="none"/>
                        <a:t>SAGE Budget</a:t>
                      </a:r>
                      <a:endParaRPr sz="1800" b="1" u="none">
                        <a:solidFill>
                          <a:srgbClr val="9137FF"/>
                        </a:solidFill>
                      </a:endParaRPr>
                    </a:p>
                  </a:txBody>
                  <a:tcPr marL="91450" marR="91450" marT="45725" marB="45725">
                    <a:lnL w="19050" cap="flat" cmpd="sng">
                      <a:solidFill>
                        <a:srgbClr val="FFE5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E5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E5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E5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05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>
                        <a:solidFill>
                          <a:srgbClr val="9137FF"/>
                        </a:solidFill>
                      </a:endParaRPr>
                    </a:p>
                  </a:txBody>
                  <a:tcPr marL="91450" marR="91450" marT="45725" marB="45725">
                    <a:lnL w="19050" cap="flat" cmpd="sng">
                      <a:solidFill>
                        <a:srgbClr val="FFE5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E5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E5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E5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/>
                        <a:t>Oct 2</a:t>
                      </a:r>
                      <a:endParaRPr sz="1800" b="1">
                        <a:solidFill>
                          <a:srgbClr val="9137FF"/>
                        </a:solidFill>
                      </a:endParaRPr>
                    </a:p>
                  </a:txBody>
                  <a:tcPr marL="91450" marR="91450" marT="45725" marB="45725">
                    <a:lnL w="19050" cap="flat" cmpd="sng">
                      <a:solidFill>
                        <a:srgbClr val="FFE5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E5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E5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E5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u="none"/>
                        <a:t>Understanding Your New Award</a:t>
                      </a:r>
                      <a:endParaRPr sz="1800" b="1" u="none">
                        <a:solidFill>
                          <a:srgbClr val="9137FF"/>
                        </a:solidFill>
                      </a:endParaRPr>
                    </a:p>
                  </a:txBody>
                  <a:tcPr marL="91450" marR="91450" marT="45725" marB="45725">
                    <a:lnL w="19050" cap="flat" cmpd="sng">
                      <a:solidFill>
                        <a:srgbClr val="FFE5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E5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E5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E5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>
                        <a:solidFill>
                          <a:srgbClr val="9137FF"/>
                        </a:solidFill>
                      </a:endParaRPr>
                    </a:p>
                  </a:txBody>
                  <a:tcPr marL="91450" marR="91450" marT="45725" marB="45725">
                    <a:lnL w="19050" cap="flat" cmpd="sng">
                      <a:solidFill>
                        <a:srgbClr val="FFE5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E5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E5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E5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/>
                        <a:t>Oct 3</a:t>
                      </a:r>
                      <a:endParaRPr sz="1800" b="1">
                        <a:solidFill>
                          <a:srgbClr val="9137FF"/>
                        </a:solidFill>
                      </a:endParaRPr>
                    </a:p>
                  </a:txBody>
                  <a:tcPr marL="91450" marR="91450" marT="45725" marB="45725">
                    <a:lnL w="19050" cap="flat" cmpd="sng">
                      <a:solidFill>
                        <a:srgbClr val="FFE5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E5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E5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E5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u="none"/>
                        <a:t>SAGE: Creating NIH Proposals in Grant Runner</a:t>
                      </a:r>
                      <a:endParaRPr sz="1800" b="1" u="none">
                        <a:solidFill>
                          <a:srgbClr val="9137FF"/>
                        </a:solidFill>
                      </a:endParaRPr>
                    </a:p>
                  </a:txBody>
                  <a:tcPr marL="91450" marR="91450" marT="45725" marB="45725">
                    <a:lnL w="19050" cap="flat" cmpd="sng">
                      <a:solidFill>
                        <a:srgbClr val="FFE5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E5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E5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E5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19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>
                        <a:solidFill>
                          <a:srgbClr val="9137FF"/>
                        </a:solidFill>
                      </a:endParaRPr>
                    </a:p>
                  </a:txBody>
                  <a:tcPr marL="91450" marR="91450" marT="45725" marB="45725">
                    <a:lnL w="19050" cap="flat" cmpd="sng">
                      <a:solidFill>
                        <a:srgbClr val="FFE5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E5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E5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E5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/>
                        <a:t>Oct 15</a:t>
                      </a:r>
                      <a:endParaRPr sz="1800" b="1">
                        <a:solidFill>
                          <a:srgbClr val="9137FF"/>
                        </a:solidFill>
                      </a:endParaRPr>
                    </a:p>
                  </a:txBody>
                  <a:tcPr marL="91450" marR="91450" marT="45725" marB="45725">
                    <a:lnL w="19050" cap="flat" cmpd="sng">
                      <a:solidFill>
                        <a:srgbClr val="FFE5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E5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E5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E5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u="none"/>
                        <a:t>Award Administration: Fiscal Compliance</a:t>
                      </a:r>
                      <a:endParaRPr sz="1800" b="1" u="none">
                        <a:solidFill>
                          <a:srgbClr val="9137FF"/>
                        </a:solidFill>
                      </a:endParaRPr>
                    </a:p>
                  </a:txBody>
                  <a:tcPr marL="91450" marR="91450" marT="45725" marB="45725">
                    <a:lnL w="19050" cap="flat" cmpd="sng">
                      <a:solidFill>
                        <a:srgbClr val="FFE5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E5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E5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E5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>
                        <a:solidFill>
                          <a:srgbClr val="9137FF"/>
                        </a:solidFill>
                      </a:endParaRPr>
                    </a:p>
                  </a:txBody>
                  <a:tcPr marL="91450" marR="91450" marT="45725" marB="45725">
                    <a:lnL w="19050" cap="flat" cmpd="sng">
                      <a:solidFill>
                        <a:srgbClr val="FFE5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E5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E5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E5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E001E"/>
                        </a:buClr>
                        <a:buSzPts val="1600"/>
                        <a:buFont typeface="Open Sans"/>
                        <a:buNone/>
                      </a:pPr>
                      <a:r>
                        <a:rPr lang="en-US" sz="1600" b="0" u="none">
                          <a:solidFill>
                            <a:srgbClr val="0E001E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Online</a:t>
                      </a:r>
                      <a:endParaRPr/>
                    </a:p>
                  </a:txBody>
                  <a:tcPr marL="91450" marR="91450" marT="45725" marB="45725">
                    <a:lnL w="19050" cap="flat" cmpd="sng">
                      <a:solidFill>
                        <a:srgbClr val="FFE5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E5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E5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E5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E001E"/>
                        </a:buClr>
                        <a:buSzPts val="1600"/>
                        <a:buFont typeface="Open Sans"/>
                        <a:buNone/>
                      </a:pPr>
                      <a:r>
                        <a:rPr lang="en-US" sz="1600" b="0" u="none">
                          <a:solidFill>
                            <a:srgbClr val="0E001E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Internal Controls in Purchasing</a:t>
                      </a:r>
                      <a:endParaRPr/>
                    </a:p>
                  </a:txBody>
                  <a:tcPr marL="91450" marR="91450" marT="45725" marB="45725">
                    <a:lnL w="19050" cap="flat" cmpd="sng">
                      <a:solidFill>
                        <a:srgbClr val="FFE5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E5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E5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E5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99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>
                        <a:solidFill>
                          <a:srgbClr val="9137FF"/>
                        </a:solidFill>
                      </a:endParaRPr>
                    </a:p>
                  </a:txBody>
                  <a:tcPr marL="91450" marR="91450" marT="45725" marB="45725">
                    <a:lnL w="19050" cap="flat" cmpd="sng">
                      <a:solidFill>
                        <a:srgbClr val="FFE5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E5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E5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E5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E001E"/>
                        </a:buClr>
                        <a:buSzPts val="1600"/>
                        <a:buFont typeface="Open Sans"/>
                        <a:buNone/>
                      </a:pPr>
                      <a:r>
                        <a:rPr lang="en-US" sz="1600" b="0" u="none">
                          <a:solidFill>
                            <a:srgbClr val="0E001E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Online</a:t>
                      </a:r>
                      <a:endParaRPr/>
                    </a:p>
                  </a:txBody>
                  <a:tcPr marL="91450" marR="91450" marT="45725" marB="45725">
                    <a:lnL w="19050" cap="flat" cmpd="sng">
                      <a:solidFill>
                        <a:srgbClr val="FFE5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E5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E5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E5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E001E"/>
                        </a:buClr>
                        <a:buSzPts val="1600"/>
                        <a:buFont typeface="Open Sans"/>
                        <a:buNone/>
                      </a:pPr>
                      <a:r>
                        <a:rPr lang="en-US" sz="1600" b="0" u="none">
                          <a:solidFill>
                            <a:srgbClr val="0E001E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Introduction to Sponsored Project Budgets</a:t>
                      </a:r>
                      <a:endParaRPr/>
                    </a:p>
                  </a:txBody>
                  <a:tcPr marL="91450" marR="91450" marT="45725" marB="45725">
                    <a:lnL w="19050" cap="flat" cmpd="sng">
                      <a:solidFill>
                        <a:srgbClr val="FFE5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E5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E5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E5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99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>
                        <a:solidFill>
                          <a:srgbClr val="9137FF"/>
                        </a:solidFill>
                      </a:endParaRPr>
                    </a:p>
                  </a:txBody>
                  <a:tcPr marL="91450" marR="91450" marT="45725" marB="45725">
                    <a:lnL w="19050" cap="flat" cmpd="sng">
                      <a:solidFill>
                        <a:srgbClr val="FFE5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E5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E5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E5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E001E"/>
                        </a:buClr>
                        <a:buSzPts val="1600"/>
                        <a:buFont typeface="Open Sans"/>
                        <a:buNone/>
                      </a:pPr>
                      <a:r>
                        <a:rPr lang="en-US" sz="1600" b="0" u="none">
                          <a:solidFill>
                            <a:srgbClr val="0E001E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Online</a:t>
                      </a:r>
                      <a:endParaRPr/>
                    </a:p>
                  </a:txBody>
                  <a:tcPr marL="91450" marR="91450" marT="45725" marB="45725">
                    <a:lnL w="19050" cap="flat" cmpd="sng">
                      <a:solidFill>
                        <a:srgbClr val="FFE5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E5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E5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E5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E001E"/>
                        </a:buClr>
                        <a:buSzPts val="1600"/>
                        <a:buFont typeface="Open Sans"/>
                        <a:buNone/>
                      </a:pPr>
                      <a:r>
                        <a:rPr lang="en-US" sz="1600" b="0" u="none">
                          <a:solidFill>
                            <a:srgbClr val="0E001E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Post Award Food Purchases and Compliance</a:t>
                      </a:r>
                      <a:endParaRPr/>
                    </a:p>
                  </a:txBody>
                  <a:tcPr marL="91450" marR="91450" marT="45725" marB="45725">
                    <a:lnL w="19050" cap="flat" cmpd="sng">
                      <a:solidFill>
                        <a:srgbClr val="FFE5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E5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E5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E5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99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>
                        <a:solidFill>
                          <a:srgbClr val="9137FF"/>
                        </a:solidFill>
                      </a:endParaRPr>
                    </a:p>
                  </a:txBody>
                  <a:tcPr marL="91450" marR="91450" marT="45725" marB="45725">
                    <a:lnL w="19050" cap="flat" cmpd="sng">
                      <a:solidFill>
                        <a:srgbClr val="FFE5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E5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E5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E5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E001E"/>
                        </a:buClr>
                        <a:buSzPts val="1600"/>
                        <a:buFont typeface="Open Sans"/>
                        <a:buNone/>
                      </a:pPr>
                      <a:r>
                        <a:rPr lang="en-US" sz="1600" b="0" u="none">
                          <a:solidFill>
                            <a:srgbClr val="0E001E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Online</a:t>
                      </a:r>
                      <a:endParaRPr/>
                    </a:p>
                  </a:txBody>
                  <a:tcPr marL="91450" marR="91450" marT="45725" marB="45725">
                    <a:lnL w="19050" cap="flat" cmpd="sng">
                      <a:solidFill>
                        <a:srgbClr val="FFE5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E5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E5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E5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E001E"/>
                        </a:buClr>
                        <a:buSzPts val="1600"/>
                        <a:buFont typeface="Open Sans"/>
                        <a:buNone/>
                      </a:pPr>
                      <a:r>
                        <a:rPr lang="en-US" sz="1600" b="0" u="none">
                          <a:solidFill>
                            <a:srgbClr val="0E001E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Salary &amp; Cost Transfers and Compliance</a:t>
                      </a:r>
                      <a:endParaRPr/>
                    </a:p>
                  </a:txBody>
                  <a:tcPr marL="91450" marR="91450" marT="45725" marB="45725">
                    <a:lnL w="19050" cap="flat" cmpd="sng">
                      <a:solidFill>
                        <a:srgbClr val="FFE5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E5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E5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E5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99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>
                        <a:solidFill>
                          <a:srgbClr val="9137FF"/>
                        </a:solidFill>
                      </a:endParaRPr>
                    </a:p>
                  </a:txBody>
                  <a:tcPr marL="91450" marR="91450" marT="45725" marB="45725">
                    <a:lnL w="19050" cap="flat" cmpd="sng">
                      <a:solidFill>
                        <a:srgbClr val="FFE5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E5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E5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E5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E001E"/>
                        </a:buClr>
                        <a:buSzPts val="1600"/>
                        <a:buFont typeface="Open Sans"/>
                        <a:buNone/>
                      </a:pPr>
                      <a:r>
                        <a:rPr lang="en-US" sz="1600" b="0" u="none">
                          <a:solidFill>
                            <a:srgbClr val="0E001E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Online</a:t>
                      </a:r>
                      <a:endParaRPr/>
                    </a:p>
                  </a:txBody>
                  <a:tcPr marL="91450" marR="91450" marT="45725" marB="45725">
                    <a:lnL w="19050" cap="flat" cmpd="sng">
                      <a:solidFill>
                        <a:srgbClr val="FFE5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E5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E5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E5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E001E"/>
                        </a:buClr>
                        <a:buSzPts val="1600"/>
                        <a:buFont typeface="Open Sans"/>
                        <a:buNone/>
                      </a:pPr>
                      <a:r>
                        <a:rPr lang="en-US" sz="1600" b="0" u="none">
                          <a:solidFill>
                            <a:srgbClr val="0E001E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Direct Billing of F&amp;A Type Costs</a:t>
                      </a:r>
                      <a:endParaRPr/>
                    </a:p>
                  </a:txBody>
                  <a:tcPr marL="91450" marR="91450" marT="45725" marB="45725">
                    <a:lnL w="19050" cap="flat" cmpd="sng">
                      <a:solidFill>
                        <a:srgbClr val="FFE5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E5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E5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E5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99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>
                        <a:solidFill>
                          <a:srgbClr val="9137FF"/>
                        </a:solidFill>
                      </a:endParaRPr>
                    </a:p>
                  </a:txBody>
                  <a:tcPr marL="91450" marR="91450" marT="45725" marB="45725">
                    <a:lnL w="19050" cap="flat" cmpd="sng">
                      <a:solidFill>
                        <a:srgbClr val="FFE5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E5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E5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E5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E001E"/>
                        </a:buClr>
                        <a:buSzPts val="1600"/>
                        <a:buFont typeface="Open Sans"/>
                        <a:buNone/>
                      </a:pPr>
                      <a:r>
                        <a:rPr lang="en-US" sz="1600" b="0" u="none">
                          <a:solidFill>
                            <a:srgbClr val="0E001E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Online</a:t>
                      </a:r>
                      <a:endParaRPr/>
                    </a:p>
                  </a:txBody>
                  <a:tcPr marL="91450" marR="91450" marT="45725" marB="45725">
                    <a:lnL w="19050" cap="flat" cmpd="sng">
                      <a:solidFill>
                        <a:srgbClr val="FFE5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E5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E5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E5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E001E"/>
                        </a:buClr>
                        <a:buSzPts val="1600"/>
                        <a:buFont typeface="Open Sans"/>
                        <a:buNone/>
                      </a:pPr>
                      <a:r>
                        <a:rPr lang="en-US" sz="1600" b="0" u="none">
                          <a:solidFill>
                            <a:srgbClr val="0E001E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Timing of Expenditures &amp; Benefit to Award</a:t>
                      </a:r>
                      <a:endParaRPr/>
                    </a:p>
                  </a:txBody>
                  <a:tcPr marL="91450" marR="91450" marT="45725" marB="45725">
                    <a:lnL w="19050" cap="flat" cmpd="sng">
                      <a:solidFill>
                        <a:srgbClr val="FFE5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E5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E5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E5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pic>
        <p:nvPicPr>
          <p:cNvPr id="114" name="Google Shape;114;p17" descr="C:\Users\hient2\Desktop\Untitled-1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553200" y="152400"/>
            <a:ext cx="2768927" cy="1006186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17"/>
          <p:cNvSpPr txBox="1"/>
          <p:nvPr/>
        </p:nvSpPr>
        <p:spPr>
          <a:xfrm>
            <a:off x="-29308" y="6477000"/>
            <a:ext cx="3738525" cy="461665"/>
          </a:xfrm>
          <a:prstGeom prst="rect">
            <a:avLst/>
          </a:prstGeom>
          <a:solidFill>
            <a:srgbClr val="EFF3E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 information on CORE, visit our homepage: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u="sng">
                <a:solidFill>
                  <a:srgbClr val="7C0FFF"/>
                </a:solidFill>
                <a:latin typeface="Calibri"/>
                <a:ea typeface="Calibri"/>
                <a:cs typeface="Calibri"/>
                <a:sym typeface="Calibri"/>
                <a:hlinkClick r:id="rId6"/>
              </a:rPr>
              <a:t>https://www.washington.edu/research/training/core//</a:t>
            </a:r>
            <a:endParaRPr sz="1200" u="sng">
              <a:solidFill>
                <a:srgbClr val="7C0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17"/>
          <p:cNvSpPr txBox="1"/>
          <p:nvPr/>
        </p:nvSpPr>
        <p:spPr>
          <a:xfrm>
            <a:off x="6554909" y="4609333"/>
            <a:ext cx="2131891" cy="914400"/>
          </a:xfrm>
          <a:prstGeom prst="rect">
            <a:avLst/>
          </a:prstGeom>
          <a:solidFill>
            <a:srgbClr val="EFF3EA"/>
          </a:solidFill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see a full list of courses and to register, visit: </a:t>
            </a:r>
            <a:r>
              <a:rPr lang="en-US" sz="1200" u="sng">
                <a:solidFill>
                  <a:srgbClr val="7200FA"/>
                </a:solidFill>
                <a:latin typeface="Calibri"/>
                <a:ea typeface="Calibri"/>
                <a:cs typeface="Calibri"/>
                <a:sym typeface="Calibri"/>
                <a:hlinkClick r:id="rId7"/>
              </a:rPr>
              <a:t>https://uwresearch.gosignmeup.com/public/course/browse</a:t>
            </a:r>
            <a:r>
              <a:rPr lang="en-US" sz="1200">
                <a:solidFill>
                  <a:srgbClr val="7200FA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UW Brand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D8D9DA"/>
      </a:hlink>
      <a:folHlink>
        <a:srgbClr val="99999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ustom Design">
  <a:themeElements>
    <a:clrScheme name="Custom 5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B2B2B2"/>
      </a:accent4>
      <a:accent5>
        <a:srgbClr val="26005C"/>
      </a:accent5>
      <a:accent6>
        <a:srgbClr val="917B4C"/>
      </a:accent6>
      <a:hlink>
        <a:srgbClr val="26005C"/>
      </a:hlink>
      <a:folHlink>
        <a:srgbClr val="33006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222</Words>
  <Application>Microsoft Office PowerPoint</Application>
  <PresentationFormat>On-screen Show (4:3)</PresentationFormat>
  <Paragraphs>52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5" baseType="lpstr">
      <vt:lpstr>Merriweather Sans</vt:lpstr>
      <vt:lpstr>Calibri</vt:lpstr>
      <vt:lpstr>Open Sans Light</vt:lpstr>
      <vt:lpstr>Open Sans</vt:lpstr>
      <vt:lpstr>Encode Sans Black</vt:lpstr>
      <vt:lpstr>Encode Sans</vt:lpstr>
      <vt:lpstr>Arial</vt:lpstr>
      <vt:lpstr>Custom Design</vt:lpstr>
      <vt:lpstr>1_Custom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Susan S. Wilbanks</dc:creator>
  <cp:lastModifiedBy>Susan S. Wilbanks</cp:lastModifiedBy>
  <cp:revision>1</cp:revision>
  <dcterms:modified xsi:type="dcterms:W3CDTF">2019-09-17T16:11:07Z</dcterms:modified>
</cp:coreProperties>
</file>