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4" r:id="rId5"/>
    <p:sldMasterId id="2147483715" r:id="rId6"/>
    <p:sldMasterId id="2147483716" r:id="rId7"/>
    <p:sldMasterId id="2147483717" r:id="rId8"/>
    <p:sldMasterId id="2147483718" r:id="rId9"/>
    <p:sldMasterId id="2147483719" r:id="rId10"/>
    <p:sldMasterId id="2147483720" r:id="rId11"/>
    <p:sldMasterId id="2147483721" r:id="rId12"/>
    <p:sldMasterId id="214748372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</p:sldIdLst>
  <p:sldSz cy="6858000" cx="9144000"/>
  <p:notesSz cx="6858000" cy="9144000"/>
  <p:embeddedFontLst>
    <p:embeddedFont>
      <p:font typeface="Encode Sans"/>
      <p:regular r:id="rId77"/>
      <p:bold r:id="rId78"/>
    </p:embeddedFont>
    <p:embeddedFont>
      <p:font typeface="Encode Sans Black"/>
      <p:bold r:id="rId79"/>
    </p:embeddedFont>
    <p:embeddedFont>
      <p:font typeface="Open Sans Light"/>
      <p:regular r:id="rId80"/>
      <p:bold r:id="rId81"/>
      <p:italic r:id="rId82"/>
      <p:boldItalic r:id="rId83"/>
    </p:embeddedFont>
    <p:embeddedFont>
      <p:font typeface="Open Sans"/>
      <p:regular r:id="rId84"/>
      <p:bold r:id="rId85"/>
      <p:italic r:id="rId86"/>
      <p:boldItalic r:id="rId8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14579DA-2CDB-4236-9C62-0DB1785ECEAA}">
  <a:tblStyle styleId="{A14579DA-2CDB-4236-9C62-0DB1785ECE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86059A0-0794-4546-9F4E-BA5EFFED28EE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903D11-2255-4602-9BB7-F00635AD34B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8ACFE7E-E65C-4EF1-9AF9-0C02C1330FEF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6C6C228-15E7-4707-96D1-4E4EC4EB46B9}" styleName="Table_4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fill>
          <a:solidFill>
            <a:srgbClr val="CCCAD4"/>
          </a:solidFill>
        </a:fill>
      </a:tcStyle>
    </a:band1H>
    <a:band2H>
      <a:tcTxStyle/>
    </a:band2H>
    <a:band1V>
      <a:tcTxStyle/>
      <a:tcStyle>
        <a:fill>
          <a:solidFill>
            <a:srgbClr val="CCCAD4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615AFB3-6E82-44D0-9ACC-6C6E0AF0D6B9}" styleName="Table_5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294A2141-8CAF-48A5-A40D-B812C4F5A6B7}" styleName="Table_6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6.xml"/><Relationship Id="rId84" Type="http://schemas.openxmlformats.org/officeDocument/2006/relationships/font" Target="fonts/OpenSans-regular.fntdata"/><Relationship Id="rId83" Type="http://schemas.openxmlformats.org/officeDocument/2006/relationships/font" Target="fonts/OpenSansLight-boldItalic.fntdata"/><Relationship Id="rId42" Type="http://schemas.openxmlformats.org/officeDocument/2006/relationships/slide" Target="slides/slide28.xml"/><Relationship Id="rId86" Type="http://schemas.openxmlformats.org/officeDocument/2006/relationships/font" Target="fonts/OpenSans-italic.fntdata"/><Relationship Id="rId41" Type="http://schemas.openxmlformats.org/officeDocument/2006/relationships/slide" Target="slides/slide27.xml"/><Relationship Id="rId85" Type="http://schemas.openxmlformats.org/officeDocument/2006/relationships/font" Target="fonts/OpenSans-bold.fntdata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87" Type="http://schemas.openxmlformats.org/officeDocument/2006/relationships/font" Target="fonts/OpenSans-boldItalic.fntdata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80" Type="http://schemas.openxmlformats.org/officeDocument/2006/relationships/font" Target="fonts/OpenSansLight-regular.fntdata"/><Relationship Id="rId82" Type="http://schemas.openxmlformats.org/officeDocument/2006/relationships/font" Target="fonts/OpenSansLight-italic.fntdata"/><Relationship Id="rId81" Type="http://schemas.openxmlformats.org/officeDocument/2006/relationships/font" Target="fonts/OpenSansLight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9" Type="http://schemas.openxmlformats.org/officeDocument/2006/relationships/slide" Target="slides/slide3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slide" Target="slides/slide59.xml"/><Relationship Id="rId72" Type="http://schemas.openxmlformats.org/officeDocument/2006/relationships/slide" Target="slides/slide58.xml"/><Relationship Id="rId31" Type="http://schemas.openxmlformats.org/officeDocument/2006/relationships/slide" Target="slides/slide17.xml"/><Relationship Id="rId75" Type="http://schemas.openxmlformats.org/officeDocument/2006/relationships/slide" Target="slides/slide61.xml"/><Relationship Id="rId30" Type="http://schemas.openxmlformats.org/officeDocument/2006/relationships/slide" Target="slides/slide16.xml"/><Relationship Id="rId74" Type="http://schemas.openxmlformats.org/officeDocument/2006/relationships/slide" Target="slides/slide60.xml"/><Relationship Id="rId33" Type="http://schemas.openxmlformats.org/officeDocument/2006/relationships/slide" Target="slides/slide19.xml"/><Relationship Id="rId77" Type="http://schemas.openxmlformats.org/officeDocument/2006/relationships/font" Target="fonts/EncodeSans-regular.fntdata"/><Relationship Id="rId32" Type="http://schemas.openxmlformats.org/officeDocument/2006/relationships/slide" Target="slides/slide18.xml"/><Relationship Id="rId76" Type="http://schemas.openxmlformats.org/officeDocument/2006/relationships/slide" Target="slides/slide62.xml"/><Relationship Id="rId35" Type="http://schemas.openxmlformats.org/officeDocument/2006/relationships/slide" Target="slides/slide21.xml"/><Relationship Id="rId79" Type="http://schemas.openxmlformats.org/officeDocument/2006/relationships/font" Target="fonts/EncodeSansBlack-bold.fntdata"/><Relationship Id="rId34" Type="http://schemas.openxmlformats.org/officeDocument/2006/relationships/slide" Target="slides/slide20.xml"/><Relationship Id="rId78" Type="http://schemas.openxmlformats.org/officeDocument/2006/relationships/font" Target="fonts/EncodeSans-bold.fntdata"/><Relationship Id="rId71" Type="http://schemas.openxmlformats.org/officeDocument/2006/relationships/slide" Target="slides/slide57.xml"/><Relationship Id="rId70" Type="http://schemas.openxmlformats.org/officeDocument/2006/relationships/slide" Target="slides/slide56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62" Type="http://schemas.openxmlformats.org/officeDocument/2006/relationships/slide" Target="slides/slide48.xml"/><Relationship Id="rId61" Type="http://schemas.openxmlformats.org/officeDocument/2006/relationships/slide" Target="slides/slide47.xml"/><Relationship Id="rId20" Type="http://schemas.openxmlformats.org/officeDocument/2006/relationships/slide" Target="slides/slide6.xml"/><Relationship Id="rId64" Type="http://schemas.openxmlformats.org/officeDocument/2006/relationships/slide" Target="slides/slide50.xml"/><Relationship Id="rId63" Type="http://schemas.openxmlformats.org/officeDocument/2006/relationships/slide" Target="slides/slide49.xml"/><Relationship Id="rId22" Type="http://schemas.openxmlformats.org/officeDocument/2006/relationships/slide" Target="slides/slide8.xml"/><Relationship Id="rId66" Type="http://schemas.openxmlformats.org/officeDocument/2006/relationships/slide" Target="slides/slide52.xml"/><Relationship Id="rId21" Type="http://schemas.openxmlformats.org/officeDocument/2006/relationships/slide" Target="slides/slide7.xml"/><Relationship Id="rId65" Type="http://schemas.openxmlformats.org/officeDocument/2006/relationships/slide" Target="slides/slide51.xml"/><Relationship Id="rId24" Type="http://schemas.openxmlformats.org/officeDocument/2006/relationships/slide" Target="slides/slide10.xml"/><Relationship Id="rId68" Type="http://schemas.openxmlformats.org/officeDocument/2006/relationships/slide" Target="slides/slide54.xml"/><Relationship Id="rId23" Type="http://schemas.openxmlformats.org/officeDocument/2006/relationships/slide" Target="slides/slide9.xml"/><Relationship Id="rId67" Type="http://schemas.openxmlformats.org/officeDocument/2006/relationships/slide" Target="slides/slide53.xml"/><Relationship Id="rId60" Type="http://schemas.openxmlformats.org/officeDocument/2006/relationships/slide" Target="slides/slide4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69" Type="http://schemas.openxmlformats.org/officeDocument/2006/relationships/slide" Target="slides/slide5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9" Type="http://schemas.openxmlformats.org/officeDocument/2006/relationships/slide" Target="slides/slide15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3" Type="http://schemas.openxmlformats.org/officeDocument/2006/relationships/slide" Target="slides/slide39.xml"/><Relationship Id="rId52" Type="http://schemas.openxmlformats.org/officeDocument/2006/relationships/slide" Target="slides/slide38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1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40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43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42.xml"/><Relationship Id="rId15" Type="http://schemas.openxmlformats.org/officeDocument/2006/relationships/slide" Target="slides/slide1.xml"/><Relationship Id="rId59" Type="http://schemas.openxmlformats.org/officeDocument/2006/relationships/slide" Target="slides/slide45.xml"/><Relationship Id="rId14" Type="http://schemas.openxmlformats.org/officeDocument/2006/relationships/notesMaster" Target="notesMasters/notesMaster1.xml"/><Relationship Id="rId58" Type="http://schemas.openxmlformats.org/officeDocument/2006/relationships/slide" Target="slides/slide4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ospweb@uw.edu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43e38648e_0_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743e38648e_0_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743e38648e_0_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744708dc99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744708dc9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Checker </a:t>
            </a:r>
            <a:endParaRPr/>
          </a:p>
        </p:txBody>
      </p:sp>
      <p:sp>
        <p:nvSpPr>
          <p:cNvPr id="475" name="Google Shape;475;g744708dc99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4708dc99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4708dc9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go over a few examples - check out updates on your own -let </a:t>
            </a:r>
            <a:r>
              <a:rPr lang="en" u="sng">
                <a:solidFill>
                  <a:schemeClr val="hlink"/>
                </a:solidFill>
                <a:hlinkClick r:id="rId2"/>
              </a:rPr>
              <a:t>ospweb@uw.edu</a:t>
            </a:r>
            <a:r>
              <a:rPr lang="en"/>
              <a:t> know if you have questions</a:t>
            </a:r>
            <a:endParaRPr/>
          </a:p>
        </p:txBody>
      </p:sp>
      <p:sp>
        <p:nvSpPr>
          <p:cNvPr id="483" name="Google Shape;483;g744708dc99_0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44708dc99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44708dc9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744708dc99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44708dc99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744708dc9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744708dc99_0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44708dc99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44708dc9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744708dc99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44708dc9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744708dc99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44708dc9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744708dc99_0_119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44708dc99_0_12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g744708dc9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744708dc99_0_123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27" name="Google Shape;527;g744708dc99_0_12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44708dc99_0_13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Google Shape;535;g744708dc9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744708dc99_0_133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37" name="Google Shape;537;g744708dc99_0_13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744708dc99_0_141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Google Shape;543;g744708dc9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744708dc99_0_141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45" name="Google Shape;545;g744708dc99_0_14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44708dc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744708dc9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44708dc99_0_155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7" name="Google Shape;557;g744708dc9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744708dc99_0_155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59" name="Google Shape;559;g744708dc99_0_15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44708dc99_0_16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g744708dc9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744708dc99_0_163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67" name="Google Shape;567;g744708dc99_0_16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744708dc99_0_172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g744708dc9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744708dc99_0_172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76" name="Google Shape;576;g744708dc99_0_17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44708dc99_0_184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g744708dc9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744708dc99_0_184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88" name="Google Shape;588;g744708dc99_0_184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44708dc99_0_19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g744708dc9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744708dc99_0_193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597" name="Google Shape;597;g744708dc99_0_19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744708dc99_0_201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Google Shape;603;g744708dc9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744708dc99_0_201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605" name="Google Shape;605;g744708dc99_0_20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44708dc99_0_210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2" name="Google Shape;612;g744708dc9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744708dc99_0_210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614" name="Google Shape;614;g744708dc99_0_210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44708dc99_0_229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Google Shape;631;g744708dc99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744708dc99_0_229:notes"/>
          <p:cNvSpPr txBox="1"/>
          <p:nvPr>
            <p:ph idx="11" type="ftr"/>
          </p:nvPr>
        </p:nvSpPr>
        <p:spPr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 Office of Export Controls (export@UW.edu)</a:t>
            </a:r>
            <a:endParaRPr sz="1400"/>
          </a:p>
        </p:txBody>
      </p:sp>
      <p:sp>
        <p:nvSpPr>
          <p:cNvPr id="633" name="Google Shape;633;g744708dc99_0_22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44708dc9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g744708dc99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744708dc99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744708dc99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44708dc99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44708dc9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 landscape evolving, the UW and our peer institutions are seeing an increase in Non-Award Agreements - reflection of expanding collaborations.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to team structure to focus on these agreements </a:t>
            </a:r>
            <a:endParaRPr/>
          </a:p>
        </p:txBody>
      </p:sp>
      <p:sp>
        <p:nvSpPr>
          <p:cNvPr id="421" name="Google Shape;421;g744708dc99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44708dc99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744708dc99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44708dc99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744708dc99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44708dc99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744708dc99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44708dc99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744708dc99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744708dc99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744708dc99_0_3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744708dc99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744708dc99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44708dc99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744708dc99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44708dc99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744708dc99_0_3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744708dc99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744708dc99_0_3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44708dc99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g744708dc99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44708dc99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44708dc9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744708dc99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744708dc9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744708dc99_0_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44708dc99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g744708dc99_0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744708dc99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744708dc99_0_4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744708dc99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1" name="Google Shape;741;g744708dc99_0_4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44708dc99_0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44708dc99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744708dc99_0_4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744708dc99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Remember: NSF often awards multi-year awards upfront; incremental funding is NOT contingent on submission of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 should have already received notices from NSF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44708dc99_0_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44708dc99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744708dc9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744708dc99_0_5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744708dc99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g744708dc99_0_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744708dc99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g744708dc99_0_5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44708dc99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44708dc9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744708dc99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744708dc99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744708dc99_0_5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44708dc99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744708dc99_0_5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44708dc99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744708dc99_0_5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44708dc99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g744708dc99_0_5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744708dc99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744708dc99_0_5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44708dc99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744708dc99_0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744708dc9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744708dc99_0_5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44708dc99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744708dc99_0_5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44708dc99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744708dc99_0_5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744708dc99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744708dc99_0_5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44708dc99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44708dc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Updates to web guidance provide more direct information on what to do for signature and who to contact</a:t>
            </a: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AKA Proprietary Information Agreements (PIA)</a:t>
            </a: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CDA/NDAs - Restricts disclosure use of proprietary or protected information 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744708dc99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744708dc99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g744708dc99_0_5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744708dc99_0_6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1" name="Google Shape;861;g744708dc99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g744708dc99_0_6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44708dc99_0_6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g744708dc99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g744708dc99_0_6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44708dc99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44708dc9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DUAs: used for transferring collected or developed data (data sets, raw data, personal health info, student info, etc.)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g744708dc99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44708dc99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744708dc9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Different criteria, different processes</a:t>
            </a:r>
            <a:endParaRPr sz="1100"/>
          </a:p>
        </p:txBody>
      </p:sp>
      <p:sp>
        <p:nvSpPr>
          <p:cNvPr id="459" name="Google Shape;459;g744708dc99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44708dc99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44708dc9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744708dc99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8" name="Google Shape;1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29" name="Google Shape;1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0" name="Google Shape;1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45" name="Google Shape;1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671757" y="1842045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378987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759072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39" y="6100762"/>
            <a:ext cx="2964791" cy="755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153" name="Google Shape;15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039" y="4619072"/>
            <a:ext cx="2451416" cy="1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816">
          <p15:clr>
            <a:srgbClr val="FBAE40"/>
          </p15:clr>
        </p15:guide>
        <p15:guide id="2" pos="480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552">
          <p15:clr>
            <a:srgbClr val="FBAE40"/>
          </p15:clr>
        </p15:guide>
        <p15:guide id="5" orient="horz" pos="29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990600" y="11430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990600" y="22098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ctrTitle"/>
          </p:nvPr>
        </p:nvSpPr>
        <p:spPr>
          <a:xfrm>
            <a:off x="990600" y="22098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HEX.png" id="164" name="Google Shape;1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1" cy="7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9" name="Google Shape;16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53217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170" name="Google Shape;1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Header + Content">
  <p:cSld name="1_Header +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6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HEX.png" id="174" name="Google Shape;1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100762"/>
            <a:ext cx="2964791" cy="7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1" sz="2400">
                <a:solidFill>
                  <a:srgbClr val="4B2E8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79" name="Google Shape;17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653217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HEX.png" id="180" name="Google Shape;18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1402894"/>
            <a:ext cx="1371201" cy="6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990600" y="11430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990600" y="22098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8"/>
          <p:cNvSpPr txBox="1"/>
          <p:nvPr>
            <p:ph idx="2" type="body"/>
          </p:nvPr>
        </p:nvSpPr>
        <p:spPr>
          <a:xfrm>
            <a:off x="4991100" y="22098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0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0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" name="Google Shape;199;p40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2" name="Google Shape;202;p40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1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2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2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2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3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3"/>
          <p:cNvSpPr txBox="1"/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43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3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3" name="Google Shape;223;p43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822960" y="1845734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7" name="Google Shape;227;p44"/>
          <p:cNvSpPr txBox="1"/>
          <p:nvPr>
            <p:ph idx="2" type="body"/>
          </p:nvPr>
        </p:nvSpPr>
        <p:spPr>
          <a:xfrm>
            <a:off x="4663440" y="1845736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8" name="Google Shape;228;p44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4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4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" type="body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4" name="Google Shape;234;p45"/>
          <p:cNvSpPr txBox="1"/>
          <p:nvPr>
            <p:ph idx="2" type="body"/>
          </p:nvPr>
        </p:nvSpPr>
        <p:spPr>
          <a:xfrm>
            <a:off x="82296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5" name="Google Shape;235;p45"/>
          <p:cNvSpPr txBox="1"/>
          <p:nvPr>
            <p:ph idx="3" type="body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6" name="Google Shape;236;p45"/>
          <p:cNvSpPr txBox="1"/>
          <p:nvPr>
            <p:ph idx="4" type="body"/>
          </p:nvPr>
        </p:nvSpPr>
        <p:spPr>
          <a:xfrm>
            <a:off x="466344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7" name="Google Shape;237;p45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5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5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6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6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6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/>
          <p:nvPr/>
        </p:nvSpPr>
        <p:spPr>
          <a:xfrm>
            <a:off x="13" y="0"/>
            <a:ext cx="3038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7"/>
          <p:cNvSpPr/>
          <p:nvPr/>
        </p:nvSpPr>
        <p:spPr>
          <a:xfrm>
            <a:off x="303005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7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7"/>
          <p:cNvSpPr txBox="1"/>
          <p:nvPr>
            <p:ph idx="1" type="body"/>
          </p:nvPr>
        </p:nvSpPr>
        <p:spPr>
          <a:xfrm>
            <a:off x="3460237" y="731520"/>
            <a:ext cx="5009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50" name="Google Shape;250;p47"/>
          <p:cNvSpPr txBox="1"/>
          <p:nvPr>
            <p:ph idx="2" type="body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1" name="Google Shape;251;p47"/>
          <p:cNvSpPr txBox="1"/>
          <p:nvPr>
            <p:ph idx="10" type="dt"/>
          </p:nvPr>
        </p:nvSpPr>
        <p:spPr>
          <a:xfrm>
            <a:off x="349134" y="6459786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7"/>
          <p:cNvSpPr txBox="1"/>
          <p:nvPr>
            <p:ph idx="11" type="ftr"/>
          </p:nvPr>
        </p:nvSpPr>
        <p:spPr>
          <a:xfrm>
            <a:off x="3600450" y="6459786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/>
          <p:nvPr/>
        </p:nvSpPr>
        <p:spPr>
          <a:xfrm>
            <a:off x="0" y="4953000"/>
            <a:ext cx="91416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8"/>
          <p:cNvSpPr/>
          <p:nvPr/>
        </p:nvSpPr>
        <p:spPr>
          <a:xfrm>
            <a:off x="12" y="491507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8"/>
          <p:cNvSpPr txBox="1"/>
          <p:nvPr>
            <p:ph type="title"/>
          </p:nvPr>
        </p:nvSpPr>
        <p:spPr>
          <a:xfrm>
            <a:off x="822960" y="5074920"/>
            <a:ext cx="7589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8"/>
          <p:cNvSpPr/>
          <p:nvPr>
            <p:ph idx="2" type="pic"/>
          </p:nvPr>
        </p:nvSpPr>
        <p:spPr>
          <a:xfrm>
            <a:off x="12" y="0"/>
            <a:ext cx="9144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8"/>
          <p:cNvSpPr txBox="1"/>
          <p:nvPr>
            <p:ph idx="1" type="body"/>
          </p:nvPr>
        </p:nvSpPr>
        <p:spPr>
          <a:xfrm>
            <a:off x="822959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0" name="Google Shape;260;p48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8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8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1" type="body"/>
          </p:nvPr>
        </p:nvSpPr>
        <p:spPr>
          <a:xfrm rot="5400000">
            <a:off x="2583210" y="85484"/>
            <a:ext cx="40233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6" name="Google Shape;266;p49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0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0"/>
          <p:cNvSpPr txBox="1"/>
          <p:nvPr>
            <p:ph type="title"/>
          </p:nvPr>
        </p:nvSpPr>
        <p:spPr>
          <a:xfrm rot="5400000">
            <a:off x="4650900" y="2307629"/>
            <a:ext cx="57573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0"/>
          <p:cNvSpPr txBox="1"/>
          <p:nvPr>
            <p:ph idx="1" type="body"/>
          </p:nvPr>
        </p:nvSpPr>
        <p:spPr>
          <a:xfrm rot="5400000">
            <a:off x="650325" y="393029"/>
            <a:ext cx="57573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4" name="Google Shape;274;p50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0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79" name="Google Shape;27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82" name="Google Shape;28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53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53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7" name="Google Shape;28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8" name="Google Shape;2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4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1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295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72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18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64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309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55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401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4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3" name="Google Shape;2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6"/>
          <p:cNvSpPr txBox="1"/>
          <p:nvPr>
            <p:ph idx="2" type="body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98" name="Google Shape;29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99" name="Google Shape;29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01" name="Google Shape;30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7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04" name="Google Shape;30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1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295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72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18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64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309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55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401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58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08" name="Google Shape;30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00" cy="1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9" name="Google Shape;30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13" name="Google Shape;31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14" name="Google Shape;31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5" name="Google Shape;31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19" name="Google Shape;31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2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23" name="Google Shape;32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4" name="Google Shape;32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6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29" name="Google Shape;32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0" name="Google Shape;33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6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0" name="Google Shape;340;p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6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6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6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2" name="Google Shape;352;p6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6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6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8" name="Google Shape;358;p6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9" name="Google Shape;359;p6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6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6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6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5" name="Google Shape;365;p6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6" name="Google Shape;366;p6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7" name="Google Shape;367;p6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8" name="Google Shape;368;p6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6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6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7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7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7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7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72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3" name="Google Shape;383;p72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4" name="Google Shape;384;p7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p73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1" name="Google Shape;391;p7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7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7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7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75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p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7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2"/>
            </a:gs>
            <a:gs pos="80000">
              <a:schemeClr val="accent2"/>
            </a:gs>
            <a:gs pos="100000">
              <a:schemeClr val="accen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9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39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9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9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3" name="Google Shape;193;p39"/>
          <p:cNvCxnSpPr/>
          <p:nvPr/>
        </p:nvCxnSpPr>
        <p:spPr>
          <a:xfrm>
            <a:off x="895149" y="1737845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3" name="Google Shape;333;p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6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irsten5@uw.edu" TargetMode="External"/><Relationship Id="rId4" Type="http://schemas.openxmlformats.org/officeDocument/2006/relationships/hyperlink" Target="mailto:jkindra@uw.edu" TargetMode="External"/><Relationship Id="rId9" Type="http://schemas.openxmlformats.org/officeDocument/2006/relationships/hyperlink" Target="mailto:corehelp@uw.edu" TargetMode="External"/><Relationship Id="rId5" Type="http://schemas.openxmlformats.org/officeDocument/2006/relationships/hyperlink" Target="mailto:stomski@uw.edu" TargetMode="External"/><Relationship Id="rId6" Type="http://schemas.openxmlformats.org/officeDocument/2006/relationships/hyperlink" Target="mailto:kemoe@uw.edu" TargetMode="External"/><Relationship Id="rId7" Type="http://schemas.openxmlformats.org/officeDocument/2006/relationships/hyperlink" Target="mailto:carhodes@uw.edu" TargetMode="External"/><Relationship Id="rId8" Type="http://schemas.openxmlformats.org/officeDocument/2006/relationships/hyperlink" Target="mailto:gcafco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ashington.edu/research/faq/naa-egc1-instruction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washington.edu/research/myresearch-lifecycle/setup/collaborations/agreement-type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washington.edu/research/faq/naa-egc1-instructions/" TargetMode="External"/><Relationship Id="rId4" Type="http://schemas.openxmlformats.org/officeDocument/2006/relationships/hyperlink" Target="https://www.washington.edu/research/faq/naa-egc1-instructions/" TargetMode="External"/><Relationship Id="rId5" Type="http://schemas.openxmlformats.org/officeDocument/2006/relationships/hyperlink" Target="http://comotion.uw.edu/contact-us" TargetMode="External"/><Relationship Id="rId6" Type="http://schemas.openxmlformats.org/officeDocument/2006/relationships/hyperlink" Target="http://comotion.uw.edu/contact-us" TargetMode="External"/><Relationship Id="rId7" Type="http://schemas.openxmlformats.org/officeDocument/2006/relationships/hyperlink" Target="https://www.washington.edu/research/myresearch-lifecycle/setup/collaborations/agreement-type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washington.edu/research/myresearch-lifecycle/setup/collaborations/agreement-types/" TargetMode="External"/><Relationship Id="rId4" Type="http://schemas.openxmlformats.org/officeDocument/2006/relationships/hyperlink" Target="https://research-eval.ui.oris.washington.edu/research/myresearch-lifecycle/setup/collaborations/sharing-information-and-data/" TargetMode="External"/><Relationship Id="rId11" Type="http://schemas.openxmlformats.org/officeDocument/2006/relationships/hyperlink" Target="https://washington.edu/research/faq/naa-egc1-instructions/" TargetMode="External"/><Relationship Id="rId10" Type="http://schemas.openxmlformats.org/officeDocument/2006/relationships/hyperlink" Target="https://www.washington.edu/research/myresearch-lifecycle/setup/sponsor-requirements/agreement-considerations/" TargetMode="External"/><Relationship Id="rId12" Type="http://schemas.openxmlformats.org/officeDocument/2006/relationships/hyperlink" Target="mailto:jkindra@uw.edu" TargetMode="External"/><Relationship Id="rId9" Type="http://schemas.openxmlformats.org/officeDocument/2006/relationships/hyperlink" Target="https://youtu.be/-9cGZaDVhe0" TargetMode="External"/><Relationship Id="rId5" Type="http://schemas.openxmlformats.org/officeDocument/2006/relationships/hyperlink" Target="https://washington.edu/research/faq/naa-egc1-instructions/" TargetMode="External"/><Relationship Id="rId6" Type="http://schemas.openxmlformats.org/officeDocument/2006/relationships/hyperlink" Target="https://thefdp.org/default/committees/research-compliance/data-stewardship/" TargetMode="External"/><Relationship Id="rId7" Type="http://schemas.openxmlformats.org/officeDocument/2006/relationships/hyperlink" Target="https://youtu.be/GyofkdRSOig" TargetMode="External"/><Relationship Id="rId8" Type="http://schemas.openxmlformats.org/officeDocument/2006/relationships/hyperlink" Target="https://www.washington.edu/research/myresearch-lifecycle/setup/collaborations/sharing-material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50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19.png"/><Relationship Id="rId5" Type="http://schemas.openxmlformats.org/officeDocument/2006/relationships/image" Target="../media/image25.jpg"/><Relationship Id="rId6" Type="http://schemas.openxmlformats.org/officeDocument/2006/relationships/image" Target="../media/image27.png"/><Relationship Id="rId7" Type="http://schemas.openxmlformats.org/officeDocument/2006/relationships/image" Target="../media/image49.png"/><Relationship Id="rId8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jp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hsdrely@uw.edu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hsdrely@uw.edu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Relationship Id="rId4" Type="http://schemas.openxmlformats.org/officeDocument/2006/relationships/hyperlink" Target="https://grants.nih.gov/grants/guide/notice-files/NOT-OD-16-109.html" TargetMode="External"/><Relationship Id="rId5" Type="http://schemas.openxmlformats.org/officeDocument/2006/relationships/hyperlink" Target="https://osp.od.nih.gov/clinical-research/nih-policy-on-the-use-of-a-single-irb-for-multi-site-research-faqs-on-costs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research.gov/research-portal/appmanager/base/desktop?_nfpb=true&amp;_pageLabel=research_node_display&amp;_nodePath=/researchGov/Service/Desktop/PublicOutcomesReport.html" TargetMode="External"/><Relationship Id="rId4" Type="http://schemas.openxmlformats.org/officeDocument/2006/relationships/hyperlink" Target="https://www.research.gov/research-web/" TargetMode="External"/><Relationship Id="rId5" Type="http://schemas.openxmlformats.org/officeDocument/2006/relationships/hyperlink" Target="https://www.washington.edu/research/myresearch-lifecycle/manage/reporting/#progress-reports" TargetMode="External"/><Relationship Id="rId6" Type="http://schemas.openxmlformats.org/officeDocument/2006/relationships/hyperlink" Target="https://www.washington.edu/research/myresearch-lifecycle/closeout/reporting/#technical" TargetMode="External"/><Relationship Id="rId7" Type="http://schemas.openxmlformats.org/officeDocument/2006/relationships/hyperlink" Target="https://www.washington.edu/research/policies/gim-39-closeout-of-sponsored-programs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finance.uw.edu/pafc/data-analytics" TargetMode="External"/><Relationship Id="rId4" Type="http://schemas.openxmlformats.org/officeDocument/2006/relationships/hyperlink" Target="https://finance.uw.edu/gca/Cost_Share_Report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washington.edu/research/myresearch-lifecycle/setup/collaborations/agreement-types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ashington.edu/research/faq/naa-egc1-instructions/" TargetMode="External"/><Relationship Id="rId4" Type="http://schemas.openxmlformats.org/officeDocument/2006/relationships/hyperlink" Target="https://www.washington.edu/research/myresearch-lifecycle/setup/collaborations/sharing-information-and-data/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finance.uw.edu/pafc/" TargetMode="External"/><Relationship Id="rId4" Type="http://schemas.openxmlformats.org/officeDocument/2006/relationships/hyperlink" Target="mailto:andra2@uw.edu" TargetMode="External"/><Relationship Id="rId5" Type="http://schemas.openxmlformats.org/officeDocument/2006/relationships/hyperlink" Target="mailto:mgard4@uw.edu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8.jp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hyperlink" Target="https://www.washington.edu/research/learning/" TargetMode="External"/><Relationship Id="rId7" Type="http://schemas.openxmlformats.org/officeDocument/2006/relationships/hyperlink" Target="https://uwresearch.gosignmeup.com/public/course/browse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8.jp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hyperlink" Target="https://www.washington.edu/research/learning/" TargetMode="External"/><Relationship Id="rId7" Type="http://schemas.openxmlformats.org/officeDocument/2006/relationships/hyperlink" Target="https://uwresearch.gosignmeup.com/public/course/brows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hefdp.org/default/committees/research-compliance/data-stewardship/" TargetMode="External"/><Relationship Id="rId4" Type="http://schemas.openxmlformats.org/officeDocument/2006/relationships/hyperlink" Target="https://youtu.be/GyofkdRSOi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-9cGZaDVhe0" TargetMode="External"/><Relationship Id="rId4" Type="http://schemas.openxmlformats.org/officeDocument/2006/relationships/hyperlink" Target="https://www.washington.edu/research/myresearch-lifecycle/setup/collaborations/sharing-material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ashington.edu/research/faq/naa-egc1-instruc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" name="Google Shape;411;p76"/>
          <p:cNvGraphicFramePr/>
          <p:nvPr/>
        </p:nvGraphicFramePr>
        <p:xfrm>
          <a:off x="228600" y="152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{A14579DA-2CDB-4236-9C62-0DB1785ECEAA}</a:tableStyleId>
              </a:tblPr>
              <a:tblGrid>
                <a:gridCol w="3581400"/>
                <a:gridCol w="3048000"/>
                <a:gridCol w="1371600"/>
                <a:gridCol w="670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NOVEMBER 14, 2019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" sz="12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kirsten5@uw.edu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OSP Contracts Team and Agreement Types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Jesse Kindra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Manager, Contracts Team, Office of Sponsored Programs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jkindra@uw.edu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Foreign Influence and Export Controls</a:t>
                      </a:r>
                      <a:endParaRPr b="0" sz="14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Mark Stomski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Assistant Vice Provost, Export Controls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stomski@uw.edu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Single IRB Requirements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Karen Moe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595959"/>
                          </a:solidFill>
                          <a:highlight>
                            <a:srgbClr val="FFFFFF"/>
                          </a:highlight>
                        </a:rPr>
                        <a:t>Director, Human Subjects Division &amp; Asst Vice Provost for Research</a:t>
                      </a:r>
                      <a:endParaRPr b="1"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kemoe@uw.edu</a:t>
                      </a:r>
                      <a:endParaRPr sz="1000" u="sng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Progress Reports: Timeliness is Important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Director, Office of Sponsored Programs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carhodes@uw.edu </a:t>
                      </a:r>
                      <a:endParaRPr sz="1000" u="sng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Andra Sawyer &amp; Matt Gardner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corehelp@uw.edu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DECEMBER 5, 2019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9:00 AM 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 sz="11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NAA Approval Process</a:t>
            </a:r>
            <a:endParaRPr/>
          </a:p>
        </p:txBody>
      </p:sp>
      <p:sp>
        <p:nvSpPr>
          <p:cNvPr id="478" name="Google Shape;478;p85"/>
          <p:cNvSpPr txBox="1"/>
          <p:nvPr>
            <p:ph idx="2" type="body"/>
          </p:nvPr>
        </p:nvSpPr>
        <p:spPr>
          <a:xfrm>
            <a:off x="555900" y="1446575"/>
            <a:ext cx="8003400" cy="43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After eGC1 routed to OSP, reviewer assigned who confirms required info is included. </a:t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Once info is confirmed, OSP reviewer: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Reviews &amp; Approves eGC1 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b="1" lang="en"/>
              <a:t>eGC1 approval does not imply approval or acceptance of agreement</a:t>
            </a:r>
            <a:endParaRPr b="1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Creates related Non-Award Agreement admin action (NAA)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Reviews and negotiates agreement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Fully Executed Agreement attached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Approve Non-Award Agreement admin action</a:t>
            </a:r>
            <a:endParaRPr sz="2000"/>
          </a:p>
        </p:txBody>
      </p:sp>
      <p:sp>
        <p:nvSpPr>
          <p:cNvPr id="479" name="Google Shape;479;p85"/>
          <p:cNvSpPr txBox="1"/>
          <p:nvPr/>
        </p:nvSpPr>
        <p:spPr>
          <a:xfrm>
            <a:off x="1500200" y="6229150"/>
            <a:ext cx="56838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https://washington.edu/research/faq/naa-egc1-instructions/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Agreement Types Table Updates</a:t>
            </a:r>
            <a:endParaRPr sz="2000"/>
          </a:p>
        </p:txBody>
      </p:sp>
      <p:sp>
        <p:nvSpPr>
          <p:cNvPr id="486" name="Google Shape;486;p86"/>
          <p:cNvSpPr txBox="1"/>
          <p:nvPr>
            <p:ph idx="2" type="body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Content links to specific process guidance 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Confidentiality Agreements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Data Use Agreements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Material Transfer Agreements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References updated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Links and resources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Sponsored Research Agreement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Reorganized columns &amp; format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Header titles updated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Alphabetical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Column flow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86"/>
          <p:cNvSpPr txBox="1"/>
          <p:nvPr/>
        </p:nvSpPr>
        <p:spPr>
          <a:xfrm>
            <a:off x="166775" y="6249725"/>
            <a:ext cx="83298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https://www.washington.edu/research/myresearch-lifecycle/setup/collaborations/agreement-types/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Agreement Types Table BEFORE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Confidentiality / Non-Disclosure Agreement </a:t>
            </a:r>
            <a:endParaRPr sz="2000"/>
          </a:p>
        </p:txBody>
      </p:sp>
      <p:sp>
        <p:nvSpPr>
          <p:cNvPr id="494" name="Google Shape;494;p87"/>
          <p:cNvSpPr txBox="1"/>
          <p:nvPr>
            <p:ph idx="2" type="body"/>
          </p:nvPr>
        </p:nvSpPr>
        <p:spPr>
          <a:xfrm>
            <a:off x="665905" y="18552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95" name="Google Shape;495;p87"/>
          <p:cNvGraphicFramePr/>
          <p:nvPr/>
        </p:nvGraphicFramePr>
        <p:xfrm>
          <a:off x="671713" y="173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{86903D11-2255-4602-9BB7-F00635AD34B2}</a:tableStyleId>
              </a:tblPr>
              <a:tblGrid>
                <a:gridCol w="2762325"/>
                <a:gridCol w="2762325"/>
                <a:gridCol w="2762325"/>
              </a:tblGrid>
              <a:tr h="8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transaction is contemplated?	</a:t>
                      </a:r>
                      <a:endParaRPr b="1" sz="18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UW Office Contact Instructions	</a:t>
                      </a:r>
                      <a:endParaRPr b="1" sz="18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Agreement Type</a:t>
                      </a:r>
                      <a:endParaRPr b="1" sz="18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404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Restrict the further disclosure and potential use by a recipient of non-tangible information.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These agreements are often presented for signature in order for parties to share information with each other when considering a grantor/grantee relationship.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Does it also relate to an existing sponsored program or specifically intended to result in a sponsored program? Contact OSP, or the investigator may sign strictly in their own capacity.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the information to be shared a potential UW innovation? Or related to the activities of CoMotion? Contact CoMotion.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 for research or other sponsored program? Contact your Departmental Chair or department authorized signing authority.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Confidential Disclosure Agreement/ Non-Disclosure Agreement (CDA/NDA)</a:t>
                      </a:r>
                      <a:endParaRPr b="1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Also can be called a Proprietary Information Agreement (PIA)</a:t>
                      </a:r>
                      <a:endParaRPr b="1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8"/>
          <p:cNvSpPr txBox="1"/>
          <p:nvPr>
            <p:ph idx="1" type="body"/>
          </p:nvPr>
        </p:nvSpPr>
        <p:spPr>
          <a:xfrm>
            <a:off x="673407" y="3292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Agreement Types Table AFTER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Confidentiality / Non-Disclosure Agreement </a:t>
            </a:r>
            <a:endParaRPr/>
          </a:p>
        </p:txBody>
      </p:sp>
      <p:sp>
        <p:nvSpPr>
          <p:cNvPr id="502" name="Google Shape;502;p88"/>
          <p:cNvSpPr txBox="1"/>
          <p:nvPr>
            <p:ph idx="2" type="body"/>
          </p:nvPr>
        </p:nvSpPr>
        <p:spPr>
          <a:xfrm>
            <a:off x="473855" y="20076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03" name="Google Shape;503;p88"/>
          <p:cNvGraphicFramePr/>
          <p:nvPr/>
        </p:nvGraphicFramePr>
        <p:xfrm>
          <a:off x="458800" y="190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{86903D11-2255-4602-9BB7-F00635AD34B2}</a:tableStyleId>
              </a:tblPr>
              <a:tblGrid>
                <a:gridCol w="2879675"/>
                <a:gridCol w="2658325"/>
                <a:gridCol w="2658325"/>
              </a:tblGrid>
              <a:tr h="4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Agreement Type</a:t>
                      </a:r>
                      <a:endParaRPr b="1" sz="16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Agreement Purpose</a:t>
                      </a:r>
                      <a:endParaRPr b="1" sz="16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Contact Instructions</a:t>
                      </a:r>
                      <a:endParaRPr b="1" sz="16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608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Confidential Disclosure Agreement (CDA)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Non-Disclosure Agreement (NDA)</a:t>
                      </a:r>
                      <a:endParaRPr b="1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Proprietary Information Agreement (PIA)</a:t>
                      </a:r>
                      <a:endParaRPr b="1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4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Restrict disclosure &amp; use of proprietary or protected info.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Related to or in anticipation of a sponsored program?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Route a</a:t>
                      </a:r>
                      <a:r>
                        <a:rPr lang="en">
                          <a:solidFill>
                            <a:schemeClr val="accent1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 </a:t>
                      </a:r>
                      <a:r>
                        <a:rPr lang="en" u="sng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Non-award Agreement (NAA) eGC1</a:t>
                      </a: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agreement attached.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Related to an innovation you have disclosed?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Contact</a:t>
                      </a:r>
                      <a:r>
                        <a:rPr lang="en">
                          <a:solidFill>
                            <a:schemeClr val="accent1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 </a:t>
                      </a:r>
                      <a:r>
                        <a:rPr lang="en" u="sng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CoMotion</a:t>
                      </a: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Neither</a:t>
                      </a: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 Contact your Dean or Director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04" name="Google Shape;504;p88"/>
          <p:cNvSpPr txBox="1"/>
          <p:nvPr/>
        </p:nvSpPr>
        <p:spPr>
          <a:xfrm>
            <a:off x="166775" y="6249725"/>
            <a:ext cx="83298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https://www.washington.edu/research/myresearch-lifecycle/setup/collaborations/agreement-types/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Contract Team Volumes</a:t>
            </a:r>
            <a:endParaRPr/>
          </a:p>
        </p:txBody>
      </p:sp>
      <p:graphicFrame>
        <p:nvGraphicFramePr>
          <p:cNvPr id="511" name="Google Shape;511;p89"/>
          <p:cNvGraphicFramePr/>
          <p:nvPr/>
        </p:nvGraphicFramePr>
        <p:xfrm>
          <a:off x="745350" y="165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{86903D11-2255-4602-9BB7-F00635AD34B2}</a:tableStyleId>
              </a:tblPr>
              <a:tblGrid>
                <a:gridCol w="2794200"/>
                <a:gridCol w="1576800"/>
                <a:gridCol w="1697875"/>
              </a:tblGrid>
              <a:tr h="637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  <a:endParaRPr b="1" sz="24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2017</a:t>
                      </a:r>
                      <a:endParaRPr b="1" sz="24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2018</a:t>
                      </a:r>
                      <a:endParaRPr b="1" sz="24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579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CDAs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400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550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80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DUAs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158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103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MTAs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80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556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761</a:t>
                      </a:r>
                      <a:endParaRPr sz="2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517" name="Google Shape;517;p90"/>
          <p:cNvSpPr txBox="1"/>
          <p:nvPr>
            <p:ph idx="2" type="body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Agreement Types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4"/>
              </a:rPr>
              <a:t>Sharing Information &amp; Data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5"/>
              </a:rPr>
              <a:t>UW Approved NDA Template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6"/>
              </a:rPr>
              <a:t>FDP Templates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7"/>
              </a:rPr>
              <a:t>Who reviews a DUA? </a:t>
            </a:r>
            <a:r>
              <a:rPr lang="en"/>
              <a:t>video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8"/>
              </a:rPr>
              <a:t>Sharing Materials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9"/>
              </a:rPr>
              <a:t>MTA Process Flow</a:t>
            </a:r>
            <a:r>
              <a:rPr lang="en"/>
              <a:t> video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10"/>
              </a:rPr>
              <a:t>Agreement Considerations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11"/>
              </a:rPr>
              <a:t>Non-Award Agreement eGC1 Instructions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Questions? Suggestions? </a:t>
            </a:r>
            <a:endParaRPr/>
          </a:p>
          <a:p>
            <a:pPr indent="457200" lvl="0" marL="13716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email : </a:t>
            </a:r>
            <a:r>
              <a:rPr lang="en" u="sng">
                <a:solidFill>
                  <a:schemeClr val="hlink"/>
                </a:solidFill>
                <a:hlinkClick r:id="rId12"/>
              </a:rPr>
              <a:t>jkindra@uw.edu</a:t>
            </a:r>
            <a:r>
              <a:rPr lang="en"/>
              <a:t>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1"/>
          <p:cNvSpPr txBox="1"/>
          <p:nvPr>
            <p:ph idx="1" type="body"/>
          </p:nvPr>
        </p:nvSpPr>
        <p:spPr>
          <a:xfrm>
            <a:off x="671757" y="2348412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5000"/>
              <a:buNone/>
            </a:pPr>
            <a:r>
              <a:rPr lang="en">
                <a:solidFill>
                  <a:srgbClr val="33006F"/>
                </a:solidFill>
                <a:latin typeface="Encode Sans"/>
                <a:ea typeface="Encode Sans"/>
                <a:cs typeface="Encode Sans"/>
                <a:sym typeface="Encode Sans"/>
              </a:rPr>
              <a:t>Export Controls and Foreign Influence</a:t>
            </a:r>
            <a:endParaRPr>
              <a:solidFill>
                <a:srgbClr val="33006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2"/>
          <p:cNvSpPr txBox="1"/>
          <p:nvPr>
            <p:ph type="title"/>
          </p:nvPr>
        </p:nvSpPr>
        <p:spPr>
          <a:xfrm>
            <a:off x="838200" y="6477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" sz="4000"/>
              <a:t>What is generally not subject to export controls?</a:t>
            </a:r>
            <a:endParaRPr/>
          </a:p>
        </p:txBody>
      </p:sp>
      <p:sp>
        <p:nvSpPr>
          <p:cNvPr id="530" name="Google Shape;530;p92"/>
          <p:cNvSpPr txBox="1"/>
          <p:nvPr>
            <p:ph idx="1" type="body"/>
          </p:nvPr>
        </p:nvSpPr>
        <p:spPr>
          <a:xfrm>
            <a:off x="838200" y="2362200"/>
            <a:ext cx="5638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Public Domain Information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 sz="2000"/>
              <a:t>Information that is generally accessible to the public through: periodicals, books, print, or electronic media.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 sz="2000"/>
              <a:t>Includes information that is readily available at libraries, in patents, or through an “open” conference.</a:t>
            </a:r>
            <a:endParaRPr/>
          </a:p>
          <a:p>
            <a:pPr indent="-285750" lvl="0" marL="3429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Academic Catalog Courses</a:t>
            </a:r>
            <a:endParaRPr/>
          </a:p>
        </p:txBody>
      </p:sp>
      <p:pic>
        <p:nvPicPr>
          <p:cNvPr descr="C:\Documents and Settings\jj97.WIN\Local Settings\Temporary Internet Files\Content.IE5\1N5PO017\MP900401958[1].jpg" id="531" name="Google Shape;5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0" y="4648200"/>
            <a:ext cx="2484439" cy="1655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enningtonlibrary.org/Book%20Groups.jpg" id="532" name="Google Shape;53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9149" y="2362200"/>
            <a:ext cx="2087651" cy="1843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3"/>
          <p:cNvSpPr txBox="1"/>
          <p:nvPr>
            <p:ph type="title"/>
          </p:nvPr>
        </p:nvSpPr>
        <p:spPr>
          <a:xfrm>
            <a:off x="1213164" y="400616"/>
            <a:ext cx="6627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/>
              <a:t>What is excluded from Export Controls?</a:t>
            </a:r>
            <a:endParaRPr/>
          </a:p>
        </p:txBody>
      </p:sp>
      <p:sp>
        <p:nvSpPr>
          <p:cNvPr id="540" name="Google Shape;540;p93"/>
          <p:cNvSpPr txBox="1"/>
          <p:nvPr>
            <p:ph idx="1" type="body"/>
          </p:nvPr>
        </p:nvSpPr>
        <p:spPr>
          <a:xfrm>
            <a:off x="692590" y="2117757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/>
              <a:t>Fundamental Research </a:t>
            </a:r>
            <a:r>
              <a:rPr lang="en" sz="3200" u="sng"/>
              <a:t>Results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Basic and applied research in science or engineering; and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Intention is to publish the research results and there are </a:t>
            </a:r>
            <a:r>
              <a:rPr lang="en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no restrictions or approvals required on the publishing of the research results</a:t>
            </a: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; and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AutoNum type="arabicPeriod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No restrictions on the access to the research results (including </a:t>
            </a:r>
            <a:r>
              <a:rPr lang="en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foreign national restrictions </a:t>
            </a: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or approvals)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4"/>
          <p:cNvSpPr txBox="1"/>
          <p:nvPr>
            <p:ph type="title"/>
          </p:nvPr>
        </p:nvSpPr>
        <p:spPr>
          <a:xfrm>
            <a:off x="711038" y="28292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an Export?</a:t>
            </a:r>
            <a:endParaRPr/>
          </a:p>
        </p:txBody>
      </p:sp>
      <p:sp>
        <p:nvSpPr>
          <p:cNvPr id="548" name="Google Shape;548;p94"/>
          <p:cNvSpPr txBox="1"/>
          <p:nvPr>
            <p:ph idx="1" type="body"/>
          </p:nvPr>
        </p:nvSpPr>
        <p:spPr>
          <a:xfrm>
            <a:off x="637515" y="1261449"/>
            <a:ext cx="7750200" cy="27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“’Export’ means an actual shipment or transmission of items … out of the United States, or release of technology or software, … to a foreign national in the United States”</a:t>
            </a:r>
            <a:endParaRPr/>
          </a:p>
          <a:p>
            <a:pPr indent="-2286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</a:pPr>
            <a:r>
              <a:rPr b="0" i="0" lang="en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 Administration Regulations (EAR)</a:t>
            </a:r>
            <a:endParaRPr/>
          </a:p>
        </p:txBody>
      </p:sp>
      <p:pic>
        <p:nvPicPr>
          <p:cNvPr descr="http://www.indiedesignz.com/images/email_logo.jpg" id="549" name="Google Shape;54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438" y="4168024"/>
            <a:ext cx="1083194" cy="97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tsu.edu/centralreceiving/pictures/fedex-logo.jpg" id="550" name="Google Shape;55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372" y="5201260"/>
            <a:ext cx="1904260" cy="6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7088" y="4119088"/>
            <a:ext cx="1215423" cy="185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480" y="3964458"/>
            <a:ext cx="10096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7456" y="4119088"/>
            <a:ext cx="1529862" cy="1243013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94"/>
          <p:cNvSpPr txBox="1"/>
          <p:nvPr/>
        </p:nvSpPr>
        <p:spPr>
          <a:xfrm>
            <a:off x="1206936" y="5500997"/>
            <a:ext cx="24375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Foreign Nationals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7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Office of Sponsored Programs: Contracts Team</a:t>
            </a:r>
            <a:endParaRPr sz="3800"/>
          </a:p>
        </p:txBody>
      </p:sp>
      <p:sp>
        <p:nvSpPr>
          <p:cNvPr id="417" name="Google Shape;417;p77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November, 2019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Jesse Kindra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Contracts Team Manager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5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Why Export Controls at a University?</a:t>
            </a:r>
            <a:endParaRPr/>
          </a:p>
        </p:txBody>
      </p:sp>
      <p:sp>
        <p:nvSpPr>
          <p:cNvPr id="562" name="Google Shape;562;p95"/>
          <p:cNvSpPr txBox="1"/>
          <p:nvPr>
            <p:ph idx="1" type="body"/>
          </p:nvPr>
        </p:nvSpPr>
        <p:spPr>
          <a:xfrm>
            <a:off x="685800" y="1467415"/>
            <a:ext cx="8077200" cy="4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" sz="2220"/>
              <a:t>Private and government equipment and technology can remain export controlled even in the course of academic education and research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" sz="2220"/>
              <a:t>Exports do not have to be shipments of goods</a:t>
            </a:r>
            <a:endParaRPr/>
          </a:p>
          <a:p>
            <a:pPr indent="-285750" lvl="1" marL="74295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" sz="1850"/>
              <a:t>Providing goods, technology, or software to a foreign national in the United States is still considered to be an export – a.k.a. “deemed export”</a:t>
            </a:r>
            <a:endParaRPr/>
          </a:p>
          <a:p>
            <a:pPr indent="-285750" lvl="1" marL="74295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–"/>
            </a:pPr>
            <a:r>
              <a:rPr lang="en" sz="1850"/>
              <a:t>E-mailing technical data or a software program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" sz="2220"/>
              <a:t>Technology has enabled research and education to become increasingly global and “hands-on”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" sz="2220"/>
              <a:t>J. Reece Roth</a:t>
            </a:r>
            <a:endParaRPr/>
          </a:p>
          <a:p>
            <a:pPr indent="-342900" lvl="0" marL="3429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" sz="2220"/>
              <a:t>Export Controls does not cover FISMA, Personal Identifiable Information, or Confidential Unclassified Information, or Foreign Influence, but they are related</a:t>
            </a:r>
            <a:endParaRPr sz="2590"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6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Foreign Influence</a:t>
            </a:r>
            <a:endParaRPr/>
          </a:p>
        </p:txBody>
      </p:sp>
      <p:sp>
        <p:nvSpPr>
          <p:cNvPr id="570" name="Google Shape;570;p96"/>
          <p:cNvSpPr txBox="1"/>
          <p:nvPr>
            <p:ph idx="1" type="body"/>
          </p:nvPr>
        </p:nvSpPr>
        <p:spPr>
          <a:xfrm>
            <a:off x="685800" y="1467416"/>
            <a:ext cx="80772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Agreements and arrangements to transfer intellectual property, technology, and know-how to a foreign country, openly or covertly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Comingling of domestic and foreign sources of funding for the same field of study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End-Use of technology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Foreign Talent Recruitment Programs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Defense Services</a:t>
            </a:r>
            <a:endParaRPr/>
          </a:p>
          <a:p>
            <a:pPr indent="0" lvl="2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571" name="Google Shape;57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8238" y="4064925"/>
            <a:ext cx="2088260" cy="157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7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Foreign Influence &amp; Export Controls</a:t>
            </a:r>
            <a:endParaRPr/>
          </a:p>
        </p:txBody>
      </p:sp>
      <p:sp>
        <p:nvSpPr>
          <p:cNvPr id="579" name="Google Shape;579;p97"/>
          <p:cNvSpPr txBox="1"/>
          <p:nvPr>
            <p:ph idx="1" type="body"/>
          </p:nvPr>
        </p:nvSpPr>
        <p:spPr>
          <a:xfrm>
            <a:off x="1496290" y="1467415"/>
            <a:ext cx="72666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/>
              <a:t>Intellectual Property/Technology Transfer – export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Sending unlicensed technologies to foreign countries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Trade Secrets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/>
              <a:t>Comingling domestic and foreign research funding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Domestic funding may be fundamental research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Foreign funding may not be fundamental research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Some research results not export controlled, some are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/>
              <a:t>End-Use in foreign country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Military/Space/Human Rights Violations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Diversion to a Debarred Party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580" name="Google Shape;580;p97"/>
          <p:cNvSpPr txBox="1"/>
          <p:nvPr/>
        </p:nvSpPr>
        <p:spPr>
          <a:xfrm>
            <a:off x="149629" y="3108961"/>
            <a:ext cx="1130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Require an Export License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97"/>
          <p:cNvSpPr/>
          <p:nvPr/>
        </p:nvSpPr>
        <p:spPr>
          <a:xfrm>
            <a:off x="1189203" y="3384929"/>
            <a:ext cx="465600" cy="6483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38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97"/>
          <p:cNvSpPr/>
          <p:nvPr/>
        </p:nvSpPr>
        <p:spPr>
          <a:xfrm rot="-2759403">
            <a:off x="732892" y="2083187"/>
            <a:ext cx="822559" cy="789672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38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97"/>
          <p:cNvSpPr/>
          <p:nvPr/>
        </p:nvSpPr>
        <p:spPr>
          <a:xfrm rot="2162288">
            <a:off x="728182" y="4666208"/>
            <a:ext cx="822507" cy="789621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1007F"/>
              </a:gs>
              <a:gs pos="100000">
                <a:srgbClr val="B4A9D7"/>
              </a:gs>
            </a:gsLst>
            <a:lin ang="16200038" scaled="0"/>
          </a:gradFill>
          <a:ln cap="flat" cmpd="sng" w="9525">
            <a:solidFill>
              <a:srgbClr val="30006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8"/>
          <p:cNvSpPr txBox="1"/>
          <p:nvPr>
            <p:ph type="title"/>
          </p:nvPr>
        </p:nvSpPr>
        <p:spPr>
          <a:xfrm>
            <a:off x="782370" y="5715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Foreign Influence &amp; Export Controls</a:t>
            </a:r>
            <a:endParaRPr/>
          </a:p>
        </p:txBody>
      </p:sp>
      <p:sp>
        <p:nvSpPr>
          <p:cNvPr id="591" name="Google Shape;591;p98"/>
          <p:cNvSpPr txBox="1"/>
          <p:nvPr>
            <p:ph idx="1" type="body"/>
          </p:nvPr>
        </p:nvSpPr>
        <p:spPr>
          <a:xfrm>
            <a:off x="381000" y="1284535"/>
            <a:ext cx="80772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/>
              <a:t>Foreign Talent Recruitment Programs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Motivation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Free technology advancements and time savings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Leap Frog</a:t>
            </a:r>
            <a:r>
              <a:rPr lang="en" sz="1850"/>
              <a:t> – Use American knowledge to create own more advanced technologies that can be used against the </a:t>
            </a:r>
            <a:r>
              <a:rPr lang="en" sz="1850"/>
              <a:t>United</a:t>
            </a:r>
            <a:r>
              <a:rPr lang="en" sz="1850"/>
              <a:t> States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“Sea Turtle” effect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Elements (one or all)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Compensation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Recruitment to prestigious events/sites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" sz="1850"/>
              <a:t>Temporary relocation to foreign site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" sz="2590"/>
              <a:t>Defense Services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Military applications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" sz="2220"/>
              <a:t>Space applications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" sz="1850"/>
              <a:t> </a:t>
            </a:r>
            <a:endParaRPr sz="185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sp>
        <p:nvSpPr>
          <p:cNvPr id="592" name="Google Shape;592;p98"/>
          <p:cNvSpPr txBox="1"/>
          <p:nvPr/>
        </p:nvSpPr>
        <p:spPr>
          <a:xfrm>
            <a:off x="5860473" y="3167149"/>
            <a:ext cx="3131100" cy="3231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Names of Foreign </a:t>
            </a: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Talent Recruitment Programs</a:t>
            </a:r>
            <a:endParaRPr u="sng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Talents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Talents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555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Experts Contribution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Fund for Outstanding 	Scholars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Century Project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Provincial Extraordinary Experts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Yellow Crane Talent Plan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Shenzhen Peacock Plan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Changjiang Scholars Program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9"/>
          <p:cNvSpPr txBox="1"/>
          <p:nvPr>
            <p:ph type="title"/>
          </p:nvPr>
        </p:nvSpPr>
        <p:spPr>
          <a:xfrm>
            <a:off x="746157" y="391562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/>
              <a:t>Defense Service</a:t>
            </a:r>
            <a:endParaRPr/>
          </a:p>
        </p:txBody>
      </p:sp>
      <p:sp>
        <p:nvSpPr>
          <p:cNvPr id="600" name="Google Shape;600;p99"/>
          <p:cNvSpPr txBox="1"/>
          <p:nvPr>
            <p:ph idx="1" type="body"/>
          </p:nvPr>
        </p:nvSpPr>
        <p:spPr>
          <a:xfrm>
            <a:off x="746157" y="1409322"/>
            <a:ext cx="7848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70"/>
              <a:buChar char="•"/>
            </a:pPr>
            <a:r>
              <a:rPr lang="en" sz="2170">
                <a:solidFill>
                  <a:srgbClr val="FF0000"/>
                </a:solidFill>
              </a:rPr>
              <a:t>The only export that can be done with public domain information, courses, or fundamental research results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" sz="2170"/>
              <a:t>Furnishing assistance (including training) on defense articles to foreign persons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–"/>
            </a:pPr>
            <a:r>
              <a:rPr lang="en" sz="1860"/>
              <a:t>Includes design, development, engineering, manufacture, production, assembly, testing, repair, maintenance, modification, operation, demilitarization, destruction, processing or use of defense articles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" sz="2170"/>
              <a:t>Training of foreign units/forces, including through the use of educational or informational publications</a:t>
            </a:r>
            <a:endParaRPr/>
          </a:p>
          <a:p>
            <a:pPr indent="-205105" lvl="0" marL="34290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t/>
            </a:r>
            <a:endParaRPr sz="2170"/>
          </a:p>
          <a:p>
            <a:pPr indent="0" lvl="0" marL="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" sz="2170"/>
              <a:t>What does this mean?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34"/>
              </a:spcBef>
              <a:spcAft>
                <a:spcPts val="0"/>
              </a:spcAft>
              <a:buClr>
                <a:srgbClr val="FF0000"/>
              </a:buClr>
              <a:buSzPts val="2170"/>
              <a:buNone/>
            </a:pPr>
            <a:r>
              <a:rPr lang="en" sz="2170">
                <a:solidFill>
                  <a:srgbClr val="FF0000"/>
                </a:solidFill>
              </a:rPr>
              <a:t>Any activity with a foreign government’s military or space programs should be brought to the Office of Research’s attention</a:t>
            </a:r>
            <a:endParaRPr sz="217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0"/>
          <p:cNvSpPr txBox="1"/>
          <p:nvPr>
            <p:ph type="title"/>
          </p:nvPr>
        </p:nvSpPr>
        <p:spPr>
          <a:xfrm>
            <a:off x="685800" y="200417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What to be on the </a:t>
            </a:r>
            <a:r>
              <a:rPr lang="en"/>
              <a:t>look out</a:t>
            </a:r>
            <a:r>
              <a:rPr lang="en"/>
              <a:t> for?</a:t>
            </a:r>
            <a:endParaRPr/>
          </a:p>
        </p:txBody>
      </p:sp>
      <p:sp>
        <p:nvSpPr>
          <p:cNvPr id="608" name="Google Shape;608;p100"/>
          <p:cNvSpPr txBox="1"/>
          <p:nvPr>
            <p:ph idx="1" type="body"/>
          </p:nvPr>
        </p:nvSpPr>
        <p:spPr>
          <a:xfrm>
            <a:off x="685800" y="968651"/>
            <a:ext cx="8077200" cy="47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" sz="2380"/>
              <a:t>Foreign Intent – Technology Transfer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Are all the participants identified? Obscure references to other parties should be flagged for review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Goals/objectives should be clear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Trial periods not consistent with normal agreements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Researchers to live or work for significant amounts of time at a sponsor’s location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" sz="2380"/>
              <a:t>Benefit/Risk to University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Agreements where the University has no benefit should be reviewed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Foreign funding for the same research funded by US government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" sz="2380"/>
              <a:t>Defense Services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Military applications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–"/>
            </a:pPr>
            <a:r>
              <a:rPr lang="en" sz="2040"/>
              <a:t>Space applications</a:t>
            </a:r>
            <a:endParaRPr/>
          </a:p>
          <a:p>
            <a:pPr indent="0" lvl="2" marL="91440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" sz="1700"/>
              <a:t> 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609" name="Google Shape;609;p100"/>
          <p:cNvSpPr txBox="1"/>
          <p:nvPr/>
        </p:nvSpPr>
        <p:spPr>
          <a:xfrm>
            <a:off x="685800" y="5166684"/>
            <a:ext cx="7701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 in doubt, forward to Robert Conley or Mark Stomski for review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1"/>
          <p:cNvSpPr txBox="1"/>
          <p:nvPr>
            <p:ph type="title"/>
          </p:nvPr>
        </p:nvSpPr>
        <p:spPr>
          <a:xfrm>
            <a:off x="685800" y="3048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 sz="4800"/>
              <a:t>Sanctions and </a:t>
            </a:r>
            <a:r>
              <a:rPr lang="en" sz="4800"/>
              <a:t>Embargoes</a:t>
            </a:r>
            <a:endParaRPr/>
          </a:p>
        </p:txBody>
      </p:sp>
      <p:pic>
        <p:nvPicPr>
          <p:cNvPr descr="OFAC Countries.png" id="617" name="Google Shape;61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296359"/>
            <a:ext cx="4191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0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489075"/>
            <a:ext cx="1524000" cy="12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4332" y="3146425"/>
            <a:ext cx="15240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3578" y="1489075"/>
            <a:ext cx="11525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05400" y="3013075"/>
            <a:ext cx="1524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01"/>
          <p:cNvSpPr txBox="1"/>
          <p:nvPr/>
        </p:nvSpPr>
        <p:spPr>
          <a:xfrm>
            <a:off x="457200" y="1306588"/>
            <a:ext cx="44196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Foreign Assets Controls (OFAC)</a:t>
            </a:r>
            <a:endParaRPr/>
          </a:p>
        </p:txBody>
      </p:sp>
      <p:sp>
        <p:nvSpPr>
          <p:cNvPr id="623" name="Google Shape;623;p101"/>
          <p:cNvSpPr txBox="1"/>
          <p:nvPr/>
        </p:nvSpPr>
        <p:spPr>
          <a:xfrm>
            <a:off x="1448177" y="4391859"/>
            <a:ext cx="22023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CUBA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IRAN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NORTH KOREA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SUDAN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SYRIA</a:t>
            </a:r>
            <a:endParaRPr/>
          </a:p>
        </p:txBody>
      </p:sp>
      <p:sp>
        <p:nvSpPr>
          <p:cNvPr id="624" name="Google Shape;624;p101"/>
          <p:cNvSpPr txBox="1"/>
          <p:nvPr/>
        </p:nvSpPr>
        <p:spPr>
          <a:xfrm>
            <a:off x="3878655" y="4621794"/>
            <a:ext cx="3124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Belarus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Cote d’Ivoire (Ivory Coast)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Congo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Liberia</a:t>
            </a:r>
            <a:endParaRPr/>
          </a:p>
        </p:txBody>
      </p:sp>
      <p:sp>
        <p:nvSpPr>
          <p:cNvPr id="625" name="Google Shape;625;p101"/>
          <p:cNvSpPr txBox="1"/>
          <p:nvPr/>
        </p:nvSpPr>
        <p:spPr>
          <a:xfrm>
            <a:off x="6858000" y="4653660"/>
            <a:ext cx="2133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Lebanon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Libya	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Somalia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Zimbabwe</a:t>
            </a:r>
            <a:endParaRPr/>
          </a:p>
        </p:txBody>
      </p:sp>
      <p:pic>
        <p:nvPicPr>
          <p:cNvPr descr="MPj03853150000[1]" id="626" name="Google Shape;626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514753"/>
            <a:ext cx="763588" cy="1066800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Image result for mean syria al-assad" id="627" name="Google Shape;627;p10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mean syria al-assad" id="628" name="Google Shape;628;p101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02"/>
          <p:cNvSpPr txBox="1"/>
          <p:nvPr>
            <p:ph type="title"/>
          </p:nvPr>
        </p:nvSpPr>
        <p:spPr>
          <a:xfrm>
            <a:off x="845744" y="1174687"/>
            <a:ext cx="7848600" cy="63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"/>
              <a:t>Questions?</a:t>
            </a:r>
            <a:endParaRPr/>
          </a:p>
        </p:txBody>
      </p:sp>
      <p:sp>
        <p:nvSpPr>
          <p:cNvPr id="636" name="Google Shape;636;p102"/>
          <p:cNvSpPr txBox="1"/>
          <p:nvPr>
            <p:ph idx="1" type="body"/>
          </p:nvPr>
        </p:nvSpPr>
        <p:spPr>
          <a:xfrm>
            <a:off x="845744" y="2193957"/>
            <a:ext cx="7848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/>
              <a:t>Mark Stomski: 206-616-8741</a:t>
            </a:r>
            <a:endParaRPr/>
          </a:p>
          <a:p>
            <a:pPr indent="-342900" lvl="0" marL="34290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/>
              <a:t>stomski@uw.edu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3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100" cap="none">
                <a:latin typeface="Calibri"/>
                <a:ea typeface="Calibri"/>
                <a:cs typeface="Calibri"/>
                <a:sym typeface="Calibri"/>
              </a:rPr>
              <a:t>MRAM Meeting         November 14, 2019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r>
              <a:rPr b="1" lang="en" sz="2100" cap="none">
                <a:latin typeface="Calibri"/>
                <a:ea typeface="Calibri"/>
                <a:cs typeface="Calibri"/>
                <a:sym typeface="Calibri"/>
              </a:rPr>
              <a:t>Karen Moe, Human Subjects Division</a:t>
            </a:r>
            <a:endParaRPr/>
          </a:p>
        </p:txBody>
      </p:sp>
      <p:pic>
        <p:nvPicPr>
          <p:cNvPr id="642" name="Google Shape;64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202" y="1344466"/>
            <a:ext cx="5953473" cy="267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4"/>
          <p:cNvSpPr txBox="1"/>
          <p:nvPr>
            <p:ph type="title"/>
          </p:nvPr>
        </p:nvSpPr>
        <p:spPr>
          <a:xfrm>
            <a:off x="755075" y="526325"/>
            <a:ext cx="85725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" sz="4320"/>
              <a:t>Single IRB</a:t>
            </a:r>
            <a:br>
              <a:rPr lang="en" sz="4320"/>
            </a:br>
            <a:r>
              <a:rPr lang="en" sz="2970"/>
              <a:t>One IRB reviews all domestic institutions in a study</a:t>
            </a:r>
            <a:br>
              <a:rPr b="1" lang="en" sz="2970"/>
            </a:br>
            <a:endParaRPr b="1" sz="2430"/>
          </a:p>
        </p:txBody>
      </p:sp>
      <p:pic>
        <p:nvPicPr>
          <p:cNvPr id="648" name="Google Shape;6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2456" y="2589877"/>
            <a:ext cx="3957582" cy="222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548" y="2399679"/>
            <a:ext cx="2591629" cy="259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8"/>
          <p:cNvSpPr txBox="1"/>
          <p:nvPr>
            <p:ph idx="1" type="body"/>
          </p:nvPr>
        </p:nvSpPr>
        <p:spPr>
          <a:xfrm>
            <a:off x="623307" y="385935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Who? and Why? </a:t>
            </a:r>
            <a:endParaRPr sz="2400"/>
          </a:p>
        </p:txBody>
      </p:sp>
      <p:sp>
        <p:nvSpPr>
          <p:cNvPr id="424" name="Google Shape;424;p78"/>
          <p:cNvSpPr txBox="1"/>
          <p:nvPr>
            <p:ph idx="2" type="body"/>
          </p:nvPr>
        </p:nvSpPr>
        <p:spPr>
          <a:xfrm>
            <a:off x="671750" y="178220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aphicFrame>
        <p:nvGraphicFramePr>
          <p:cNvPr id="425" name="Google Shape;425;p78"/>
          <p:cNvGraphicFramePr/>
          <p:nvPr/>
        </p:nvGraphicFramePr>
        <p:xfrm>
          <a:off x="720175" y="154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{E86059A0-0794-4546-9F4E-BA5EFFED28EE}</a:tableStyleId>
              </a:tblPr>
              <a:tblGrid>
                <a:gridCol w="2091675"/>
                <a:gridCol w="2930275"/>
                <a:gridCol w="1693225"/>
                <a:gridCol w="1372550"/>
              </a:tblGrid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Name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Title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Email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Phone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Jesse Kindra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Manager, Contracts Team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jkindra@uw.edu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206.685.5425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Richard Glover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Senior Contracts Specialist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rglover@uw.edu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206.543.7581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Autumn Eck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Senior 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afe@uw.edu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206.543.4838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Karl Neumann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Senior 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neumannk@uw.edu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206.685.7117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 Gazula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Senior 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vrg2@uw.edu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206.685.7119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Elizabeth Walker-Tilley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Senior 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ewtilley@uw.edu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206.616.1343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S. Elaine Eldridge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see4@uw.edu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206.543.2081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Dahra Latham</a:t>
                      </a:r>
                      <a:endParaRPr b="1"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Grant &amp; Contract Administrator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dahra@uw.edu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206.685.0338</a:t>
                      </a:r>
                      <a:endParaRPr sz="1200">
                        <a:solidFill>
                          <a:schemeClr val="accent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10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971550"/>
            <a:ext cx="9144000" cy="4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05"/>
          <p:cNvSpPr/>
          <p:nvPr/>
        </p:nvSpPr>
        <p:spPr>
          <a:xfrm>
            <a:off x="5486425" y="4347075"/>
            <a:ext cx="947400" cy="42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C8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05"/>
          <p:cNvSpPr/>
          <p:nvPr/>
        </p:nvSpPr>
        <p:spPr>
          <a:xfrm rot="-5400000">
            <a:off x="6808675" y="5000000"/>
            <a:ext cx="947400" cy="42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C8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05"/>
          <p:cNvSpPr/>
          <p:nvPr/>
        </p:nvSpPr>
        <p:spPr>
          <a:xfrm rot="10800000">
            <a:off x="7945500" y="4347075"/>
            <a:ext cx="947400" cy="42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C8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650" y="2421866"/>
            <a:ext cx="5300042" cy="3115782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6"/>
          <p:cNvSpPr txBox="1"/>
          <p:nvPr>
            <p:ph type="title"/>
          </p:nvPr>
        </p:nvSpPr>
        <p:spPr>
          <a:xfrm>
            <a:off x="-75" y="708825"/>
            <a:ext cx="91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" sz="3600"/>
              <a:t>Many more studies will now be affected by this new model of IRB review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7"/>
          <p:cNvSpPr txBox="1"/>
          <p:nvPr>
            <p:ph idx="4294967295" type="body"/>
          </p:nvPr>
        </p:nvSpPr>
        <p:spPr>
          <a:xfrm>
            <a:off x="822960" y="1390996"/>
            <a:ext cx="1878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14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 "/>
            </a:pPr>
            <a:r>
              <a:rPr b="1" lang="en" sz="2700">
                <a:solidFill>
                  <a:srgbClr val="0077D0"/>
                </a:solidFill>
              </a:rPr>
              <a:t>NIH sIRB</a:t>
            </a:r>
            <a:r>
              <a:rPr b="1" lang="en" sz="2400">
                <a:solidFill>
                  <a:srgbClr val="0077D0"/>
                </a:solidFill>
              </a:rPr>
              <a:t>	</a:t>
            </a:r>
            <a:endParaRPr b="1" sz="2400">
              <a:solidFill>
                <a:srgbClr val="0077D0"/>
              </a:solidFill>
            </a:endParaRPr>
          </a:p>
        </p:txBody>
      </p:sp>
      <p:sp>
        <p:nvSpPr>
          <p:cNvPr id="669" name="Google Shape;669;p107"/>
          <p:cNvSpPr txBox="1"/>
          <p:nvPr>
            <p:ph idx="4294967295" type="body"/>
          </p:nvPr>
        </p:nvSpPr>
        <p:spPr>
          <a:xfrm>
            <a:off x="4959811" y="1400175"/>
            <a:ext cx="3702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14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 "/>
            </a:pPr>
            <a:r>
              <a:rPr b="1" lang="en" sz="2700">
                <a:solidFill>
                  <a:srgbClr val="70AB2F"/>
                </a:solidFill>
              </a:rPr>
              <a:t>Common Rule sIRB</a:t>
            </a:r>
            <a:endParaRPr b="1" sz="2700">
              <a:solidFill>
                <a:srgbClr val="70AB2F"/>
              </a:solidFill>
            </a:endParaRPr>
          </a:p>
        </p:txBody>
      </p:sp>
      <p:sp>
        <p:nvSpPr>
          <p:cNvPr id="670" name="Google Shape;670;p107"/>
          <p:cNvSpPr txBox="1"/>
          <p:nvPr>
            <p:ph idx="4294967295" type="body"/>
          </p:nvPr>
        </p:nvSpPr>
        <p:spPr>
          <a:xfrm>
            <a:off x="4959811" y="1943446"/>
            <a:ext cx="3702000" cy="30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335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All federal funding (except DOJ)</a:t>
            </a:r>
            <a:endParaRPr/>
          </a:p>
          <a:p>
            <a:pPr indent="-1333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Multi-site or collaborative</a:t>
            </a:r>
            <a:endParaRPr/>
          </a:p>
          <a:p>
            <a:pPr indent="-1333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No known grant requirements from other federal agencies</a:t>
            </a:r>
            <a:endParaRPr/>
          </a:p>
          <a:p>
            <a:pPr indent="-1333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No guidance from other federal agencies</a:t>
            </a:r>
            <a:endParaRPr/>
          </a:p>
          <a:p>
            <a:pPr indent="-1333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Unclear how ongoing studies are affected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</p:txBody>
      </p:sp>
      <p:sp>
        <p:nvSpPr>
          <p:cNvPr id="671" name="Google Shape;671;p107"/>
          <p:cNvSpPr txBox="1"/>
          <p:nvPr>
            <p:ph idx="4294967295" type="body"/>
          </p:nvPr>
        </p:nvSpPr>
        <p:spPr>
          <a:xfrm>
            <a:off x="822960" y="1952625"/>
            <a:ext cx="39879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3317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Only NIH-funded</a:t>
            </a:r>
            <a:endParaRPr/>
          </a:p>
          <a:p>
            <a:pPr indent="-12331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Only multi-site [each site is doing the same thing; not collaborations]</a:t>
            </a:r>
            <a:endParaRPr/>
          </a:p>
          <a:p>
            <a:pPr indent="-12331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New requirement for grant applications (sIRB plan)</a:t>
            </a:r>
            <a:endParaRPr/>
          </a:p>
          <a:p>
            <a:pPr indent="-12331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Lots of guidance from NIH</a:t>
            </a:r>
            <a:endParaRPr/>
          </a:p>
          <a:p>
            <a:pPr indent="-12331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Ongoing studies: NIH requires transition to sIRB with competitive renewal</a:t>
            </a:r>
            <a:endParaRPr sz="1942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8"/>
          <p:cNvSpPr txBox="1"/>
          <p:nvPr>
            <p:ph type="title"/>
          </p:nvPr>
        </p:nvSpPr>
        <p:spPr>
          <a:xfrm>
            <a:off x="822960" y="615003"/>
            <a:ext cx="75438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"/>
              <a:t>What this means</a:t>
            </a:r>
            <a:endParaRPr/>
          </a:p>
        </p:txBody>
      </p:sp>
      <p:pic>
        <p:nvPicPr>
          <p:cNvPr id="677" name="Google Shape;677;p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408" y="1846263"/>
            <a:ext cx="5363700" cy="40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08"/>
          <p:cNvSpPr/>
          <p:nvPr/>
        </p:nvSpPr>
        <p:spPr>
          <a:xfrm>
            <a:off x="5210589" y="3974101"/>
            <a:ext cx="1021200" cy="640200"/>
          </a:xfrm>
          <a:prstGeom prst="ellipse">
            <a:avLst/>
          </a:prstGeom>
          <a:noFill/>
          <a:ln cap="flat" cmpd="sng" w="603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08"/>
          <p:cNvSpPr txBox="1"/>
          <p:nvPr/>
        </p:nvSpPr>
        <p:spPr>
          <a:xfrm>
            <a:off x="7164591" y="3839921"/>
            <a:ext cx="91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HSD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680;p108"/>
          <p:cNvCxnSpPr/>
          <p:nvPr/>
        </p:nvCxnSpPr>
        <p:spPr>
          <a:xfrm flipH="1">
            <a:off x="6302991" y="4173188"/>
            <a:ext cx="861600" cy="68400"/>
          </a:xfrm>
          <a:prstGeom prst="straightConnector1">
            <a:avLst/>
          </a:prstGeom>
          <a:noFill/>
          <a:ln cap="flat" cmpd="sng" w="889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9"/>
          <p:cNvSpPr txBox="1"/>
          <p:nvPr>
            <p:ph type="title"/>
          </p:nvPr>
        </p:nvSpPr>
        <p:spPr>
          <a:xfrm>
            <a:off x="822960" y="462603"/>
            <a:ext cx="754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800"/>
              <a:buFont typeface="Calibri"/>
              <a:buNone/>
            </a:pPr>
            <a:r>
              <a:rPr lang="en">
                <a:solidFill>
                  <a:srgbClr val="0077D0"/>
                </a:solidFill>
              </a:rPr>
              <a:t>Beginning January 20, 2020</a:t>
            </a:r>
            <a:endParaRPr>
              <a:solidFill>
                <a:srgbClr val="0077D0"/>
              </a:solidFill>
            </a:endParaRPr>
          </a:p>
        </p:txBody>
      </p:sp>
      <p:sp>
        <p:nvSpPr>
          <p:cNvPr id="686" name="Google Shape;686;p109"/>
          <p:cNvSpPr txBox="1"/>
          <p:nvPr>
            <p:ph idx="1" type="body"/>
          </p:nvPr>
        </p:nvSpPr>
        <p:spPr>
          <a:xfrm>
            <a:off x="822960" y="2241551"/>
            <a:ext cx="7697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14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 "/>
            </a:pPr>
            <a:r>
              <a:rPr lang="en" sz="2700"/>
              <a:t>HSD will assess each new application for the need to comply with this new Common Rule requirement.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700"/>
          </a:p>
          <a:p>
            <a:pPr indent="-1714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700"/>
              <a:buChar char=" "/>
            </a:pPr>
            <a:r>
              <a:rPr lang="en" sz="2700"/>
              <a:t>If yes, we will work closely with the PI to implement it in the most efficient way possible. </a:t>
            </a:r>
            <a:endParaRPr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0"/>
          <p:cNvSpPr txBox="1"/>
          <p:nvPr>
            <p:ph type="title"/>
          </p:nvPr>
        </p:nvSpPr>
        <p:spPr>
          <a:xfrm>
            <a:off x="152400" y="752075"/>
            <a:ext cx="9144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320"/>
              <a:buFont typeface="Calibri"/>
              <a:buNone/>
            </a:pPr>
            <a:r>
              <a:rPr lang="en" sz="4200">
                <a:solidFill>
                  <a:srgbClr val="0077D0"/>
                </a:solidFill>
              </a:rPr>
              <a:t>When will the UW IRB be the Single IRB?</a:t>
            </a:r>
            <a:endParaRPr sz="4200">
              <a:solidFill>
                <a:srgbClr val="0077D0"/>
              </a:solidFill>
            </a:endParaRPr>
          </a:p>
        </p:txBody>
      </p:sp>
      <p:sp>
        <p:nvSpPr>
          <p:cNvPr id="692" name="Google Shape;692;p110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100"/>
              <a:t>In general, the UW IRB is willing to be the sIRB when the UW is the primary awardee and/or the lead PI for the overall study.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None/>
            </a:pPr>
            <a:r>
              <a:rPr lang="en" sz="2100" u="sng"/>
              <a:t>Exceptions</a:t>
            </a:r>
            <a:endParaRPr sz="2100"/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Federal agency requires a different IRB</a:t>
            </a:r>
            <a:endParaRPr/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PI prefers another IRB (if acceptable to HSD)</a:t>
            </a:r>
            <a:endParaRPr/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Existing coop agreement requires a different IRB (e.g., use of Hutch IRB)</a:t>
            </a:r>
            <a:endParaRPr/>
          </a:p>
          <a:p>
            <a:pPr indent="-1333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" sz="2100"/>
              <a:t>(rare) UW IRB doesn’t have the capacity for the specific study (very large; lack of IRB expertise)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1"/>
          <p:cNvSpPr txBox="1"/>
          <p:nvPr>
            <p:ph type="title"/>
          </p:nvPr>
        </p:nvSpPr>
        <p:spPr>
          <a:xfrm>
            <a:off x="746524" y="581875"/>
            <a:ext cx="500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800"/>
              <a:buFont typeface="Calibri"/>
              <a:buNone/>
            </a:pPr>
            <a:r>
              <a:rPr lang="en">
                <a:solidFill>
                  <a:srgbClr val="0077D0"/>
                </a:solidFill>
              </a:rPr>
              <a:t>What PIs should do</a:t>
            </a:r>
            <a:endParaRPr>
              <a:solidFill>
                <a:srgbClr val="0077D0"/>
              </a:solidFill>
            </a:endParaRPr>
          </a:p>
        </p:txBody>
      </p:sp>
      <p:graphicFrame>
        <p:nvGraphicFramePr>
          <p:cNvPr id="698" name="Google Shape;698;p111"/>
          <p:cNvGraphicFramePr/>
          <p:nvPr/>
        </p:nvGraphicFramePr>
        <p:xfrm>
          <a:off x="822722" y="22419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{28ACFE7E-E65C-4EF1-9AF9-0C02C1330FEF}</a:tableStyleId>
              </a:tblPr>
              <a:tblGrid>
                <a:gridCol w="2181375"/>
                <a:gridCol w="5613125"/>
              </a:tblGrid>
              <a:tr h="134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 u="none" cap="none" strike="noStrike"/>
                        <a:t>Knowledge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Types of studies </a:t>
                      </a:r>
                      <a:r>
                        <a:rPr lang="en" sz="2100"/>
                        <a:t>affected by new requirement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/>
                        <a:t>      </a:t>
                      </a:r>
                      <a:r>
                        <a:rPr i="1" lang="en" sz="1800">
                          <a:solidFill>
                            <a:srgbClr val="7F7F7F"/>
                          </a:solidFill>
                        </a:rPr>
                        <a:t>HSD eNews; HSD Single IRB webpages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New responsibilities of lead study PI/team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How to</a:t>
                      </a:r>
                      <a:r>
                        <a:rPr lang="en" sz="2100"/>
                        <a:t> obtain help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hlinkClick r:id="rId3"/>
                        </a:rPr>
                        <a:t>hsdrely@uw.edu</a:t>
                      </a:r>
                      <a:r>
                        <a:rPr lang="en" sz="2100"/>
                        <a:t> </a:t>
                      </a:r>
                      <a:endParaRPr sz="2100"/>
                    </a:p>
                  </a:txBody>
                  <a:tcPr marT="34300" marB="34300" marR="68575" marL="68575"/>
                </a:tc>
              </a:tr>
              <a:tr h="102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Grant</a:t>
                      </a:r>
                      <a:r>
                        <a:rPr b="1" lang="en" sz="2100"/>
                        <a:t> application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45085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" sz="2000"/>
                        <a:t>Consult</a:t>
                      </a:r>
                      <a:r>
                        <a:rPr lang="en" sz="2000"/>
                        <a:t> HSD </a:t>
                      </a:r>
                      <a:r>
                        <a:rPr b="1" i="1" lang="en" sz="2000"/>
                        <a:t>before</a:t>
                      </a:r>
                      <a:r>
                        <a:rPr lang="en" sz="2000"/>
                        <a:t> saying UW is the single IRB</a:t>
                      </a:r>
                      <a:endParaRPr sz="2000"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Identify any budget implications (IRB fees; additional staffing). </a:t>
                      </a:r>
                      <a:r>
                        <a:rPr b="1" i="1" lang="en" sz="2100"/>
                        <a:t>HSD can help with this.</a:t>
                      </a:r>
                      <a:endParaRPr b="1" i="1" sz="2100"/>
                    </a:p>
                  </a:txBody>
                  <a:tcPr marT="34300" marB="34300" marR="68575" marL="68575"/>
                </a:tc>
              </a:tr>
              <a:tr h="70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Study</a:t>
                      </a:r>
                      <a:r>
                        <a:rPr b="1" lang="en" sz="2100"/>
                        <a:t> start-up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Different</a:t>
                      </a:r>
                      <a:r>
                        <a:rPr lang="en" sz="2100"/>
                        <a:t> type of IRB application process (overall study, and then the sites)</a:t>
                      </a:r>
                      <a:endParaRPr sz="21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2"/>
          <p:cNvSpPr txBox="1"/>
          <p:nvPr>
            <p:ph type="title"/>
          </p:nvPr>
        </p:nvSpPr>
        <p:spPr>
          <a:xfrm>
            <a:off x="822725" y="643175"/>
            <a:ext cx="7794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800"/>
              <a:buFont typeface="Calibri"/>
              <a:buNone/>
            </a:pPr>
            <a:r>
              <a:rPr lang="en" sz="4200">
                <a:solidFill>
                  <a:srgbClr val="0077D0"/>
                </a:solidFill>
              </a:rPr>
              <a:t>What Administrators should do</a:t>
            </a:r>
            <a:endParaRPr sz="4200">
              <a:solidFill>
                <a:srgbClr val="0077D0"/>
              </a:solidFill>
            </a:endParaRPr>
          </a:p>
        </p:txBody>
      </p:sp>
      <p:graphicFrame>
        <p:nvGraphicFramePr>
          <p:cNvPr id="704" name="Google Shape;704;p112"/>
          <p:cNvGraphicFramePr/>
          <p:nvPr/>
        </p:nvGraphicFramePr>
        <p:xfrm>
          <a:off x="822722" y="22419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{28ACFE7E-E65C-4EF1-9AF9-0C02C1330FEF}</a:tableStyleId>
              </a:tblPr>
              <a:tblGrid>
                <a:gridCol w="2181375"/>
                <a:gridCol w="5613125"/>
              </a:tblGrid>
              <a:tr h="134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Knowledge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Types of studies </a:t>
                      </a:r>
                      <a:r>
                        <a:rPr lang="en" sz="2100"/>
                        <a:t>affected by new requirement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2100"/>
                        <a:t>      </a:t>
                      </a:r>
                      <a:r>
                        <a:rPr i="1" lang="en" sz="1800">
                          <a:solidFill>
                            <a:srgbClr val="7F7F7F"/>
                          </a:solidFill>
                        </a:rPr>
                        <a:t>HSD eNews; HSD Single IRB webpages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New responsibilities of lead study PI/team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How to</a:t>
                      </a:r>
                      <a:r>
                        <a:rPr lang="en" sz="2100"/>
                        <a:t> obtain help </a:t>
                      </a:r>
                      <a:r>
                        <a:rPr lang="en" sz="2100" u="sng">
                          <a:solidFill>
                            <a:schemeClr val="hlink"/>
                          </a:solidFill>
                          <a:hlinkClick r:id="rId3"/>
                        </a:rPr>
                        <a:t>hsdrely@uw.edu</a:t>
                      </a:r>
                      <a:r>
                        <a:rPr lang="en" sz="2100"/>
                        <a:t> </a:t>
                      </a:r>
                      <a:endParaRPr sz="2100"/>
                    </a:p>
                  </a:txBody>
                  <a:tcPr marT="34300" marB="34300" marR="68575" marL="68575"/>
                </a:tc>
              </a:tr>
              <a:tr h="38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Inform</a:t>
                      </a:r>
                      <a:r>
                        <a:rPr b="1" lang="en" sz="2100"/>
                        <a:t> PIs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About</a:t>
                      </a:r>
                      <a:r>
                        <a:rPr lang="en" sz="2100"/>
                        <a:t> what they need to know</a:t>
                      </a:r>
                      <a:endParaRPr sz="2100"/>
                    </a:p>
                  </a:txBody>
                  <a:tcPr marT="34300" marB="34300" marR="68575" marL="68575"/>
                </a:tc>
              </a:tr>
              <a:tr h="134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/>
                        <a:t>Grant</a:t>
                      </a:r>
                      <a:r>
                        <a:rPr b="1" lang="en" sz="2100"/>
                        <a:t> application</a:t>
                      </a:r>
                      <a:endParaRPr b="1" sz="21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100"/>
                        <a:buFont typeface="Arial"/>
                        <a:buNone/>
                      </a:pPr>
                      <a:r>
                        <a:rPr b="1" i="1" lang="en" sz="2100">
                          <a:solidFill>
                            <a:srgbClr val="FF0000"/>
                          </a:solidFill>
                        </a:rPr>
                        <a:t>IDEAL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Assess it:</a:t>
                      </a:r>
                      <a:r>
                        <a:rPr lang="en" sz="2100"/>
                        <a:t> Single IRB required or mentioned?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If yes: Staffing and budget impact?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" sz="2100"/>
                        <a:t>If UW</a:t>
                      </a:r>
                      <a:r>
                        <a:rPr lang="en" sz="2100"/>
                        <a:t> IRB: Has HSD been consulted first?</a:t>
                      </a:r>
                      <a:endParaRPr sz="21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90" y="597481"/>
            <a:ext cx="952483" cy="111619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3"/>
          <p:cNvSpPr txBox="1"/>
          <p:nvPr>
            <p:ph type="title"/>
          </p:nvPr>
        </p:nvSpPr>
        <p:spPr>
          <a:xfrm>
            <a:off x="1692850" y="778475"/>
            <a:ext cx="6487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20"/>
              <a:buFont typeface="Calibri"/>
              <a:buNone/>
            </a:pPr>
            <a:r>
              <a:rPr lang="en" sz="4320">
                <a:solidFill>
                  <a:srgbClr val="C00000"/>
                </a:solidFill>
              </a:rPr>
              <a:t>What about those IRB fees?</a:t>
            </a:r>
            <a:endParaRPr sz="4320">
              <a:solidFill>
                <a:srgbClr val="C00000"/>
              </a:solidFill>
            </a:endParaRPr>
          </a:p>
        </p:txBody>
      </p:sp>
      <p:sp>
        <p:nvSpPr>
          <p:cNvPr id="711" name="Google Shape;711;p113"/>
          <p:cNvSpPr txBox="1"/>
          <p:nvPr>
            <p:ph idx="1" type="body"/>
          </p:nvPr>
        </p:nvSpPr>
        <p:spPr>
          <a:xfrm>
            <a:off x="822960" y="2241550"/>
            <a:ext cx="75438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3317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942"/>
              <a:buChar char=" "/>
            </a:pPr>
            <a:r>
              <a:rPr b="1" lang="en" sz="1942"/>
              <a:t>Reviewing for other sites involves additional costs</a:t>
            </a:r>
            <a:endParaRPr sz="1942"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HSD staff time and UW IRB time</a:t>
            </a:r>
            <a:endParaRPr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Can be significant </a:t>
            </a:r>
            <a:r>
              <a:rPr i="1" lang="en" sz="1942">
                <a:solidFill>
                  <a:srgbClr val="A5A5A5"/>
                </a:solidFill>
              </a:rPr>
              <a:t>(e.g., a few hundred hours for a HSD staff person</a:t>
            </a:r>
            <a:r>
              <a:rPr lang="en" sz="1942"/>
              <a:t>)</a:t>
            </a:r>
            <a:endParaRPr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Not covered by indirect costs to UW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None/>
            </a:pPr>
            <a:r>
              <a:t/>
            </a:r>
            <a:endParaRPr sz="1942"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Char char=" "/>
            </a:pPr>
            <a:r>
              <a:rPr b="1" lang="en" sz="1942"/>
              <a:t>NIH allows IRBs to recover these extra costs by charging a fee </a:t>
            </a:r>
            <a:endParaRPr b="1" sz="1942"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" sz="1850" u="sng">
                <a:solidFill>
                  <a:schemeClr val="hlink"/>
                </a:solidFill>
                <a:hlinkClick r:id="rId4"/>
              </a:rPr>
              <a:t>https://grants.nih.gov/grants/guide/notice-files/NOT-OD-16-109.html</a:t>
            </a:r>
            <a:r>
              <a:rPr lang="en" sz="1850"/>
              <a:t> 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" sz="1850" u="sng">
                <a:solidFill>
                  <a:schemeClr val="hlink"/>
                </a:solidFill>
                <a:hlinkClick r:id="rId5"/>
              </a:rPr>
              <a:t>https://osp.od.nih.gov/clinical-research/nih-policy-on-the-use-of-a-single-irb-for-multi-site-research-faqs-on-costs/</a:t>
            </a:r>
            <a:r>
              <a:rPr lang="en" sz="1850"/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90" y="597481"/>
            <a:ext cx="952483" cy="111619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14"/>
          <p:cNvSpPr txBox="1"/>
          <p:nvPr>
            <p:ph type="title"/>
          </p:nvPr>
        </p:nvSpPr>
        <p:spPr>
          <a:xfrm>
            <a:off x="1647399" y="752050"/>
            <a:ext cx="7496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0077D0"/>
                </a:solidFill>
              </a:rPr>
              <a:t>HSD will charge a fee for some Single IRB studies</a:t>
            </a:r>
            <a:endParaRPr sz="2700">
              <a:solidFill>
                <a:srgbClr val="0077D0"/>
              </a:solidFill>
            </a:endParaRPr>
          </a:p>
        </p:txBody>
      </p:sp>
      <p:sp>
        <p:nvSpPr>
          <p:cNvPr id="718" name="Google Shape;718;p114"/>
          <p:cNvSpPr txBox="1"/>
          <p:nvPr>
            <p:ph idx="1" type="body"/>
          </p:nvPr>
        </p:nvSpPr>
        <p:spPr>
          <a:xfrm>
            <a:off x="822960" y="2241550"/>
            <a:ext cx="75438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2143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81"/>
              <a:buChar char=" "/>
            </a:pPr>
            <a:r>
              <a:rPr b="1" lang="en" sz="2081"/>
              <a:t>Which studies will be charged</a:t>
            </a:r>
            <a:endParaRPr sz="2081"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Char char=" "/>
            </a:pPr>
            <a:r>
              <a:rPr lang="en" sz="1942"/>
              <a:t>Where the cost is significant. We are not going to try to recover every extra dollar of cost. We will absorb as much as we can. </a:t>
            </a:r>
            <a:endParaRPr/>
          </a:p>
          <a:p>
            <a:pPr indent="-132143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81"/>
              <a:buChar char=" "/>
            </a:pPr>
            <a:r>
              <a:rPr b="1" lang="en" sz="2081"/>
              <a:t>How much</a:t>
            </a:r>
            <a:endParaRPr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Char char=" "/>
            </a:pPr>
            <a:r>
              <a:rPr lang="en" sz="1942"/>
              <a:t>The fee will be a small %FTE for a specific period of time. We are still determining actual costs so that we can create a </a:t>
            </a:r>
            <a:r>
              <a:rPr b="1" lang="en" sz="1942"/>
              <a:t>fee sheet </a:t>
            </a:r>
            <a:r>
              <a:rPr lang="en" sz="1942"/>
              <a:t>based on type of study and number of sites. </a:t>
            </a:r>
            <a:r>
              <a:rPr b="1" i="1" lang="en" sz="1942">
                <a:solidFill>
                  <a:srgbClr val="0077D0"/>
                </a:solidFill>
              </a:rPr>
              <a:t>There will be faculty consultation as part of this process. </a:t>
            </a:r>
            <a:endParaRPr/>
          </a:p>
          <a:p>
            <a:pPr indent="-132143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81"/>
              <a:buChar char=" "/>
            </a:pPr>
            <a:r>
              <a:rPr b="1" lang="en" sz="2081"/>
              <a:t>Why not an actual fee instead of FTE</a:t>
            </a:r>
            <a:endParaRPr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Char char=" "/>
            </a:pPr>
            <a:r>
              <a:rPr lang="en" sz="1942"/>
              <a:t>The extra cost is personnel time, so FTE is appropriate. FTE is easier for everyone administratively (vs. invoicing &amp; cost centers).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9"/>
          <p:cNvSpPr txBox="1"/>
          <p:nvPr>
            <p:ph idx="1" type="body"/>
          </p:nvPr>
        </p:nvSpPr>
        <p:spPr>
          <a:xfrm>
            <a:off x="623307" y="385935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What does the Contracts Team handle?</a:t>
            </a:r>
            <a:endParaRPr sz="2400"/>
          </a:p>
        </p:txBody>
      </p:sp>
      <p:sp>
        <p:nvSpPr>
          <p:cNvPr id="432" name="Google Shape;432;p79"/>
          <p:cNvSpPr txBox="1"/>
          <p:nvPr>
            <p:ph idx="2" type="body"/>
          </p:nvPr>
        </p:nvSpPr>
        <p:spPr>
          <a:xfrm>
            <a:off x="671750" y="154775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Industry Clinical Trials and Clinical Studies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Industry Sponsored Research Agreements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Other Complex Agreements As May Be Assigned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All Non-Award Agreements (NAAs) related to Sponsored Programs:</a:t>
            </a:r>
            <a:endParaRPr sz="2200"/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Affiliation Agreements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Confidentiality / Non-Disclosure Agreements (CDA / NDA)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Data Use / Transfer Agreements (DUA / DTUA)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Master Agreement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Material Transfer Agreements (MTAs)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Memorandum of Understanding (MOUs)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Unfunded Collaborative Research Agreements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90" y="597481"/>
            <a:ext cx="952483" cy="111619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15"/>
          <p:cNvSpPr txBox="1"/>
          <p:nvPr>
            <p:ph type="title"/>
          </p:nvPr>
        </p:nvSpPr>
        <p:spPr>
          <a:xfrm>
            <a:off x="1571199" y="752050"/>
            <a:ext cx="74967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2700"/>
              <a:buFont typeface="Calibri"/>
              <a:buNone/>
            </a:pPr>
            <a:r>
              <a:rPr lang="en" sz="2700">
                <a:solidFill>
                  <a:srgbClr val="0077D0"/>
                </a:solidFill>
              </a:rPr>
              <a:t>HSD will charge a fee for some Single IRB studies</a:t>
            </a:r>
            <a:endParaRPr sz="2700">
              <a:solidFill>
                <a:srgbClr val="0077D0"/>
              </a:solidFill>
            </a:endParaRPr>
          </a:p>
        </p:txBody>
      </p:sp>
      <p:sp>
        <p:nvSpPr>
          <p:cNvPr id="725" name="Google Shape;725;p115"/>
          <p:cNvSpPr txBox="1"/>
          <p:nvPr>
            <p:ph idx="1" type="body"/>
          </p:nvPr>
        </p:nvSpPr>
        <p:spPr>
          <a:xfrm>
            <a:off x="822960" y="2241550"/>
            <a:ext cx="75438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81"/>
              <a:buNone/>
            </a:pPr>
            <a:r>
              <a:rPr b="1" lang="en" sz="2081"/>
              <a:t>When will this start?</a:t>
            </a:r>
            <a:endParaRPr sz="2081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None/>
            </a:pPr>
            <a:r>
              <a:rPr lang="en" sz="1942"/>
              <a:t>Probably in 5-6 months, for new grants being submitted. 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942"/>
              <a:buNone/>
            </a:pPr>
            <a:r>
              <a:t/>
            </a:r>
            <a:endParaRPr sz="1942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81"/>
              <a:buNone/>
            </a:pPr>
            <a:r>
              <a:rPr b="1" lang="en" sz="2081"/>
              <a:t>What is the faculty consultation process?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081"/>
              <a:buNone/>
            </a:pPr>
            <a:r>
              <a:rPr lang="en" sz="2081"/>
              <a:t>HSD is seeking discussions with:</a:t>
            </a:r>
            <a:endParaRPr/>
          </a:p>
          <a:p>
            <a:pPr indent="-132143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081"/>
              <a:buFont typeface="Arial"/>
              <a:buChar char="•"/>
            </a:pPr>
            <a:r>
              <a:rPr lang="en" sz="2081"/>
              <a:t>Established faculty leadership groups </a:t>
            </a:r>
            <a:r>
              <a:rPr i="1" lang="en" sz="1665">
                <a:solidFill>
                  <a:srgbClr val="A5A5A5"/>
                </a:solidFill>
              </a:rPr>
              <a:t>e.g., Faculty Council on Research</a:t>
            </a:r>
            <a:endParaRPr sz="1942"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Faculty groups/depts likely to have many Single IRB studies</a:t>
            </a:r>
            <a:endParaRPr/>
          </a:p>
          <a:p>
            <a:pPr indent="-123317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942"/>
              <a:buFont typeface="Arial"/>
              <a:buChar char="•"/>
            </a:pPr>
            <a:r>
              <a:rPr lang="en" sz="1942"/>
              <a:t>Any faculty member who wants to be involved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16"/>
          <p:cNvSpPr txBox="1"/>
          <p:nvPr>
            <p:ph type="title"/>
          </p:nvPr>
        </p:nvSpPr>
        <p:spPr>
          <a:xfrm>
            <a:off x="822960" y="658073"/>
            <a:ext cx="754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77D0"/>
              </a:buClr>
              <a:buSzPts val="4800"/>
              <a:buFont typeface="Calibri"/>
              <a:buNone/>
            </a:pPr>
            <a:r>
              <a:rPr lang="en">
                <a:solidFill>
                  <a:srgbClr val="0077D0"/>
                </a:solidFill>
              </a:rPr>
              <a:t>The take-aways</a:t>
            </a:r>
            <a:endParaRPr>
              <a:solidFill>
                <a:srgbClr val="0077D0"/>
              </a:solidFill>
            </a:endParaRPr>
          </a:p>
        </p:txBody>
      </p:sp>
      <p:sp>
        <p:nvSpPr>
          <p:cNvPr id="731" name="Google Shape;731;p116"/>
          <p:cNvSpPr txBox="1"/>
          <p:nvPr>
            <p:ph idx="1" type="body"/>
          </p:nvPr>
        </p:nvSpPr>
        <p:spPr>
          <a:xfrm>
            <a:off x="822960" y="2519570"/>
            <a:ext cx="7543800" cy="27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5762" lvl="0" marL="3857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AutoNum type="arabicPeriod"/>
            </a:pPr>
            <a:r>
              <a:rPr lang="en" sz="2400"/>
              <a:t>A new federal requirement</a:t>
            </a:r>
            <a:endParaRPr/>
          </a:p>
          <a:p>
            <a:pPr indent="-385762" lvl="0" marL="38576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AutoNum type="arabicPeriod"/>
            </a:pPr>
            <a:r>
              <a:rPr lang="en" sz="2400"/>
              <a:t>Requires additional planning by PIs</a:t>
            </a:r>
            <a:endParaRPr/>
          </a:p>
          <a:p>
            <a:pPr indent="-385762" lvl="0" marL="38576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AutoNum type="arabicPeriod"/>
            </a:pPr>
            <a:r>
              <a:rPr lang="en" sz="2400"/>
              <a:t>May affect research costs</a:t>
            </a:r>
            <a:endParaRPr/>
          </a:p>
          <a:p>
            <a:pPr indent="-385762" lvl="0" marL="38576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AutoNum type="arabicPeriod"/>
            </a:pPr>
            <a:r>
              <a:rPr lang="en" sz="2400"/>
              <a:t>Consult HSD</a:t>
            </a:r>
            <a:endParaRPr/>
          </a:p>
        </p:txBody>
      </p:sp>
      <p:pic>
        <p:nvPicPr>
          <p:cNvPr id="732" name="Google Shape;73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3168" y="734944"/>
            <a:ext cx="2149062" cy="214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17"/>
          <p:cNvSpPr txBox="1"/>
          <p:nvPr>
            <p:ph idx="1" type="body"/>
          </p:nvPr>
        </p:nvSpPr>
        <p:spPr>
          <a:xfrm>
            <a:off x="692024" y="2173675"/>
            <a:ext cx="78522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</a:pPr>
            <a:r>
              <a:rPr lang="en" sz="425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Progress Reports</a:t>
            </a:r>
            <a:endParaRPr b="0" i="0" sz="4250" u="none" cap="none" strike="noStrik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</a:pPr>
            <a:r>
              <a:rPr lang="en" sz="3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Timeliness is Important!</a:t>
            </a:r>
            <a:endParaRPr sz="3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8" name="Google Shape;738;p117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b="0" i="0" sz="16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Director, Office of Sponsored Programs</a:t>
            </a:r>
            <a:endParaRPr sz="16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" sz="16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November 2019 </a:t>
            </a:r>
            <a:r>
              <a:rPr b="0" i="0" lang="en" sz="16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b="0" i="0" sz="16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8"/>
          <p:cNvSpPr txBox="1"/>
          <p:nvPr>
            <p:ph idx="1" type="body"/>
          </p:nvPr>
        </p:nvSpPr>
        <p:spPr>
          <a:xfrm>
            <a:off x="670925" y="371503"/>
            <a:ext cx="8184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Progress Reports and Federal Sponsors</a:t>
            </a:r>
            <a:endParaRPr b="0" i="0" sz="30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118"/>
          <p:cNvSpPr txBox="1"/>
          <p:nvPr>
            <p:ph idx="2" type="body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Merriweather Sans"/>
              <a:buNone/>
            </a:pPr>
            <a:r>
              <a:t/>
            </a:r>
            <a:endParaRPr b="0" i="0" sz="22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Merriweather Sans"/>
              <a:buNone/>
            </a:pPr>
            <a:r>
              <a:t/>
            </a:r>
            <a:endParaRPr b="0" i="0" sz="24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Merriweather Sans"/>
              <a:buNone/>
            </a:pPr>
            <a:r>
              <a:t/>
            </a:r>
            <a:endParaRPr b="0" i="0" sz="24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Merriweather Sans"/>
              <a:buNone/>
            </a:pPr>
            <a:br>
              <a:rPr b="0" i="0" lang="en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4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118"/>
          <p:cNvSpPr txBox="1"/>
          <p:nvPr/>
        </p:nvSpPr>
        <p:spPr>
          <a:xfrm>
            <a:off x="778550" y="1203325"/>
            <a:ext cx="82626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Submission is required 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no less than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annual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ly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be more often - check award terms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PI &amp; collaborators responsible for preparing content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Char char="&gt;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PI submits directly in sponsor’s research administration system e.g. eRA Commons, Research.gov - Exceptions: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–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Award terms and conditions dictate another method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–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non-SNAP eligible awards route through OSP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19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Recent Concern Communicated from NSF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119"/>
          <p:cNvSpPr txBox="1"/>
          <p:nvPr>
            <p:ph idx="2" type="body"/>
          </p:nvPr>
        </p:nvSpPr>
        <p:spPr>
          <a:xfrm>
            <a:off x="659300" y="1736725"/>
            <a:ext cx="8196300" cy="4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"/>
              <a:t>NSF expressed concern over volume of the UW’s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"/>
              <a:t>late reports. 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"/>
              <a:t>NSF Chief Financial Officer in Finance and Award Management Division provided a list of delinquent progress reports:</a:t>
            </a:r>
            <a:endParaRPr b="0"/>
          </a:p>
          <a:p>
            <a:pPr indent="-342900" lvl="0" marL="914400" rtl="0" algn="l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b="0" lang="en" sz="2200"/>
              <a:t>89 late annual reports</a:t>
            </a:r>
            <a:endParaRPr b="0" sz="2200"/>
          </a:p>
          <a:p>
            <a:pPr indent="-342900" lvl="0" marL="914400" rtl="0" algn="l"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b="0" lang="en" sz="2200"/>
              <a:t>25 late final reports</a:t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0"/>
          <p:cNvSpPr txBox="1"/>
          <p:nvPr>
            <p:ph idx="1" type="body"/>
          </p:nvPr>
        </p:nvSpPr>
        <p:spPr>
          <a:xfrm>
            <a:off x="776381" y="3250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Special Reminder &amp; Possible Escalation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120"/>
          <p:cNvSpPr txBox="1"/>
          <p:nvPr>
            <p:ph idx="2" type="body"/>
          </p:nvPr>
        </p:nvSpPr>
        <p:spPr>
          <a:xfrm>
            <a:off x="694325" y="1532350"/>
            <a:ext cx="8196300" cy="4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For these delinquent NSF reports OSP will send a reminder to PI with a cc to dept. contact on eGC1:</a:t>
            </a:r>
            <a:endParaRPr b="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b="0" lang="en" sz="2200"/>
              <a:t>NSF requires submission </a:t>
            </a:r>
            <a:r>
              <a:rPr b="0" lang="en" sz="2200"/>
              <a:t>within 90 days prior to the next budget period </a:t>
            </a:r>
            <a:endParaRPr b="0" sz="2200"/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b="0" lang="en" sz="2200"/>
              <a:t>Requirement of award </a:t>
            </a:r>
            <a:endParaRPr b="0" sz="1800"/>
          </a:p>
          <a:p>
            <a:pPr indent="-3683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b="0" lang="en" sz="2200"/>
              <a:t>NSF may sanction PI (and Co-PIs) if submissions are not timely:</a:t>
            </a:r>
            <a:endParaRPr b="0" sz="2200"/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b="0" lang="en"/>
              <a:t>Inability for PI to obtain additional NSF funding</a:t>
            </a:r>
            <a:endParaRPr b="0"/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b="0" lang="en"/>
              <a:t>Inability to receive NSF approval on any affected award OR associated awards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If not resolved by 11.30.19, </a:t>
            </a:r>
            <a:r>
              <a:rPr b="0" lang="en" sz="1800"/>
              <a:t>OSP will apply escalation path in </a:t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" sz="1800"/>
              <a:t>GIM 39 (typically for late final reports) to late annual reports</a:t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3810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1"/>
          <p:cNvSpPr txBox="1"/>
          <p:nvPr/>
        </p:nvSpPr>
        <p:spPr>
          <a:xfrm>
            <a:off x="659975" y="1240900"/>
            <a:ext cx="75612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NSF report submission instructions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Research.gov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Manage Reporting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Closeout Reporting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GIM 39: Closeout of Sponsored Programs</a:t>
            </a: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121"/>
          <p:cNvSpPr txBox="1"/>
          <p:nvPr>
            <p:ph idx="1" type="body"/>
          </p:nvPr>
        </p:nvSpPr>
        <p:spPr>
          <a:xfrm>
            <a:off x="776381" y="3250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2"/>
          <p:cNvSpPr txBox="1"/>
          <p:nvPr>
            <p:ph idx="1" type="body"/>
          </p:nvPr>
        </p:nvSpPr>
        <p:spPr>
          <a:xfrm>
            <a:off x="671757" y="1167124"/>
            <a:ext cx="41265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Compliance Corner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t/>
            </a:r>
            <a:endParaRPr/>
          </a:p>
        </p:txBody>
      </p:sp>
      <p:sp>
        <p:nvSpPr>
          <p:cNvPr id="769" name="Google Shape;769;p122"/>
          <p:cNvSpPr txBox="1"/>
          <p:nvPr/>
        </p:nvSpPr>
        <p:spPr>
          <a:xfrm>
            <a:off x="747252" y="4336026"/>
            <a:ext cx="37362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Gardner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gcafco@uw.edu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Google Shape;77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172502" y="977145"/>
            <a:ext cx="5005124" cy="37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2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Data! Tools!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Manage Awards &amp; Stay out of Trouble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76" name="Google Shape;776;p12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Data Analytics Dashboard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"/>
              <a:t>Review high risk transactions (before the auditors)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"/>
              <a:t>PAFC web has link &amp; supporting information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https://finance.uw.edu/pafc/data-analytics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/>
              <a:t>Cost Share Report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"/>
              <a:t>GCA web has link &amp; supporting information</a:t>
            </a:r>
            <a:endParaRPr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https://finance.uw.edu/gca/Cost_Share_Report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lang="en"/>
              <a:t>No longer on the MAA webpage</a:t>
            </a:r>
            <a:endParaRPr b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Travel: Expenses &gt; Budget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82" name="Google Shape;78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8133" y="1954588"/>
            <a:ext cx="5668286" cy="3470786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124"/>
          <p:cNvSpPr txBox="1"/>
          <p:nvPr/>
        </p:nvSpPr>
        <p:spPr>
          <a:xfrm>
            <a:off x="757084" y="1681316"/>
            <a:ext cx="23205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 Size: Difference between Budget and Expenditure Amount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 Color: Amount of Travel Expenses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0"/>
          <p:cNvSpPr txBox="1"/>
          <p:nvPr>
            <p:ph idx="1" type="body"/>
          </p:nvPr>
        </p:nvSpPr>
        <p:spPr>
          <a:xfrm>
            <a:off x="623307" y="385935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Process Improvements underway...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39" name="Google Shape;439;p80"/>
          <p:cNvSpPr txBox="1"/>
          <p:nvPr>
            <p:ph idx="2" type="body"/>
          </p:nvPr>
        </p:nvSpPr>
        <p:spPr>
          <a:xfrm>
            <a:off x="671750" y="1547750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Research Website &amp; UW Approved Templates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CDAs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DUAs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MTAs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40" name="Google Shape;440;p80"/>
          <p:cNvSpPr txBox="1"/>
          <p:nvPr/>
        </p:nvSpPr>
        <p:spPr>
          <a:xfrm>
            <a:off x="310025" y="6328200"/>
            <a:ext cx="7264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https://www.washington.edu/research/myresearch-lifecycle/setup/collaborations/agreement-types/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International Airfare on Federal Awards 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Fly America Act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9" name="Google Shape;789;p125"/>
          <p:cNvSpPr txBox="1"/>
          <p:nvPr/>
        </p:nvSpPr>
        <p:spPr>
          <a:xfrm>
            <a:off x="511277" y="1553497"/>
            <a:ext cx="34905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12 months: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Expenses: $2.9m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 2,323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Schools/Colleges: 22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PI’s: 432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Errors: ??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Google Shape;790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529" y="1838433"/>
            <a:ext cx="47910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827" y="1582994"/>
            <a:ext cx="4147500" cy="45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2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Cost Transfers on Sponsored Awards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97" name="Google Shape;797;p126"/>
          <p:cNvSpPr txBox="1"/>
          <p:nvPr/>
        </p:nvSpPr>
        <p:spPr>
          <a:xfrm>
            <a:off x="897900" y="1691148"/>
            <a:ext cx="25632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12 Months: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21,823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Food Purchases on Sponsored Awards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03" name="Google Shape;803;p127"/>
          <p:cNvSpPr txBox="1"/>
          <p:nvPr/>
        </p:nvSpPr>
        <p:spPr>
          <a:xfrm>
            <a:off x="580103" y="1927123"/>
            <a:ext cx="34020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Food purchases require Sponsor approval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last 12 months: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Transactions: 7,048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Value: $1.9m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4" name="Google Shape;804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38" y="2202513"/>
            <a:ext cx="433387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Equipment Purchased in the Last 90 Days of an Award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28"/>
          <p:cNvSpPr txBox="1"/>
          <p:nvPr>
            <p:ph idx="2" type="body"/>
          </p:nvPr>
        </p:nvSpPr>
        <p:spPr>
          <a:xfrm>
            <a:off x="659305" y="1736725"/>
            <a:ext cx="33990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Over the last 12 months: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123 transactions occurring in the last 90 days of an Award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$923,858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39 transactions after the Award end date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$715,229</a:t>
            </a:r>
            <a:endParaRPr/>
          </a:p>
        </p:txBody>
      </p:sp>
      <p:pic>
        <p:nvPicPr>
          <p:cNvPr id="811" name="Google Shape;81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994" y="2154246"/>
            <a:ext cx="458152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Tuition Paid on Sponsored Awards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29"/>
          <p:cNvSpPr txBox="1"/>
          <p:nvPr>
            <p:ph idx="2" type="body"/>
          </p:nvPr>
        </p:nvSpPr>
        <p:spPr>
          <a:xfrm>
            <a:off x="659300" y="1736725"/>
            <a:ext cx="81963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90"/>
              <a:buNone/>
            </a:pPr>
            <a:r>
              <a:rPr lang="en" sz="2590">
                <a:latin typeface="Arial"/>
                <a:ea typeface="Arial"/>
                <a:cs typeface="Arial"/>
                <a:sym typeface="Arial"/>
              </a:rPr>
              <a:t>Tuition Dashboard identifies tuition transactions on Awards:</a:t>
            </a:r>
            <a:endParaRPr/>
          </a:p>
        </p:txBody>
      </p:sp>
      <p:sp>
        <p:nvSpPr>
          <p:cNvPr id="818" name="Google Shape;818;p129"/>
          <p:cNvSpPr txBox="1"/>
          <p:nvPr/>
        </p:nvSpPr>
        <p:spPr>
          <a:xfrm>
            <a:off x="659288" y="2297025"/>
            <a:ext cx="81963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&gt;</a:t>
            </a:r>
            <a:r>
              <a:rPr b="1" lang="en" sz="2600">
                <a:solidFill>
                  <a:srgbClr val="4B2E83"/>
                </a:solidFill>
              </a:rPr>
              <a:t>Which are not identified as “Training” in the UW financial system, and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129"/>
          <p:cNvSpPr txBox="1"/>
          <p:nvPr/>
        </p:nvSpPr>
        <p:spPr>
          <a:xfrm>
            <a:off x="656888" y="3175100"/>
            <a:ext cx="82011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&gt;</a:t>
            </a:r>
            <a:r>
              <a:rPr b="1" lang="en" sz="2600">
                <a:solidFill>
                  <a:srgbClr val="4B2E83"/>
                </a:solidFill>
              </a:rPr>
              <a:t>In which there are no expenditures in object code 01-40 (Graduate Student Appointments)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129"/>
          <p:cNvSpPr txBox="1"/>
          <p:nvPr/>
        </p:nvSpPr>
        <p:spPr>
          <a:xfrm>
            <a:off x="758825" y="4588475"/>
            <a:ext cx="4203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4B2E83"/>
                </a:solidFill>
              </a:rPr>
              <a:t>Over the last 12 months: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129"/>
          <p:cNvSpPr txBox="1"/>
          <p:nvPr/>
        </p:nvSpPr>
        <p:spPr>
          <a:xfrm>
            <a:off x="812025" y="5008075"/>
            <a:ext cx="79041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&gt;</a:t>
            </a:r>
            <a:r>
              <a:rPr b="1" lang="en" sz="2600">
                <a:solidFill>
                  <a:srgbClr val="4B2E83"/>
                </a:solidFill>
              </a:rPr>
              <a:t>Federal Awards: 266 transactions ($633,244)</a:t>
            </a:r>
            <a:endParaRPr b="1" sz="2600">
              <a:solidFill>
                <a:srgbClr val="4B2E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&gt;</a:t>
            </a:r>
            <a:r>
              <a:rPr b="1" lang="en" sz="2600">
                <a:solidFill>
                  <a:srgbClr val="4B2E83"/>
                </a:solidFill>
              </a:rPr>
              <a:t>Non-Federal: 122 transactions ($197,862)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Tuition Dashboard Data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7" name="Google Shape;827;p130"/>
          <p:cNvGraphicFramePr/>
          <p:nvPr/>
        </p:nvGraphicFramePr>
        <p:xfrm>
          <a:off x="480169" y="26848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{B6C6C228-15E7-4707-96D1-4E4EC4EB46B9}</a:tableStyleId>
              </a:tblPr>
              <a:tblGrid>
                <a:gridCol w="1409600"/>
                <a:gridCol w="818600"/>
                <a:gridCol w="1053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Award Type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Trans.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Amount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Federal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266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$633,244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Non-Federal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122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$197,862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828" name="Google Shape;82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102" y="1514543"/>
            <a:ext cx="4989900" cy="34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3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by Commitment Type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4" name="Google Shape;834;p131"/>
          <p:cNvGraphicFramePr/>
          <p:nvPr/>
        </p:nvGraphicFramePr>
        <p:xfrm>
          <a:off x="832766" y="1736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{B6C6C228-15E7-4707-96D1-4E4EC4EB46B9}</a:tableStyleId>
              </a:tblPr>
              <a:tblGrid>
                <a:gridCol w="5036800"/>
                <a:gridCol w="1741725"/>
                <a:gridCol w="1084125"/>
              </a:tblGrid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Commitment Type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Amount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% Share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r>
                        <a:rPr baseline="30000" lang="en" sz="1800"/>
                        <a:t>rd</a:t>
                      </a:r>
                      <a:r>
                        <a:rPr lang="en" sz="1800"/>
                        <a:t> Party / Subawards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$47,885,764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44%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Salaries &amp; Wages (FEC and non-FEC)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$40,680,672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37%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Non-Salaries &amp; Wages (Supplies,</a:t>
                      </a:r>
                      <a:r>
                        <a:rPr lang="en" sz="1800"/>
                        <a:t> Equipment, etc.)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$10,398,813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10%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Tuition and Stipends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$2,986,589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Unrecovered</a:t>
                      </a:r>
                      <a:r>
                        <a:rPr lang="en" sz="1800"/>
                        <a:t> Indirect Costs (UIDC)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$602,280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6%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50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Total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$108,654,118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100%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3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by Commitment Type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1802058"/>
            <a:ext cx="66484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Commitments: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Federal vs. Non-Federal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6" name="Google Shape;846;p133"/>
          <p:cNvGraphicFramePr/>
          <p:nvPr/>
        </p:nvGraphicFramePr>
        <p:xfrm>
          <a:off x="671758" y="17490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{B6C6C228-15E7-4707-96D1-4E4EC4EB46B9}</a:tableStyleId>
              </a:tblPr>
              <a:tblGrid>
                <a:gridCol w="3691250"/>
                <a:gridCol w="2229650"/>
                <a:gridCol w="2263775"/>
              </a:tblGrid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Commitment Type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Federal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Non-Federal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</a:t>
                      </a:r>
                      <a:r>
                        <a:rPr baseline="30000" lang="en" sz="1800"/>
                        <a:t>rd</a:t>
                      </a:r>
                      <a:r>
                        <a:rPr lang="en" sz="1800"/>
                        <a:t> Party / Subawards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$41,027,707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$6,858,057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Salaries</a:t>
                      </a:r>
                      <a:r>
                        <a:rPr lang="en" sz="1800"/>
                        <a:t> &amp; Wages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$33,137,181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$7,543,491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Non-Salaries &amp; Wages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$5,101,840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$5,296,973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UIDC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$6,212,965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$803,137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Tuition</a:t>
                      </a:r>
                      <a:r>
                        <a:rPr lang="en" sz="1800"/>
                        <a:t> and Stipends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$2,183,452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$489,315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489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Total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$87,663,145</a:t>
                      </a:r>
                      <a:endParaRPr b="1"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$20,990,973</a:t>
                      </a:r>
                      <a:endParaRPr b="1" sz="20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Commitments: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Federal vs. Non-Federal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38" y="1754196"/>
            <a:ext cx="587692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1"/>
          <p:cNvSpPr txBox="1"/>
          <p:nvPr>
            <p:ph idx="1" type="body"/>
          </p:nvPr>
        </p:nvSpPr>
        <p:spPr>
          <a:xfrm>
            <a:off x="623307" y="385935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Sharing Information and Data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Confidentiality / Non-Disclosure Agreements</a:t>
            </a:r>
            <a:endParaRPr/>
          </a:p>
        </p:txBody>
      </p:sp>
      <p:sp>
        <p:nvSpPr>
          <p:cNvPr id="447" name="Google Shape;447;p81"/>
          <p:cNvSpPr txBox="1"/>
          <p:nvPr>
            <p:ph idx="2" type="body"/>
          </p:nvPr>
        </p:nvSpPr>
        <p:spPr>
          <a:xfrm>
            <a:off x="671750" y="1782200"/>
            <a:ext cx="82674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Process information updated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UW Approved NDA Template</a:t>
            </a:r>
            <a:r>
              <a:rPr lang="en"/>
              <a:t> published</a:t>
            </a:r>
            <a:endParaRPr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Using UW Approved templates speeds up OSP review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48" name="Google Shape;448;p81"/>
          <p:cNvSpPr txBox="1"/>
          <p:nvPr/>
        </p:nvSpPr>
        <p:spPr>
          <a:xfrm>
            <a:off x="353200" y="6122150"/>
            <a:ext cx="78195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https://www.washington.edu/research/myresearch-lifecycle/setup/collaborations/sharing-information-and-data/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Questions?</a:t>
            </a:r>
            <a:r>
              <a:rPr lang="en"/>
              <a:t>	</a:t>
            </a:r>
            <a:endParaRPr/>
          </a:p>
        </p:txBody>
      </p:sp>
      <p:sp>
        <p:nvSpPr>
          <p:cNvPr id="858" name="Google Shape;858;p13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Email: gcafco@uw.edu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Andra Sawyer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ll colors on the University of Washington Seattle campus, October 2013. PACCAR and Denny Hall. Photo by Katherine B. Turner" id="864" name="Google Shape;864;p136"/>
          <p:cNvPicPr preferRelativeResize="0"/>
          <p:nvPr/>
        </p:nvPicPr>
        <p:blipFill rotWithShape="1">
          <a:blip r:embed="rId3">
            <a:alphaModFix/>
          </a:blip>
          <a:srcRect b="3518" l="-100" r="100" t="78258"/>
          <a:stretch/>
        </p:blipFill>
        <p:spPr>
          <a:xfrm>
            <a:off x="-9524" y="5657850"/>
            <a:ext cx="9153524" cy="12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36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36"/>
          <p:cNvSpPr txBox="1"/>
          <p:nvPr/>
        </p:nvSpPr>
        <p:spPr>
          <a:xfrm>
            <a:off x="76200" y="360200"/>
            <a:ext cx="54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UPDATES</a:t>
            </a:r>
            <a:endParaRPr b="1" sz="3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67" name="Google Shape;867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8" name="Google Shape;868;p136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869" name="Google Shape;869;p136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36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136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872" name="Google Shape;872;p136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36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hient2\Desktop\Untitled-1.png" id="874" name="Google Shape;874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36"/>
          <p:cNvSpPr txBox="1"/>
          <p:nvPr/>
        </p:nvSpPr>
        <p:spPr>
          <a:xfrm>
            <a:off x="452475" y="5155588"/>
            <a:ext cx="3738600" cy="461700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136"/>
          <p:cNvSpPr txBox="1"/>
          <p:nvPr/>
        </p:nvSpPr>
        <p:spPr>
          <a:xfrm>
            <a:off x="4343400" y="5155588"/>
            <a:ext cx="4267200" cy="461700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list of courses and registration: </a:t>
            </a:r>
            <a:r>
              <a:rPr lang="en" sz="12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877" name="Google Shape;877;p136"/>
          <p:cNvGraphicFramePr/>
          <p:nvPr/>
        </p:nvGraphicFramePr>
        <p:xfrm>
          <a:off x="243408" y="1234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{0615AFB3-6E82-44D0-9ACC-6C6E0AF0D6B9}</a:tableStyleId>
              </a:tblPr>
              <a:tblGrid>
                <a:gridCol w="268800"/>
                <a:gridCol w="1124250"/>
                <a:gridCol w="7050875"/>
              </a:tblGrid>
              <a:tr h="35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Nov 21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" sz="1800" u="none">
                          <a:solidFill>
                            <a:schemeClr val="dk1"/>
                          </a:solidFill>
                        </a:rPr>
                        <a:t>Understanding Cost Share at the UW: When is it really cost share?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Dec 3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Managing Cost Share at the UW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41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" sz="1800">
                          <a:solidFill>
                            <a:schemeClr val="dk1"/>
                          </a:solidFill>
                        </a:rPr>
                        <a:t>Dec</a:t>
                      </a:r>
                      <a:r>
                        <a:rPr b="0" lang="en" sz="1800">
                          <a:solidFill>
                            <a:schemeClr val="dk1"/>
                          </a:solidFill>
                        </a:rPr>
                        <a:t> 10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Managing NRSA Training Grants at the UW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Internal Controls in Purchasing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Introduction to Sponsored Project Budgets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 Award Food Purchases and Compliance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Salary &amp; Cost Transfers and Compliance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Billing of F&amp;A Type Costs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Timing of Expenditures &amp; Benefit to Award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78" name="Google Shape;878;p136"/>
          <p:cNvSpPr/>
          <p:nvPr/>
        </p:nvSpPr>
        <p:spPr>
          <a:xfrm>
            <a:off x="335821" y="1124896"/>
            <a:ext cx="8382000" cy="46080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 Enrollment at 136. Several enrollees are very close to done. Recognition event September 2020.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Enrollment very high this quarter. Thank you to everyone who cancelled their registration ahead of time to make space available for those on the waitlist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79" name="Google Shape;879;p136"/>
          <p:cNvGraphicFramePr/>
          <p:nvPr/>
        </p:nvGraphicFramePr>
        <p:xfrm>
          <a:off x="435462" y="2682240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38" scaled="0"/>
                </a:gradFill>
                <a:tableStyleId>{294A2141-8CAF-48A5-A40D-B812C4F5A6B7}</a:tableStyleId>
              </a:tblPr>
              <a:tblGrid>
                <a:gridCol w="1124250"/>
                <a:gridCol w="7050875"/>
              </a:tblGrid>
              <a:tr h="3505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>
                          <a:solidFill>
                            <a:srgbClr val="7F7F7F"/>
                          </a:solidFill>
                        </a:rPr>
                        <a:t>Certificate in Research Administration Required Courses Winter 2020</a:t>
                      </a:r>
                      <a:r>
                        <a:rPr b="1" lang="en" sz="1800">
                          <a:solidFill>
                            <a:srgbClr val="7F7F7F"/>
                          </a:solidFill>
                        </a:rPr>
                        <a:t> Schedule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ABF8E"/>
                    </a:solidFill>
                  </a:tcPr>
                </a:tc>
                <a:tc hMerge="1"/>
              </a:tr>
              <a:tr h="35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Jan 9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Introduction</a:t>
                      </a:r>
                      <a:r>
                        <a:rPr lang="en" sz="1800" u="none"/>
                        <a:t> to Research Administration</a:t>
                      </a:r>
                      <a:endParaRPr b="0" sz="1800" u="non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Jan</a:t>
                      </a:r>
                      <a:r>
                        <a:rPr lang="en" sz="1800"/>
                        <a:t> 16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Blueprint</a:t>
                      </a:r>
                      <a:r>
                        <a:rPr lang="en" sz="1800" u="none"/>
                        <a:t> of a Proposal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Jan 22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Understanding Your</a:t>
                      </a:r>
                      <a:r>
                        <a:rPr lang="en" sz="1800" u="none"/>
                        <a:t> New Award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Jan 28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Award Administration: Fiscal Compliance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Feb 4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Set up and Manage Your Award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Feb 12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Preparing for Audit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Feb</a:t>
                      </a:r>
                      <a:r>
                        <a:rPr lang="en" sz="1800" u="none"/>
                        <a:t> 20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Processes at Award Closeout</a:t>
                      </a:r>
                      <a:endParaRPr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ll colors on the University of Washington Seattle campus, October 2013. PACCAR and Denny Hall. Photo by Katherine B. Turner" id="885" name="Google Shape;885;p137"/>
          <p:cNvPicPr preferRelativeResize="0"/>
          <p:nvPr/>
        </p:nvPicPr>
        <p:blipFill rotWithShape="1">
          <a:blip r:embed="rId3">
            <a:alphaModFix/>
          </a:blip>
          <a:srcRect b="3518" l="-100" r="100" t="78258"/>
          <a:stretch/>
        </p:blipFill>
        <p:spPr>
          <a:xfrm>
            <a:off x="-9524" y="5657850"/>
            <a:ext cx="9153524" cy="12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37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37"/>
          <p:cNvSpPr txBox="1"/>
          <p:nvPr/>
        </p:nvSpPr>
        <p:spPr>
          <a:xfrm>
            <a:off x="76200" y="360200"/>
            <a:ext cx="54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UPDATES</a:t>
            </a:r>
            <a:endParaRPr b="1" sz="36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88" name="Google Shape;888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9" name="Google Shape;889;p137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890" name="Google Shape;890;p13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37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137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893" name="Google Shape;893;p13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37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hient2\Desktop\Untitled-1.png" id="895" name="Google Shape;895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37"/>
          <p:cNvSpPr txBox="1"/>
          <p:nvPr/>
        </p:nvSpPr>
        <p:spPr>
          <a:xfrm>
            <a:off x="452475" y="5155588"/>
            <a:ext cx="3738600" cy="461700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93B3D7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37"/>
          <p:cNvSpPr txBox="1"/>
          <p:nvPr/>
        </p:nvSpPr>
        <p:spPr>
          <a:xfrm>
            <a:off x="4343400" y="5155588"/>
            <a:ext cx="4267200" cy="461700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list of courses and registration: </a:t>
            </a:r>
            <a:r>
              <a:rPr lang="en" sz="12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898" name="Google Shape;898;p137"/>
          <p:cNvGraphicFramePr/>
          <p:nvPr/>
        </p:nvGraphicFramePr>
        <p:xfrm>
          <a:off x="243408" y="1234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{0615AFB3-6E82-44D0-9ACC-6C6E0AF0D6B9}</a:tableStyleId>
              </a:tblPr>
              <a:tblGrid>
                <a:gridCol w="268800"/>
                <a:gridCol w="1124250"/>
                <a:gridCol w="7050875"/>
              </a:tblGrid>
              <a:tr h="35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Nov 21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" sz="1800" u="none">
                          <a:solidFill>
                            <a:schemeClr val="dk1"/>
                          </a:solidFill>
                        </a:rPr>
                        <a:t>Understanding Cost Share at the UW: When is it really cost share?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/>
                        <a:t>Dec 3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Managing Cost Share at the UW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41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" sz="1800">
                          <a:solidFill>
                            <a:schemeClr val="dk1"/>
                          </a:solidFill>
                        </a:rPr>
                        <a:t>Dec</a:t>
                      </a:r>
                      <a:r>
                        <a:rPr b="0" lang="en" sz="1800">
                          <a:solidFill>
                            <a:schemeClr val="dk1"/>
                          </a:solidFill>
                        </a:rPr>
                        <a:t> 10</a:t>
                      </a:r>
                      <a:endParaRPr b="1" sz="18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u="none"/>
                        <a:t>Managing NRSA Training Grants at the UW</a:t>
                      </a:r>
                      <a:endParaRPr b="1" sz="1800" u="none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Internal Controls in Purchasing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Introduction to Sponsored Project Budgets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 Award Food Purchases and Compliance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Salary &amp; Cost Transfers and Compliance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Billing of F&amp;A Type Costs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rgbClr val="7F7F7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600"/>
                        <a:buFont typeface="Open Sans"/>
                        <a:buNone/>
                      </a:pPr>
                      <a:r>
                        <a:rPr b="0" lang="en" sz="1600" u="non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Timing of Expenditures &amp; Benefit to Award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Sharing Information and Data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Data Use / Data Transfer Agreements </a:t>
            </a:r>
            <a:endParaRPr/>
          </a:p>
        </p:txBody>
      </p:sp>
      <p:sp>
        <p:nvSpPr>
          <p:cNvPr id="455" name="Google Shape;455;p82"/>
          <p:cNvSpPr txBox="1"/>
          <p:nvPr>
            <p:ph idx="2" type="body"/>
          </p:nvPr>
        </p:nvSpPr>
        <p:spPr>
          <a:xfrm>
            <a:off x="720200" y="1714025"/>
            <a:ext cx="80877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DUA process steps online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Need a DUA? 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Federal Demonstration Partnership (</a:t>
            </a:r>
            <a:r>
              <a:rPr lang="en" u="sng">
                <a:solidFill>
                  <a:schemeClr val="hlink"/>
                </a:solidFill>
                <a:hlinkClick r:id="rId3"/>
              </a:rPr>
              <a:t>FDP) Templates</a:t>
            </a:r>
            <a:endParaRPr/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/>
              <a:t>Complete DTUA Face Page, Attachments 1 and 3, relevant attachment 2</a:t>
            </a:r>
            <a:endParaRPr/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/>
              <a:t>Upon receipt of Non-Award Agreement (NAA) eGC1 with complete FDP templates, OSP can review and sign</a:t>
            </a:r>
            <a:endParaRPr/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/>
              <a:t>Using FDP DUA template speeds up OSP process</a:t>
            </a:r>
            <a:endParaRPr/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2000"/>
              <a:t>Have a Data Sharer’s DUA? 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Review FDP templates - this is info OSP needs in NAA eGC1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Less predictable timeline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Who reviews a DUA?</a:t>
            </a:r>
            <a:r>
              <a:rPr lang="en" sz="2000"/>
              <a:t> 1.5min process flow video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Sharing Materials: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Material Transfer Agreement </a:t>
            </a:r>
            <a:endParaRPr/>
          </a:p>
        </p:txBody>
      </p:sp>
      <p:sp>
        <p:nvSpPr>
          <p:cNvPr id="462" name="Google Shape;462;p83"/>
          <p:cNvSpPr txBox="1"/>
          <p:nvPr>
            <p:ph idx="2" type="body"/>
          </p:nvPr>
        </p:nvSpPr>
        <p:spPr>
          <a:xfrm>
            <a:off x="749075" y="1870425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OSP and CoMotion handle MTAs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Where do you send an MTA? It depends…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Improved guidance on where to send your MTA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Quick 1.5min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MTA flowchart video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63" name="Google Shape;463;p83"/>
          <p:cNvSpPr txBox="1"/>
          <p:nvPr/>
        </p:nvSpPr>
        <p:spPr>
          <a:xfrm>
            <a:off x="316250" y="6370400"/>
            <a:ext cx="80307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https://www.washington.edu/research/myresearch-lifecycle/setup/collaborations/sharing-material/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Non-Award Agreement (NAA) eGC1 Instructions</a:t>
            </a:r>
            <a:endParaRPr/>
          </a:p>
        </p:txBody>
      </p:sp>
      <p:sp>
        <p:nvSpPr>
          <p:cNvPr id="470" name="Google Shape;470;p84"/>
          <p:cNvSpPr txBox="1"/>
          <p:nvPr>
            <p:ph idx="2" type="body"/>
          </p:nvPr>
        </p:nvSpPr>
        <p:spPr>
          <a:xfrm>
            <a:off x="659305" y="14319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What to include: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Sponsor contacts name &amp; email/phone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Related eGC1 #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 detailed description of what agreement is trying to accomplish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Editable agreement attached or indicate OSP to issue template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84"/>
          <p:cNvSpPr txBox="1"/>
          <p:nvPr/>
        </p:nvSpPr>
        <p:spPr>
          <a:xfrm>
            <a:off x="659300" y="6345125"/>
            <a:ext cx="56838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https://washington.edu/research/faq/naa-egc1-instructions/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