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embeddedFontLst>
    <p:embeddedFont>
      <p:font typeface="Encode Sans Black"/>
      <p:bold r:id="rId20"/>
    </p:embeddedFont>
    <p:embeddedFont>
      <p:font typeface="Open Sans Light"/>
      <p:regular r:id="rId21"/>
      <p:bold r:id="rId22"/>
      <p:italic r:id="rId23"/>
      <p:boldItalic r:id="rId24"/>
    </p:embeddedFont>
    <p:embeddedFont>
      <p:font typeface="Open Sans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A582B996-CDFA-499A-8877-432D25D5E7E7}">
  <a:tblStyle styleId="{A582B996-CDFA-499A-8877-432D25D5E7E7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62E7C23D-82A8-485F-A470-08CBC33A7C5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ncodeSansBlack-bold.fntdata"/><Relationship Id="rId22" Type="http://schemas.openxmlformats.org/officeDocument/2006/relationships/font" Target="fonts/OpenSansLight-bold.fntdata"/><Relationship Id="rId21" Type="http://schemas.openxmlformats.org/officeDocument/2006/relationships/font" Target="fonts/OpenSansLight-regular.fntdata"/><Relationship Id="rId24" Type="http://schemas.openxmlformats.org/officeDocument/2006/relationships/font" Target="fonts/OpenSansLight-boldItalic.fntdata"/><Relationship Id="rId23" Type="http://schemas.openxmlformats.org/officeDocument/2006/relationships/font" Target="fonts/OpenSansLigh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OpenSans-bold.fntdata"/><Relationship Id="rId25" Type="http://schemas.openxmlformats.org/officeDocument/2006/relationships/font" Target="fonts/OpenSans-regular.fntdata"/><Relationship Id="rId28" Type="http://schemas.openxmlformats.org/officeDocument/2006/relationships/font" Target="fonts/OpenSans-boldItalic.fntdata"/><Relationship Id="rId27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mailto:ospweb@uw.edu" TargetMode="Externa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2bede33c4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g2bede33c40_0_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18b5b4128_0_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18b5b4128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will go over a few examples - check out updates on your own -let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ospweb@uw.edu</a:t>
            </a:r>
            <a:r>
              <a:rPr lang="en-US"/>
              <a:t> know if you have questions</a:t>
            </a:r>
            <a:endParaRPr/>
          </a:p>
        </p:txBody>
      </p:sp>
      <p:sp>
        <p:nvSpPr>
          <p:cNvPr id="102" name="Google Shape;102;g418b5b4128_0_3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f5ad27faf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f5ad27fa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6f5ad27faf_1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f5ad27faf_1_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f5ad27faf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6f5ad27faf_1_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73fea7bc21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73fea7bc2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73fea7bc21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bede33c4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2bede33c40_0_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6f717c840c_0_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6f717c840c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RA landscape evolving, the UW and our peer institutions are </a:t>
            </a:r>
            <a:r>
              <a:rPr lang="en-US"/>
              <a:t>seeing</a:t>
            </a:r>
            <a:r>
              <a:rPr lang="en-US"/>
              <a:t> an increase in Non-Award Agreements - reflection of expanding collaborations.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Changes to team structure to focus on these agreements </a:t>
            </a:r>
            <a:endParaRPr/>
          </a:p>
        </p:txBody>
      </p:sp>
      <p:sp>
        <p:nvSpPr>
          <p:cNvPr id="40" name="Google Shape;40;g6f717c840c_0_3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6f717c840c_0_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6f717c840c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g6f717c840c_0_4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6f717c840c_0_5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6f717c840c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g6f717c840c_0_5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f5ad27faf_1_6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f5ad27faf_1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Updates to web guidance provide more direct information on what to do for signature and who to contact</a:t>
            </a:r>
            <a:endParaRPr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AKA Proprietary Information Agreements (PIA)</a:t>
            </a:r>
            <a:endParaRPr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CDA/NDAs - Restricts disclosure use of proprietary or protected information </a:t>
            </a:r>
            <a:endParaRPr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6f5ad27faf_1_6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18b5b4128_0_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18b5b4128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DUAs: used for </a:t>
            </a:r>
            <a:r>
              <a:rPr lang="en-US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transferring collected or developed data (data sets, raw data, personal health info, student info, etc.)</a:t>
            </a:r>
            <a:endParaRPr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g418b5b4128_0_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f5ad27faf_1_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f5ad27faf_1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/>
              <a:t>Different criteria, different processes</a:t>
            </a:r>
            <a:endParaRPr sz="1100"/>
          </a:p>
        </p:txBody>
      </p:sp>
      <p:sp>
        <p:nvSpPr>
          <p:cNvPr id="78" name="Google Shape;78;g6f5ad27faf_1_3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fb9dbfd7d_0_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fb9dbfd7d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6fb9dbfd7d_0_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fb9dbfd7d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fb9dbfd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Status Checker </a:t>
            </a:r>
            <a:endParaRPr/>
          </a:p>
        </p:txBody>
      </p:sp>
      <p:sp>
        <p:nvSpPr>
          <p:cNvPr id="94" name="Google Shape;94;g6fb9dbfd7d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washington.edu/research/myresearch-lifecycle/setup/collaborations/agreement-types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washington.edu/research/faq/naa-egc1-instructions/" TargetMode="External"/><Relationship Id="rId4" Type="http://schemas.openxmlformats.org/officeDocument/2006/relationships/hyperlink" Target="https://www.washington.edu/research/faq/naa-egc1-instructions/" TargetMode="External"/><Relationship Id="rId5" Type="http://schemas.openxmlformats.org/officeDocument/2006/relationships/hyperlink" Target="http://comotion.uw.edu/contact-us" TargetMode="External"/><Relationship Id="rId6" Type="http://schemas.openxmlformats.org/officeDocument/2006/relationships/hyperlink" Target="http://comotion.uw.edu/contact-us" TargetMode="External"/><Relationship Id="rId7" Type="http://schemas.openxmlformats.org/officeDocument/2006/relationships/hyperlink" Target="https://www.washington.edu/research/myresearch-lifecycle/setup/collaborations/agreement-types/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washington.edu/research/myresearch-lifecycle/setup/collaborations/agreement-types/" TargetMode="External"/><Relationship Id="rId4" Type="http://schemas.openxmlformats.org/officeDocument/2006/relationships/hyperlink" Target="https://research-eval.ui.oris.washington.edu/research/myresearch-lifecycle/setup/collaborations/sharing-information-and-data/" TargetMode="External"/><Relationship Id="rId11" Type="http://schemas.openxmlformats.org/officeDocument/2006/relationships/hyperlink" Target="https://washington.edu/research/faq/naa-egc1-instructions/" TargetMode="External"/><Relationship Id="rId10" Type="http://schemas.openxmlformats.org/officeDocument/2006/relationships/hyperlink" Target="https://www.washington.edu/research/myresearch-lifecycle/setup/sponsor-requirements/agreement-considerations/" TargetMode="External"/><Relationship Id="rId12" Type="http://schemas.openxmlformats.org/officeDocument/2006/relationships/hyperlink" Target="mailto:jkindra@uw.edu" TargetMode="External"/><Relationship Id="rId9" Type="http://schemas.openxmlformats.org/officeDocument/2006/relationships/hyperlink" Target="https://youtu.be/-9cGZaDVhe0" TargetMode="External"/><Relationship Id="rId5" Type="http://schemas.openxmlformats.org/officeDocument/2006/relationships/hyperlink" Target="https://washington.edu/research/faq/naa-egc1-instructions/" TargetMode="External"/><Relationship Id="rId6" Type="http://schemas.openxmlformats.org/officeDocument/2006/relationships/hyperlink" Target="https://thefdp.org/default/committees/research-compliance/data-stewardship/" TargetMode="External"/><Relationship Id="rId7" Type="http://schemas.openxmlformats.org/officeDocument/2006/relationships/hyperlink" Target="https://youtu.be/GyofkdRSOig" TargetMode="External"/><Relationship Id="rId8" Type="http://schemas.openxmlformats.org/officeDocument/2006/relationships/hyperlink" Target="https://www.washington.edu/research/myresearch-lifecycle/setup/collaborations/sharing-material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washington.edu/research/myresearch-lifecycle/setup/collaborations/agreement-types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ashington.edu/research/faq/naa-egc1-instructions/" TargetMode="External"/><Relationship Id="rId4" Type="http://schemas.openxmlformats.org/officeDocument/2006/relationships/hyperlink" Target="https://www.washington.edu/research/myresearch-lifecycle/setup/collaborations/sharing-information-and-data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thefdp.org/default/committees/research-compliance/data-stewardship/" TargetMode="External"/><Relationship Id="rId4" Type="http://schemas.openxmlformats.org/officeDocument/2006/relationships/hyperlink" Target="https://youtu.be/GyofkdRSOig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youtu.be/-9cGZaDVhe0" TargetMode="External"/><Relationship Id="rId4" Type="http://schemas.openxmlformats.org/officeDocument/2006/relationships/hyperlink" Target="https://www.washington.edu/research/myresearch-lifecycle/setup/collaborations/sharing-material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ashington.edu/research/faq/naa-egc1-instructions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ashington.edu/research/faq/naa-egc1-instruc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/>
              <a:t>Office of Sponsored Programs: Contracts Team</a:t>
            </a:r>
            <a:endParaRPr sz="3800"/>
          </a:p>
        </p:txBody>
      </p:sp>
      <p:sp>
        <p:nvSpPr>
          <p:cNvPr id="36" name="Google Shape;36;p6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November, 2019 </a:t>
            </a: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Jesse Kindra</a:t>
            </a:r>
            <a:endParaRPr sz="1600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Contracts Team Manager</a:t>
            </a:r>
            <a:endParaRPr sz="1600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Agreement Types Table Updates</a:t>
            </a:r>
            <a:endParaRPr sz="2000"/>
          </a:p>
        </p:txBody>
      </p:sp>
      <p:sp>
        <p:nvSpPr>
          <p:cNvPr id="105" name="Google Shape;105;p15"/>
          <p:cNvSpPr txBox="1"/>
          <p:nvPr>
            <p:ph idx="2" type="body"/>
          </p:nvPr>
        </p:nvSpPr>
        <p:spPr>
          <a:xfrm>
            <a:off x="659305" y="15843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Content links to specific process guidance 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Confidentiality Agreements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Data Use Agreements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Material Transfer Agreements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References updated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Links and resources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Sponsored Research Agreement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Reorganized columns &amp; format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Header titles updated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Alphabetical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Column flow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5"/>
          <p:cNvSpPr txBox="1"/>
          <p:nvPr/>
        </p:nvSpPr>
        <p:spPr>
          <a:xfrm>
            <a:off x="166775" y="6249725"/>
            <a:ext cx="8329800" cy="4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hlinkClick r:id="rId3"/>
              </a:rPr>
              <a:t>https://www.washington.edu/research/myresearch-lifecycle/setup/collaborations/agreement-types/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Agreement Types Table BEFORE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/>
              <a:t>Confidentiality / Non-Disclosure Agreement </a:t>
            </a:r>
            <a:endParaRPr sz="2000"/>
          </a:p>
        </p:txBody>
      </p:sp>
      <p:sp>
        <p:nvSpPr>
          <p:cNvPr id="113" name="Google Shape;113;p16"/>
          <p:cNvSpPr txBox="1"/>
          <p:nvPr>
            <p:ph idx="2" type="body"/>
          </p:nvPr>
        </p:nvSpPr>
        <p:spPr>
          <a:xfrm>
            <a:off x="665905" y="18552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14" name="Google Shape;114;p16"/>
          <p:cNvGraphicFramePr/>
          <p:nvPr/>
        </p:nvGraphicFramePr>
        <p:xfrm>
          <a:off x="671713" y="1730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{62E7C23D-82A8-485F-A470-08CBC33A7C5C}</a:tableStyleId>
              </a:tblPr>
              <a:tblGrid>
                <a:gridCol w="2762325"/>
                <a:gridCol w="2762325"/>
                <a:gridCol w="2762325"/>
              </a:tblGrid>
              <a:tr h="844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What transaction is contemplated?	</a:t>
                      </a:r>
                      <a:endParaRPr b="1" sz="18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UW Office Contact Instructions	</a:t>
                      </a:r>
                      <a:endParaRPr b="1" sz="18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Agreement Type</a:t>
                      </a:r>
                      <a:endParaRPr b="1" sz="18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</a:tr>
              <a:tr h="4047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48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Restrict the further disclosure and potential use by a recipient of non-tangible information.</a:t>
                      </a:r>
                      <a:endParaRPr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0" rtl="0" algn="l">
                        <a:spcBef>
                          <a:spcPts val="48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These agreements are often presented for signature in order for parties to share information with each other when considering a grantor/grantee relationship.</a:t>
                      </a:r>
                      <a:endParaRPr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48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Does it also relate to an existing sponsored program or specifically intended to result in a sponsored program? Contact OSP, or the investigator may sign strictly in their own capacity.</a:t>
                      </a:r>
                      <a:endParaRPr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0" rtl="0" algn="l">
                        <a:spcBef>
                          <a:spcPts val="48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Is the information to be shared a potential UW innovation? Or related to the activities of CoMotion? Contact CoMotion.</a:t>
                      </a:r>
                      <a:endParaRPr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0" rtl="0" algn="l">
                        <a:spcBef>
                          <a:spcPts val="48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0" rtl="0" algn="l">
                        <a:spcBef>
                          <a:spcPts val="48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NOT for research or other sponsored program? Contact your Departmental Chair or department authorized signing authority.</a:t>
                      </a:r>
                      <a:endParaRPr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Confidential Disclosure Agreement/ Non-Disclosure Agreement (CDA/NDA)</a:t>
                      </a:r>
                      <a:endParaRPr b="1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US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Also can be called a Proprietary Information Agreement (PIA)</a:t>
                      </a:r>
                      <a:endParaRPr b="1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/>
          <p:nvPr>
            <p:ph idx="1" type="body"/>
          </p:nvPr>
        </p:nvSpPr>
        <p:spPr>
          <a:xfrm>
            <a:off x="673407" y="3292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Agreement Types Table AFTER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/>
              <a:t>Confidentiality / Non-Disclosure Agreement </a:t>
            </a:r>
            <a:endParaRPr/>
          </a:p>
        </p:txBody>
      </p:sp>
      <p:sp>
        <p:nvSpPr>
          <p:cNvPr id="121" name="Google Shape;121;p17"/>
          <p:cNvSpPr txBox="1"/>
          <p:nvPr>
            <p:ph idx="2" type="body"/>
          </p:nvPr>
        </p:nvSpPr>
        <p:spPr>
          <a:xfrm>
            <a:off x="473855" y="20076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22" name="Google Shape;122;p17"/>
          <p:cNvGraphicFramePr/>
          <p:nvPr/>
        </p:nvGraphicFramePr>
        <p:xfrm>
          <a:off x="458800" y="1907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{62E7C23D-82A8-485F-A470-08CBC33A7C5C}</a:tableStyleId>
              </a:tblPr>
              <a:tblGrid>
                <a:gridCol w="2879675"/>
                <a:gridCol w="2658325"/>
                <a:gridCol w="2658325"/>
              </a:tblGrid>
              <a:tr h="406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Agreement Type</a:t>
                      </a:r>
                      <a:endParaRPr b="1" sz="16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Agreement Purpose</a:t>
                      </a:r>
                      <a:endParaRPr b="1" sz="16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Contact Instructions</a:t>
                      </a:r>
                      <a:endParaRPr b="1" sz="16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</a:tr>
              <a:tr h="36089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Confidential Disclosure Agreement (CDA)</a:t>
                      </a:r>
                      <a:endParaRPr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Non-Disclosure Agreement (NDA)</a:t>
                      </a:r>
                      <a:endParaRPr b="1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Proprietary Information Agreement (PIA)</a:t>
                      </a:r>
                      <a:endParaRPr b="1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0" rtl="0" algn="l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48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Restrict disclosure &amp; use of proprietary or protected info.</a:t>
                      </a:r>
                      <a:endParaRPr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Related to or in anticipation of a sponsored program?</a:t>
                      </a:r>
                      <a:endParaRPr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Route a</a:t>
                      </a:r>
                      <a:r>
                        <a:rPr lang="en-US">
                          <a:solidFill>
                            <a:schemeClr val="accent1"/>
                          </a:solidFill>
                          <a:uFill>
                            <a:noFill/>
                          </a:uFill>
                          <a:latin typeface="Open Sans"/>
                          <a:ea typeface="Open Sans"/>
                          <a:cs typeface="Open Sans"/>
                          <a:sym typeface="Open Sans"/>
                          <a:hlinkClick r:id="rId3"/>
                        </a:rPr>
                        <a:t> </a:t>
                      </a:r>
                      <a:r>
                        <a:rPr lang="en-US" u="sng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r:id="rId4"/>
                        </a:rPr>
                        <a:t>Non-award Agreement (NAA) eGC1</a:t>
                      </a:r>
                      <a:r>
                        <a:rPr lang="en-US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with agreement attached.</a:t>
                      </a:r>
                      <a:endParaRPr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Related to an innovation you have disclosed?</a:t>
                      </a:r>
                      <a:endParaRPr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Contact</a:t>
                      </a:r>
                      <a:r>
                        <a:rPr lang="en-US">
                          <a:solidFill>
                            <a:schemeClr val="accent1"/>
                          </a:solidFill>
                          <a:uFill>
                            <a:noFill/>
                          </a:uFill>
                          <a:latin typeface="Open Sans"/>
                          <a:ea typeface="Open Sans"/>
                          <a:cs typeface="Open Sans"/>
                          <a:sym typeface="Open Sans"/>
                          <a:hlinkClick r:id="rId5"/>
                        </a:rPr>
                        <a:t> </a:t>
                      </a:r>
                      <a:r>
                        <a:rPr lang="en-US" u="sng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r:id="rId6"/>
                        </a:rPr>
                        <a:t>CoMotion</a:t>
                      </a:r>
                      <a:r>
                        <a:rPr lang="en-US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.</a:t>
                      </a:r>
                      <a:endParaRPr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US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Neither</a:t>
                      </a:r>
                      <a:r>
                        <a:rPr lang="en-US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? Contact your Dean or Director</a:t>
                      </a:r>
                      <a:endParaRPr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23" name="Google Shape;123;p17"/>
          <p:cNvSpPr txBox="1"/>
          <p:nvPr/>
        </p:nvSpPr>
        <p:spPr>
          <a:xfrm>
            <a:off x="166775" y="6249725"/>
            <a:ext cx="8329800" cy="4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hlinkClick r:id="rId7"/>
              </a:rPr>
              <a:t>https://www.washington.edu/research/myresearch-lifecycle/setup/collaborations/agreement-types/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Contract Team Volumes</a:t>
            </a:r>
            <a:endParaRPr/>
          </a:p>
        </p:txBody>
      </p:sp>
      <p:graphicFrame>
        <p:nvGraphicFramePr>
          <p:cNvPr id="130" name="Google Shape;130;p18"/>
          <p:cNvGraphicFramePr/>
          <p:nvPr/>
        </p:nvGraphicFramePr>
        <p:xfrm>
          <a:off x="745350" y="1656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{62E7C23D-82A8-485F-A470-08CBC33A7C5C}</a:tableStyleId>
              </a:tblPr>
              <a:tblGrid>
                <a:gridCol w="2794200"/>
                <a:gridCol w="1576800"/>
                <a:gridCol w="1697875"/>
              </a:tblGrid>
              <a:tr h="637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Description</a:t>
                      </a:r>
                      <a:endParaRPr b="1" sz="24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2017</a:t>
                      </a:r>
                      <a:endParaRPr b="1" sz="24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2018</a:t>
                      </a:r>
                      <a:endParaRPr b="1" sz="24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</a:tr>
              <a:tr h="5791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CDAs</a:t>
                      </a:r>
                      <a:endParaRPr sz="22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400</a:t>
                      </a:r>
                      <a:endParaRPr sz="22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550</a:t>
                      </a:r>
                      <a:endParaRPr sz="22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</a:tr>
              <a:tr h="800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DUAs</a:t>
                      </a:r>
                      <a:endParaRPr sz="22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125</a:t>
                      </a:r>
                      <a:endParaRPr sz="22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158</a:t>
                      </a:r>
                      <a:endParaRPr sz="22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</a:tr>
              <a:tr h="1103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MTAs</a:t>
                      </a:r>
                      <a:endParaRPr sz="22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31</a:t>
                      </a:r>
                      <a:endParaRPr sz="22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53</a:t>
                      </a:r>
                      <a:endParaRPr sz="22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</a:tr>
              <a:tr h="800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Total</a:t>
                      </a:r>
                      <a:endParaRPr sz="22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556</a:t>
                      </a:r>
                      <a:endParaRPr sz="22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761</a:t>
                      </a:r>
                      <a:endParaRPr sz="22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lang="en-US"/>
              <a:t>Resources</a:t>
            </a:r>
            <a:endParaRPr/>
          </a:p>
        </p:txBody>
      </p:sp>
      <p:sp>
        <p:nvSpPr>
          <p:cNvPr id="136" name="Google Shape;136;p19"/>
          <p:cNvSpPr txBox="1"/>
          <p:nvPr>
            <p:ph idx="2" type="body"/>
          </p:nvPr>
        </p:nvSpPr>
        <p:spPr>
          <a:xfrm>
            <a:off x="659305" y="15843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3"/>
              </a:rPr>
              <a:t>Agreement Types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4"/>
              </a:rPr>
              <a:t>Sharing Information &amp; Data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hlinkClick r:id="rId5"/>
              </a:rPr>
              <a:t>UW Approved NDA Template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hlinkClick r:id="rId6"/>
              </a:rPr>
              <a:t>FDP Templates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hlinkClick r:id="rId7"/>
              </a:rPr>
              <a:t>Who reviews a DUA? </a:t>
            </a:r>
            <a:r>
              <a:rPr lang="en-US"/>
              <a:t>video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8"/>
              </a:rPr>
              <a:t>Sharing Materials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hlinkClick r:id="rId9"/>
              </a:rPr>
              <a:t>MTA Process Flow</a:t>
            </a:r>
            <a:r>
              <a:rPr lang="en-US"/>
              <a:t> video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10"/>
              </a:rPr>
              <a:t>Agreement Considerations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11"/>
              </a:rPr>
              <a:t>Non-Award Agreement eGC1 Instructions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Questions? Suggestions? </a:t>
            </a:r>
            <a:endParaRPr/>
          </a:p>
          <a:p>
            <a:pPr indent="457200" lvl="0" marL="13716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email : </a:t>
            </a:r>
            <a:r>
              <a:rPr lang="en-US" u="sng">
                <a:solidFill>
                  <a:schemeClr val="hlink"/>
                </a:solidFill>
                <a:hlinkClick r:id="rId12"/>
              </a:rPr>
              <a:t>jkindra@uw.edu</a:t>
            </a:r>
            <a:r>
              <a:rPr lang="en-US"/>
              <a:t> 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23307" y="385935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/>
              <a:t>Who? and Why? </a:t>
            </a:r>
            <a:endParaRPr sz="2400"/>
          </a:p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671750" y="1782200"/>
            <a:ext cx="80877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graphicFrame>
        <p:nvGraphicFramePr>
          <p:cNvPr id="44" name="Google Shape;44;p7"/>
          <p:cNvGraphicFramePr/>
          <p:nvPr/>
        </p:nvGraphicFramePr>
        <p:xfrm>
          <a:off x="720175" y="1548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{A582B996-CDFA-499A-8877-432D25D5E7E7}</a:tableStyleId>
              </a:tblPr>
              <a:tblGrid>
                <a:gridCol w="2091675"/>
                <a:gridCol w="2930275"/>
                <a:gridCol w="1693225"/>
                <a:gridCol w="1372550"/>
              </a:tblGrid>
              <a:tr h="3825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Name</a:t>
                      </a:r>
                      <a:endParaRPr b="1"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Title</a:t>
                      </a:r>
                      <a:endParaRPr b="1"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Email</a:t>
                      </a:r>
                      <a:endParaRPr b="1"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Phone</a:t>
                      </a:r>
                      <a:endParaRPr b="1"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2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Jesse Kindra</a:t>
                      </a:r>
                      <a:endParaRPr b="1"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Manager, Contracts Team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jkindra@uw.edu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206.685.5425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2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Richard Glover</a:t>
                      </a:r>
                      <a:endParaRPr b="1"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Senior Contracts Specialist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rglover@uw.edu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206.543.7581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2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Autumn Eck</a:t>
                      </a:r>
                      <a:endParaRPr b="1"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Senior Grant &amp; Contract Administrator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afe@uw.edu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206.543.4838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2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Karl Neumann</a:t>
                      </a:r>
                      <a:endParaRPr b="1"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Senior Grant &amp; Contract Administrator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neumannk@uw.edu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206.685.7117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2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Vali Gazula</a:t>
                      </a:r>
                      <a:endParaRPr b="1"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Senior Grant &amp; Contract Administrator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vrg2@uw.edu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206.685.7119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2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Elizabeth Walker-Tilley</a:t>
                      </a:r>
                      <a:endParaRPr b="1"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Senior Grant &amp; Contract Administrator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ewtilley@uw.edu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206.616.1343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2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S. Elaine Eldridge</a:t>
                      </a:r>
                      <a:endParaRPr b="1"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Grant &amp; Contract Administrator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see4@uw.edu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206.543.2081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2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Dahra Latham</a:t>
                      </a:r>
                      <a:endParaRPr b="1"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Grant &amp; Contract Administrator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dahra@uw.edu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206.685.0338</a:t>
                      </a:r>
                      <a:endParaRPr sz="1200">
                        <a:solidFill>
                          <a:schemeClr val="accent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idx="1" type="body"/>
          </p:nvPr>
        </p:nvSpPr>
        <p:spPr>
          <a:xfrm>
            <a:off x="623307" y="385935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/>
              <a:t>What does the Contracts Team handle?</a:t>
            </a:r>
            <a:endParaRPr sz="2400"/>
          </a:p>
        </p:txBody>
      </p:sp>
      <p:sp>
        <p:nvSpPr>
          <p:cNvPr id="51" name="Google Shape;51;p8"/>
          <p:cNvSpPr txBox="1"/>
          <p:nvPr>
            <p:ph idx="2" type="body"/>
          </p:nvPr>
        </p:nvSpPr>
        <p:spPr>
          <a:xfrm>
            <a:off x="671750" y="1547750"/>
            <a:ext cx="80877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/>
              <a:t>Industry Clinical Trials and Clinical Studies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/>
              <a:t>Industry Sponsored Research Agreements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/>
              <a:t>Other Complex Agreements As May Be Assigned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/>
              <a:t>All Non-Award Agreements (NAAs) related to Sponsored Programs:</a:t>
            </a:r>
            <a:endParaRPr sz="2200"/>
          </a:p>
          <a:p>
            <a:pPr indent="-35560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Affiliation Agreements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Confidentiality / Non-Disclosure Agreements (CDA / NDA)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Data Use / Transfer Agreements (DUA / DTUA)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Master Agreement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Material Transfer Agreements (MTAs)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Memorandum of Understanding (MOUs)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Unfunded Collaborative Research Agreements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idx="1" type="body"/>
          </p:nvPr>
        </p:nvSpPr>
        <p:spPr>
          <a:xfrm>
            <a:off x="623307" y="385935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/>
              <a:t>Process Improvements underway...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58" name="Google Shape;58;p9"/>
          <p:cNvSpPr txBox="1"/>
          <p:nvPr>
            <p:ph idx="2" type="body"/>
          </p:nvPr>
        </p:nvSpPr>
        <p:spPr>
          <a:xfrm>
            <a:off x="671750" y="1547750"/>
            <a:ext cx="80877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Research Website &amp; UW Approved Templates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CDAs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DUAs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MTAs</a:t>
            </a:r>
            <a:endParaRPr sz="2200"/>
          </a:p>
          <a:p>
            <a:pPr indent="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59" name="Google Shape;59;p9"/>
          <p:cNvSpPr txBox="1"/>
          <p:nvPr/>
        </p:nvSpPr>
        <p:spPr>
          <a:xfrm>
            <a:off x="310025" y="6328200"/>
            <a:ext cx="7264200" cy="4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hlinkClick r:id="rId3"/>
              </a:rPr>
              <a:t>https://www.washington.edu/research/myresearch-lifecycle/setup/collaborations/agreement-types/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623307" y="385935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Sharing Information and Data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Confidentiality / Non-Disclosure Agreements</a:t>
            </a:r>
            <a:endParaRPr/>
          </a:p>
        </p:txBody>
      </p:sp>
      <p:sp>
        <p:nvSpPr>
          <p:cNvPr id="66" name="Google Shape;66;p10"/>
          <p:cNvSpPr txBox="1"/>
          <p:nvPr>
            <p:ph idx="2" type="body"/>
          </p:nvPr>
        </p:nvSpPr>
        <p:spPr>
          <a:xfrm>
            <a:off x="671750" y="1782200"/>
            <a:ext cx="82674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P</a:t>
            </a:r>
            <a:r>
              <a:rPr lang="en-US"/>
              <a:t>rocess information updated</a:t>
            </a:r>
            <a:endParaRPr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3"/>
              </a:rPr>
              <a:t>UW Approved NDA Template</a:t>
            </a:r>
            <a:r>
              <a:rPr lang="en-US"/>
              <a:t> published</a:t>
            </a:r>
            <a:endParaRPr/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Using UW Approved templates speeds up OSP review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67" name="Google Shape;67;p10"/>
          <p:cNvSpPr txBox="1"/>
          <p:nvPr/>
        </p:nvSpPr>
        <p:spPr>
          <a:xfrm>
            <a:off x="353200" y="6122150"/>
            <a:ext cx="7819500" cy="3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hlinkClick r:id="rId4"/>
              </a:rPr>
              <a:t>https://www.washington.edu/research/myresearch-lifecycle/setup/collaborations/sharing-information-and-data/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Sharing Information and Data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Data Use / Data Transfer Agreements </a:t>
            </a:r>
            <a:endParaRPr/>
          </a:p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720200" y="1714025"/>
            <a:ext cx="80877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DUA process steps online</a:t>
            </a:r>
            <a:endParaRPr sz="20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Need a DUA? 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Federal Demonstration Partnership (</a:t>
            </a:r>
            <a:r>
              <a:rPr lang="en-US" u="sng">
                <a:solidFill>
                  <a:schemeClr val="hlink"/>
                </a:solidFill>
                <a:hlinkClick r:id="rId3"/>
              </a:rPr>
              <a:t>FDP) Templates</a:t>
            </a:r>
            <a:endParaRPr/>
          </a:p>
          <a:p>
            <a: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/>
              <a:t>Complete DTUA Face Page, Attachments 1 and 3, relevant attachment 2</a:t>
            </a:r>
            <a:endParaRPr/>
          </a:p>
          <a:p>
            <a: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/>
              <a:t>Upon receipt of Non-Award Agreement (NAA) eGC1 with complete FDP templates, OSP can review and sign</a:t>
            </a:r>
            <a:endParaRPr/>
          </a:p>
          <a:p>
            <a: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/>
              <a:t>Using FDP DUA template speeds up OSP process</a:t>
            </a:r>
            <a:endParaRPr/>
          </a:p>
          <a:p>
            <a:pPr indent="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sz="2000"/>
              <a:t>Have a Data Sharer’s DUA? </a:t>
            </a:r>
            <a:endParaRPr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Review FDP templates - this is info OSP needs in NAA eGC1</a:t>
            </a:r>
            <a:endParaRPr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Less predictable timeline</a:t>
            </a:r>
            <a:endParaRPr/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 u="sng">
                <a:solidFill>
                  <a:schemeClr val="hlink"/>
                </a:solidFill>
                <a:hlinkClick r:id="rId4"/>
              </a:rPr>
              <a:t>Who reviews a DUA?</a:t>
            </a:r>
            <a:r>
              <a:rPr lang="en-US" sz="2000"/>
              <a:t> 1.5min process flow video</a:t>
            </a:r>
            <a:endParaRPr sz="20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3D3D3D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Sharing Materials: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Material Transfer Agreement </a:t>
            </a:r>
            <a:endParaRPr/>
          </a:p>
        </p:txBody>
      </p:sp>
      <p:sp>
        <p:nvSpPr>
          <p:cNvPr id="81" name="Google Shape;81;p12"/>
          <p:cNvSpPr txBox="1"/>
          <p:nvPr>
            <p:ph idx="2" type="body"/>
          </p:nvPr>
        </p:nvSpPr>
        <p:spPr>
          <a:xfrm>
            <a:off x="749075" y="1870425"/>
            <a:ext cx="77880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OSP and CoMotion handle MTAs</a:t>
            </a:r>
            <a:endParaRPr sz="2200"/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Where do you send an MTA? It depends…</a:t>
            </a:r>
            <a:endParaRPr sz="2200"/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Improved guidance on where to send your MTA</a:t>
            </a:r>
            <a:endParaRPr sz="2200"/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Quick 1.5min </a:t>
            </a:r>
            <a:r>
              <a:rPr lang="en-US" sz="2200" u="sng">
                <a:solidFill>
                  <a:schemeClr val="hlink"/>
                </a:solidFill>
                <a:hlinkClick r:id="rId3"/>
              </a:rPr>
              <a:t>MTA flowchart video 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sp>
        <p:nvSpPr>
          <p:cNvPr id="82" name="Google Shape;82;p12"/>
          <p:cNvSpPr txBox="1"/>
          <p:nvPr/>
        </p:nvSpPr>
        <p:spPr>
          <a:xfrm>
            <a:off x="316250" y="6370400"/>
            <a:ext cx="8030700" cy="5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hlinkClick r:id="rId4"/>
              </a:rPr>
              <a:t>https://www.washington.edu/research/myresearch-lifecycle/setup/collaborations/sharing-material/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Non-Award Agreement (NAA) eGC1 Instructions</a:t>
            </a:r>
            <a:endParaRPr/>
          </a:p>
        </p:txBody>
      </p:sp>
      <p:sp>
        <p:nvSpPr>
          <p:cNvPr id="89" name="Google Shape;89;p13"/>
          <p:cNvSpPr txBox="1"/>
          <p:nvPr>
            <p:ph idx="2" type="body"/>
          </p:nvPr>
        </p:nvSpPr>
        <p:spPr>
          <a:xfrm>
            <a:off x="659305" y="14319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What to include</a:t>
            </a:r>
            <a:r>
              <a:rPr lang="en-US"/>
              <a:t>: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Sponsor contacts name &amp; email/phone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Related eGC1 #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A detailed description of what agreement is trying to accomplish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Editable agreement att</a:t>
            </a:r>
            <a:r>
              <a:rPr lang="en-US"/>
              <a:t>ached or indicate OSP to issue template 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659300" y="6345125"/>
            <a:ext cx="5683800" cy="3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hlinkClick r:id="rId3"/>
              </a:rPr>
              <a:t>https://washington.edu/research/faq/naa-egc1-instructions/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NAA Approval Process</a:t>
            </a:r>
            <a:endParaRPr/>
          </a:p>
        </p:txBody>
      </p:sp>
      <p:sp>
        <p:nvSpPr>
          <p:cNvPr id="97" name="Google Shape;97;p14"/>
          <p:cNvSpPr txBox="1"/>
          <p:nvPr>
            <p:ph idx="2" type="body"/>
          </p:nvPr>
        </p:nvSpPr>
        <p:spPr>
          <a:xfrm>
            <a:off x="555900" y="1446575"/>
            <a:ext cx="8003400" cy="43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/>
              <a:t>After eGC1 routed to OSP, reviewer assigned who confirms required info is included. </a:t>
            </a:r>
            <a:endParaRPr sz="22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/>
              <a:t>Once info is confirmed, OSP reviewer:</a:t>
            </a:r>
            <a:endParaRPr/>
          </a:p>
          <a:p>
            <a:pPr indent="-355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Reviews &amp; Approves eGC1 </a:t>
            </a:r>
            <a:endParaRPr sz="2000"/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b="1" lang="en-US"/>
              <a:t>eGC1 approval does not imply approval or acceptance of agreement</a:t>
            </a:r>
            <a:endParaRPr b="1"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Creates related Non-Award Agreement admin action (NAA) </a:t>
            </a:r>
            <a:endParaRPr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Reviews and negotiates agreement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sz="2000"/>
              <a:t>Fully Executed Agreement attached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Approve Non-Award Agreement admin action</a:t>
            </a:r>
            <a:endParaRPr sz="2000"/>
          </a:p>
        </p:txBody>
      </p:sp>
      <p:sp>
        <p:nvSpPr>
          <p:cNvPr id="98" name="Google Shape;98;p14"/>
          <p:cNvSpPr txBox="1"/>
          <p:nvPr/>
        </p:nvSpPr>
        <p:spPr>
          <a:xfrm>
            <a:off x="1500200" y="6229150"/>
            <a:ext cx="5683800" cy="3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hlinkClick r:id="rId3"/>
              </a:rPr>
              <a:t>https://washington.edu/research/faq/naa-egc1-instructions/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