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9144000"/>
  <p:notesSz cx="7010400" cy="9296400"/>
  <p:embeddedFontLst>
    <p:embeddedFont>
      <p:font typeface="Encode Sans Black"/>
      <p:bold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9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ncodeSansBlack-bold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91" name="Google Shape;191;p1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200" name="Google Shape;200;p1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219" name="Google Shape;219;p1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61" name="Google Shape;161;p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74" name="Google Shape;174;p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/>
          </a:p>
        </p:txBody>
      </p:sp>
      <p:sp>
        <p:nvSpPr>
          <p:cNvPr id="183" name="Google Shape;183;p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378987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759072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6100762"/>
            <a:ext cx="2964792" cy="755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15" name="Google Shape;1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039" y="4619072"/>
            <a:ext cx="2451418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16">
          <p15:clr>
            <a:srgbClr val="FBAE40"/>
          </p15:clr>
        </p15:guide>
        <p15:guide id="2" pos="480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552">
          <p15:clr>
            <a:srgbClr val="FBAE40"/>
          </p15:clr>
        </p15:guide>
        <p15:guide id="5" orient="horz" pos="29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095" y="1425024"/>
            <a:ext cx="1368552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099048"/>
            <a:ext cx="2978627" cy="75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95" y="1425024"/>
            <a:ext cx="1368552" cy="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Header + Content">
  <p:cSld name="1_Header +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6099048"/>
            <a:ext cx="2978627" cy="7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95" y="1425024"/>
            <a:ext cx="1368552" cy="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95" y="1425024"/>
            <a:ext cx="1368552" cy="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71757" y="188506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78" name="Google Shape;7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378987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100762"/>
            <a:ext cx="2964792" cy="755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80" name="Google Shape;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759072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81" name="Google Shape;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039" y="4630811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4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86" name="Google Shape;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19183"/>
            <a:ext cx="1358184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100762"/>
            <a:ext cx="2964792" cy="7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19183"/>
            <a:ext cx="1358184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Header + Content">
  <p:cSld name="1_Header +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6100762"/>
            <a:ext cx="2964792" cy="755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97" name="Google Shape;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19183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01" name="Google Shape;10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02" name="Google Shape;1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19183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90600" y="11430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90600" y="22098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990600" y="2209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HEX.png"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100762"/>
            <a:ext cx="2964792" cy="7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Header + Content">
  <p:cSld name="1_Header +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HEX.png"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100762"/>
            <a:ext cx="2964792" cy="7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1" sz="2400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42" name="Google Shape;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90600" y="11430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90600" y="22098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91100" y="22098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49" name="Google Shape;4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40868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55746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6099048"/>
            <a:ext cx="2978627" cy="7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094" y="4618666"/>
            <a:ext cx="2316480" cy="11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2"/>
            </a:gs>
            <a:gs pos="80000">
              <a:schemeClr val="accent2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72000">
              <a:srgbClr val="4B2E83"/>
            </a:gs>
            <a:gs pos="100000">
              <a:srgbClr val="4B2E8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6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671757" y="2348412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5000"/>
              <a:buNone/>
            </a:pPr>
            <a:r>
              <a:rPr lang="en-US">
                <a:solidFill>
                  <a:srgbClr val="33006F"/>
                </a:solidFill>
              </a:rPr>
              <a:t>Export Controls and Foreign Influence</a:t>
            </a:r>
            <a:endParaRPr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685800" y="200417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What to be on the </a:t>
            </a:r>
            <a:r>
              <a:rPr lang="en-US"/>
              <a:t>look out</a:t>
            </a:r>
            <a:r>
              <a:rPr lang="en-US"/>
              <a:t> for?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685800" y="968651"/>
            <a:ext cx="8077200" cy="4707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Foreign Intent – Technology Transfer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Are all the participants identified? Obscure references to other parties should be flagged for review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Goals/objectives should be clear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Trial periods not consistent with normal agreements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Researchers to live or work for significant amounts of time at a sponsor’s location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Benefit/Risk to University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Agreements where the University has no benefit should be reviewed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Foreign funding for the same research funded by US government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Defense Services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Military applications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2040"/>
              <a:t>Space applications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/>
              <a:t> 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</p:txBody>
      </p:sp>
      <p:sp>
        <p:nvSpPr>
          <p:cNvPr id="195" name="Google Shape;195;p31"/>
          <p:cNvSpPr txBox="1"/>
          <p:nvPr/>
        </p:nvSpPr>
        <p:spPr>
          <a:xfrm>
            <a:off x="685800" y="5014284"/>
            <a:ext cx="770174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 in doubt, forward to Robert Conley or Mark Stomski for review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685800" y="304800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Sanctions and </a:t>
            </a:r>
            <a:r>
              <a:rPr lang="en-US" sz="4800"/>
              <a:t>Embargoes</a:t>
            </a:r>
            <a:endParaRPr/>
          </a:p>
        </p:txBody>
      </p:sp>
      <p:pic>
        <p:nvPicPr>
          <p:cNvPr descr="OFAC Countries.png" id="203" name="Google Shape;2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296359"/>
            <a:ext cx="41910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489075"/>
            <a:ext cx="15240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4332" y="3146425"/>
            <a:ext cx="15240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3578" y="1489075"/>
            <a:ext cx="11525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3013075"/>
            <a:ext cx="152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457200" y="1306588"/>
            <a:ext cx="4419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 Foreign Assets Controls (OFAC)</a:t>
            </a:r>
            <a:endParaRPr/>
          </a:p>
        </p:txBody>
      </p:sp>
      <p:sp>
        <p:nvSpPr>
          <p:cNvPr id="209" name="Google Shape;209;p32"/>
          <p:cNvSpPr txBox="1"/>
          <p:nvPr/>
        </p:nvSpPr>
        <p:spPr>
          <a:xfrm>
            <a:off x="1448177" y="4391859"/>
            <a:ext cx="220225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CUBA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IRAN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NORTH KOREA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SUDAN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SYRIA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3878655" y="4621794"/>
            <a:ext cx="3124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Belarus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Cote d’Ivoire (Ivory Coast)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Congo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Liberia</a:t>
            </a:r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6858000" y="4653660"/>
            <a:ext cx="2133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Lebanon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Libya	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Somalia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Zimbabwe</a:t>
            </a:r>
            <a:endParaRPr/>
          </a:p>
        </p:txBody>
      </p:sp>
      <p:pic>
        <p:nvPicPr>
          <p:cNvPr descr="MPj03853150000[1]" id="212" name="Google Shape;212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4514753"/>
            <a:ext cx="763588" cy="1066800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Image result for mean syria al-assad" id="213" name="Google Shape;213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mean syria al-assad" id="214" name="Google Shape;214;p3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845744" y="1174687"/>
            <a:ext cx="7848600" cy="6360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Questions?</a:t>
            </a:r>
            <a:endParaRPr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845744" y="2193957"/>
            <a:ext cx="7848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Mark Stomski: 206-616-8741</a:t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stomski@uw.edu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838200" y="6477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What is generally not subject to export controls?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838200" y="2362200"/>
            <a:ext cx="5638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Public Domain Information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Information that is generally accessible to the public through: periodicals, books, print, or electronic media.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Includes information that is readily available at libraries, in patents, or through an “open” conference.</a:t>
            </a:r>
            <a:endParaRPr/>
          </a:p>
          <a:p>
            <a:pPr indent="-285750" lvl="0" marL="3429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Academic Catalog Courses</a:t>
            </a:r>
            <a:endParaRPr/>
          </a:p>
        </p:txBody>
      </p:sp>
      <p:pic>
        <p:nvPicPr>
          <p:cNvPr descr="C:\Documents and Settings\jj97.WIN\Local Settings\Temporary Internet Files\Content.IE5\1N5PO017\MP900401958[1].jpg" id="116" name="Google Shape;11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4648200"/>
            <a:ext cx="2484438" cy="1655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enningtonlibrary.org/Book%20Groups.jpg" id="117" name="Google Shape;11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9149" y="2362200"/>
            <a:ext cx="2087651" cy="184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1213164" y="400616"/>
            <a:ext cx="662713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What is excluded from Export Controls?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692590" y="2117757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Fundamental Research </a:t>
            </a:r>
            <a:r>
              <a:rPr lang="en-US" sz="3200" u="sng"/>
              <a:t>Results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AutoNum type="arabicPeriod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Basic and applied research in science or engineering; and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AutoNum type="arabicPeriod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Intention is to publish the research results and there are </a:t>
            </a:r>
            <a:r>
              <a:rPr lang="en-US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no restrictions or approvals required on the publishing of the research results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; and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AutoNum type="arabicPeriod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No restrictions on the access to the research results (including </a:t>
            </a:r>
            <a:r>
              <a:rPr lang="en-US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foreign national restrictions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or approvals)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711038" y="28292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an Export?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637515" y="1261449"/>
            <a:ext cx="7750107" cy="277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“’Export’ means an actual shipment or transmission of items … out of the United States, or release of technology or software, … to a foreign national in the United States”</a:t>
            </a:r>
            <a:endParaRPr/>
          </a:p>
          <a:p>
            <a:pPr indent="-2286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 Administration Regulations (EAR)</a:t>
            </a:r>
            <a:endParaRPr/>
          </a:p>
        </p:txBody>
      </p:sp>
      <p:pic>
        <p:nvPicPr>
          <p:cNvPr descr="http://www.indiedesignz.com/images/email_logo.jpg" id="134" name="Google Shape;1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438" y="4168024"/>
            <a:ext cx="1083194" cy="977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tsu.edu/centralreceiving/pictures/fedex-logo.jpg" id="135" name="Google Shape;1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0372" y="5201260"/>
            <a:ext cx="1904260" cy="68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7088" y="4119088"/>
            <a:ext cx="1215423" cy="185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480" y="3964458"/>
            <a:ext cx="10096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7456" y="4119088"/>
            <a:ext cx="1529862" cy="1243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1206936" y="5500997"/>
            <a:ext cx="243754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Foreign Nationals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Why Export Controls at a University?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685800" y="1467415"/>
            <a:ext cx="8077200" cy="4830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Private and government equipment and technology can remain export controlled even in the course of academic education and research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Exports do not have to be shipments of goods</a:t>
            </a:r>
            <a:endParaRPr/>
          </a:p>
          <a:p>
            <a:pPr indent="-285750" lvl="1" marL="74295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1850"/>
              <a:t>Providing goods, technology, or software to a foreign national in the United States is still considered to be an export – a.k.a. “deemed export”</a:t>
            </a:r>
            <a:endParaRPr/>
          </a:p>
          <a:p>
            <a:pPr indent="-285750" lvl="1" marL="74295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-US" sz="1850"/>
              <a:t>E-mailing technical data or a software program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Technology has enabled research and education to become increasingly global and “hands-on”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J. Reece Roth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Export Controls does not cover FISMA, Personal Identifiable Information, or Confidential Unclassified Information, or Foreign Influence, but they are related</a:t>
            </a:r>
            <a:endParaRPr sz="2590"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Foreign Influence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685800" y="1467416"/>
            <a:ext cx="8077200" cy="435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Agreements and arrangements to transfer intellectual property, technology, and know-how to a foreign country, openly or covertly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Comingling of domestic and foreign sources of funding for the same field of study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End-Use of technology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Foreign Talent Recruitment Programs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Defense Services</a:t>
            </a:r>
            <a:endParaRPr/>
          </a:p>
          <a:p>
            <a:pPr indent="0" lvl="2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238" y="4064925"/>
            <a:ext cx="2088260" cy="15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Foreign Influence &amp; Export Controls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1496290" y="1467415"/>
            <a:ext cx="7266709" cy="4707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Intellectual Property/Technology Transfer – export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Sending unlicensed technologies to foreign countries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Trade Secrets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Comingling domestic and foreign research funding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Domestic funding may be fundamental research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Foreign funding may not be fundamental research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Some research results not export controlled, some are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End-Use in foreign country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Military/Space/Human Rights Violations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Diversion to a Debarred Party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165" name="Google Shape;165;p28"/>
          <p:cNvSpPr txBox="1"/>
          <p:nvPr/>
        </p:nvSpPr>
        <p:spPr>
          <a:xfrm>
            <a:off x="7924800" y="6445250"/>
            <a:ext cx="1066800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1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149629" y="3108961"/>
            <a:ext cx="11305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Require an Export License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1189203" y="3384929"/>
            <a:ext cx="465513" cy="648392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1007F"/>
              </a:gs>
              <a:gs pos="100000">
                <a:srgbClr val="B4A9D7"/>
              </a:gs>
            </a:gsLst>
            <a:lin ang="16200000" scaled="0"/>
          </a:gra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/>
          <p:nvPr/>
        </p:nvSpPr>
        <p:spPr>
          <a:xfrm rot="-2759190">
            <a:off x="732943" y="2083223"/>
            <a:ext cx="822472" cy="789709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1007F"/>
              </a:gs>
              <a:gs pos="100000">
                <a:srgbClr val="B4A9D7"/>
              </a:gs>
            </a:gsLst>
            <a:lin ang="16200000" scaled="0"/>
          </a:gra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/>
          <p:nvPr/>
        </p:nvSpPr>
        <p:spPr>
          <a:xfrm rot="2163144">
            <a:off x="728093" y="4666268"/>
            <a:ext cx="822472" cy="789709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1007F"/>
              </a:gs>
              <a:gs pos="100000">
                <a:srgbClr val="B4A9D7"/>
              </a:gs>
            </a:gsLst>
            <a:lin ang="16200000" scaled="0"/>
          </a:gra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Foreign Influence &amp; Export Controls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81000" y="1284535"/>
            <a:ext cx="8077200" cy="4707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Foreign Talent Recruitment Programs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Motivation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Free technology advancements and time savings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Leap Frog – Use American knowledge to create own more advanced technologies that can be used against the </a:t>
            </a:r>
            <a:r>
              <a:rPr lang="en-US" sz="1850"/>
              <a:t>United</a:t>
            </a:r>
            <a:r>
              <a:rPr lang="en-US" sz="1850"/>
              <a:t> States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“Sea Turtle” effect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Elements (one or all)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Compensation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Recruitment to prestigious events/sites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Temporary relocation to foreign site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Defense Services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Military applications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Space applications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/>
              <a:t> </a:t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178" name="Google Shape;178;p29"/>
          <p:cNvSpPr txBox="1"/>
          <p:nvPr/>
        </p:nvSpPr>
        <p:spPr>
          <a:xfrm>
            <a:off x="5860473" y="3167149"/>
            <a:ext cx="3131127" cy="323165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Names of Foreign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 Recruitment Programs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Talents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 Talents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 Plan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555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Experts Contribution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Fund for Outstanding 	Scholars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Century Project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Provincial Extraordinary Experts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 Crane Talent Plan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Shenzhen Peacock Plan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Changjiang Scholars Program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746157" y="391562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Defense Service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746157" y="1409322"/>
            <a:ext cx="7848600" cy="4556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70"/>
              <a:buChar char="•"/>
            </a:pPr>
            <a:r>
              <a:rPr lang="en-US" sz="2170">
                <a:solidFill>
                  <a:srgbClr val="FF0000"/>
                </a:solidFill>
              </a:rPr>
              <a:t>The only export that can be done with public domain information, courses, or fundamental research results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Furnishing assistance (including training) on defense articles to foreign persons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Char char="–"/>
            </a:pPr>
            <a:r>
              <a:rPr lang="en-US" sz="1860"/>
              <a:t>Includes design, development, engineering, manufacture, production, assembly, testing, repair, maintenance, modification, operation, demilitarization, destruction, processing or use of defense articles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Training of foreign units/forces, including through the use of educational or informational publications</a:t>
            </a:r>
            <a:endParaRPr/>
          </a:p>
          <a:p>
            <a:pPr indent="-205105" lvl="0" marL="34290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  <a:p>
            <a:pPr indent="0" lvl="0" marL="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/>
              <a:t>What does this mean?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rgbClr val="FF0000"/>
              </a:buClr>
              <a:buSzPts val="2170"/>
              <a:buNone/>
            </a:pPr>
            <a:r>
              <a:rPr lang="en-US" sz="2170">
                <a:solidFill>
                  <a:srgbClr val="FF0000"/>
                </a:solidFill>
              </a:rPr>
              <a:t>Any activity with a foreign government’s military or space programs should be brought to the Office of Research’s attention</a:t>
            </a:r>
            <a:endParaRPr sz="217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