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04BB02B-FCBC-4499-8D42-55099371CE77}">
  <a:tblStyle styleId="{204BB02B-FCBC-4499-8D42-55099371CE7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2583180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>
            <p:ph type="title"/>
          </p:nvPr>
        </p:nvSpPr>
        <p:spPr>
          <a:xfrm rot="5400000">
            <a:off x="4650802" y="2307652"/>
            <a:ext cx="5757421" cy="19716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 rot="5400000">
            <a:off x="650302" y="393126"/>
            <a:ext cx="5757420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3" name="Google Shape;43;p5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82296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3" type="body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7"/>
          <p:cNvSpPr txBox="1"/>
          <p:nvPr>
            <p:ph idx="4" type="body"/>
          </p:nvPr>
        </p:nvSpPr>
        <p:spPr>
          <a:xfrm>
            <a:off x="4663440" y="2582334"/>
            <a:ext cx="370332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3460237" y="731520"/>
            <a:ext cx="5009393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/>
          <p:nvPr>
            <p:ph idx="2" type="pic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200" spcFirstLastPara="1" rIns="0" wrap="square" tIns="4572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hsdrely@uw.ed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hyperlink" Target="https://grants.nih.gov/grants/guide/notice-files/NOT-OD-16-109.html" TargetMode="External"/><Relationship Id="rId5" Type="http://schemas.openxmlformats.org/officeDocument/2006/relationships/hyperlink" Target="https://osp.od.nih.gov/clinical-research/nih-policy-on-the-use-of-a-single-irb-for-multi-site-research-faqs-on-costs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hsdrely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idx="1" type="subTitle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-US" sz="2100" cap="none">
                <a:latin typeface="Calibri"/>
                <a:ea typeface="Calibri"/>
                <a:cs typeface="Calibri"/>
                <a:sym typeface="Calibri"/>
              </a:rPr>
              <a:t>MRAM Meeting         November 14, 2019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None/>
            </a:pPr>
            <a:r>
              <a:rPr b="1" lang="en-US" sz="2100" cap="none">
                <a:latin typeface="Calibri"/>
                <a:ea typeface="Calibri"/>
                <a:cs typeface="Calibri"/>
                <a:sym typeface="Calibri"/>
              </a:rPr>
              <a:t>Karen Moe, Human Subjects Division</a:t>
            </a:r>
            <a:endParaRPr/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0202" y="1344466"/>
            <a:ext cx="5953473" cy="267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822725" y="643175"/>
            <a:ext cx="77946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4800"/>
              <a:buFont typeface="Calibri"/>
              <a:buNone/>
            </a:pPr>
            <a:r>
              <a:rPr lang="en-US" sz="4200">
                <a:solidFill>
                  <a:srgbClr val="0077D0"/>
                </a:solidFill>
              </a:rPr>
              <a:t>What Administrators should do</a:t>
            </a:r>
            <a:endParaRPr sz="4200">
              <a:solidFill>
                <a:srgbClr val="0077D0"/>
              </a:solidFill>
            </a:endParaRPr>
          </a:p>
        </p:txBody>
      </p:sp>
      <p:graphicFrame>
        <p:nvGraphicFramePr>
          <p:cNvPr id="164" name="Google Shape;164;p22"/>
          <p:cNvGraphicFramePr/>
          <p:nvPr/>
        </p:nvGraphicFramePr>
        <p:xfrm>
          <a:off x="822722" y="224194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{204BB02B-FCBC-4499-8D42-55099371CE77}</a:tableStyleId>
              </a:tblPr>
              <a:tblGrid>
                <a:gridCol w="2181375"/>
                <a:gridCol w="5613125"/>
              </a:tblGrid>
              <a:tr h="134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/>
                        <a:t>Knowledge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Types of studies </a:t>
                      </a:r>
                      <a:r>
                        <a:rPr lang="en-US" sz="2100"/>
                        <a:t>affected by new requirement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      </a:t>
                      </a:r>
                      <a:r>
                        <a:rPr i="1" lang="en-US" sz="1800">
                          <a:solidFill>
                            <a:srgbClr val="7F7F7F"/>
                          </a:solidFill>
                        </a:rPr>
                        <a:t>HSD eNews; HSD Single IRB webpages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New responsibilities of lead study PI/team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How to</a:t>
                      </a:r>
                      <a:r>
                        <a:rPr lang="en-US" sz="2100"/>
                        <a:t> obtain help </a:t>
                      </a:r>
                      <a:r>
                        <a:rPr lang="en-US" sz="2100" u="sng">
                          <a:solidFill>
                            <a:schemeClr val="hlink"/>
                          </a:solidFill>
                          <a:hlinkClick r:id="rId3"/>
                        </a:rPr>
                        <a:t>hsdrely@uw.edu</a:t>
                      </a:r>
                      <a:r>
                        <a:rPr lang="en-US" sz="2100"/>
                        <a:t> </a:t>
                      </a:r>
                      <a:endParaRPr sz="2100"/>
                    </a:p>
                  </a:txBody>
                  <a:tcPr marT="34300" marB="34300" marR="68575" marL="68575"/>
                </a:tc>
              </a:tr>
              <a:tr h="388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/>
                        <a:t>Inform</a:t>
                      </a:r>
                      <a:r>
                        <a:rPr b="1" lang="en-US" sz="2100"/>
                        <a:t> PIs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About</a:t>
                      </a:r>
                      <a:r>
                        <a:rPr lang="en-US" sz="2100"/>
                        <a:t> what they need to know</a:t>
                      </a:r>
                      <a:endParaRPr sz="2100"/>
                    </a:p>
                  </a:txBody>
                  <a:tcPr marT="34300" marB="34300" marR="68575" marL="68575"/>
                </a:tc>
              </a:tr>
              <a:tr h="134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/>
                        <a:t>Grant</a:t>
                      </a:r>
                      <a:r>
                        <a:rPr b="1" lang="en-US" sz="2100"/>
                        <a:t> application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100"/>
                        <a:buFont typeface="Arial"/>
                        <a:buNone/>
                      </a:pPr>
                      <a:r>
                        <a:rPr b="1" i="1" lang="en-US" sz="2100">
                          <a:solidFill>
                            <a:srgbClr val="FF0000"/>
                          </a:solidFill>
                        </a:rPr>
                        <a:t>IDEAL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Assess it:</a:t>
                      </a:r>
                      <a:r>
                        <a:rPr lang="en-US" sz="2100"/>
                        <a:t> Single IRB required or mentioned?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If yes: Staffing and budget impact?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If UW</a:t>
                      </a:r>
                      <a:r>
                        <a:rPr lang="en-US" sz="2100"/>
                        <a:t> IRB: Has HSD been consulted first?</a:t>
                      </a:r>
                      <a:endParaRPr sz="2100"/>
                    </a:p>
                  </a:txBody>
                  <a:tcPr marT="34300" marB="3430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290" y="597481"/>
            <a:ext cx="952483" cy="111619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 txBox="1"/>
          <p:nvPr>
            <p:ph type="title"/>
          </p:nvPr>
        </p:nvSpPr>
        <p:spPr>
          <a:xfrm>
            <a:off x="755425" y="767400"/>
            <a:ext cx="74589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20"/>
              <a:buFont typeface="Calibri"/>
              <a:buNone/>
            </a:pPr>
            <a:r>
              <a:rPr b="1" lang="en-US" sz="4320">
                <a:solidFill>
                  <a:srgbClr val="C00000"/>
                </a:solidFill>
              </a:rPr>
              <a:t>	    </a:t>
            </a:r>
            <a:r>
              <a:rPr lang="en-US" sz="4320">
                <a:solidFill>
                  <a:srgbClr val="C00000"/>
                </a:solidFill>
              </a:rPr>
              <a:t>What about those IRB fees?</a:t>
            </a:r>
            <a:endParaRPr sz="4320">
              <a:solidFill>
                <a:srgbClr val="C00000"/>
              </a:solidFill>
            </a:endParaRPr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822960" y="2241550"/>
            <a:ext cx="7543800" cy="3282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23317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942"/>
              <a:buChar char=" "/>
            </a:pPr>
            <a:r>
              <a:rPr b="1" lang="en-US" sz="1942"/>
              <a:t>Reviewing for other sites involves additional costs</a:t>
            </a:r>
            <a:endParaRPr sz="1942"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HSD staff time and UW IRB time</a:t>
            </a:r>
            <a:endParaRPr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Can be significant </a:t>
            </a:r>
            <a:r>
              <a:rPr i="1" lang="en-US" sz="1942">
                <a:solidFill>
                  <a:srgbClr val="A5A5A5"/>
                </a:solidFill>
              </a:rPr>
              <a:t>(e.g., a few hundred hours for a HSD staff person</a:t>
            </a:r>
            <a:r>
              <a:rPr lang="en-US" sz="1942"/>
              <a:t>)</a:t>
            </a:r>
            <a:endParaRPr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Not covered by indirect costs to UW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None/>
            </a:pPr>
            <a:r>
              <a:t/>
            </a:r>
            <a:endParaRPr sz="1942"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Char char=" "/>
            </a:pPr>
            <a:r>
              <a:rPr b="1" lang="en-US" sz="1942"/>
              <a:t>NIH allows IRBs to recover these extra costs by charging a fee </a:t>
            </a:r>
            <a:endParaRPr b="1" sz="1942"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n-US" sz="1850" u="sng">
                <a:solidFill>
                  <a:schemeClr val="hlink"/>
                </a:solidFill>
                <a:hlinkClick r:id="rId4"/>
              </a:rPr>
              <a:t>https://grants.nih.gov/grants/guide/notice-files/NOT-OD-16-109.html</a:t>
            </a:r>
            <a:r>
              <a:rPr lang="en-US" sz="1850"/>
              <a:t>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n-US" sz="1850" u="sng">
                <a:solidFill>
                  <a:schemeClr val="hlink"/>
                </a:solidFill>
                <a:hlinkClick r:id="rId5"/>
              </a:rPr>
              <a:t>https://osp.od.nih.gov/clinical-research/nih-policy-on-the-use-of-a-single-irb-for-multi-site-research-faqs-on-costs/</a:t>
            </a:r>
            <a:r>
              <a:rPr lang="en-US" sz="1850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290" y="597481"/>
            <a:ext cx="952483" cy="1116191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4"/>
          <p:cNvSpPr txBox="1"/>
          <p:nvPr>
            <p:ph type="title"/>
          </p:nvPr>
        </p:nvSpPr>
        <p:spPr>
          <a:xfrm>
            <a:off x="1647399" y="752050"/>
            <a:ext cx="7496700" cy="64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2700"/>
              <a:buFont typeface="Calibri"/>
              <a:buNone/>
            </a:pPr>
            <a:r>
              <a:rPr lang="en-US" sz="2700">
                <a:solidFill>
                  <a:srgbClr val="0077D0"/>
                </a:solidFill>
              </a:rPr>
              <a:t>HSD will charge a fee for some Single IRB studies</a:t>
            </a:r>
            <a:endParaRPr sz="2700">
              <a:solidFill>
                <a:srgbClr val="0077D0"/>
              </a:solidFill>
            </a:endParaRPr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822960" y="2241550"/>
            <a:ext cx="7543800" cy="3282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32143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81"/>
              <a:buChar char=" "/>
            </a:pPr>
            <a:r>
              <a:rPr b="1" lang="en-US" sz="2081"/>
              <a:t>Which studies will be charged</a:t>
            </a:r>
            <a:endParaRPr sz="2081"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Char char=" "/>
            </a:pPr>
            <a:r>
              <a:rPr lang="en-US" sz="1942"/>
              <a:t>Where the cost is significant. We are not going to try to recover every extra dollar of cost. We will absorb as much as we can. </a:t>
            </a:r>
            <a:endParaRPr/>
          </a:p>
          <a:p>
            <a:pPr indent="-132143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81"/>
              <a:buChar char=" "/>
            </a:pPr>
            <a:r>
              <a:rPr b="1" lang="en-US" sz="2081"/>
              <a:t>How much</a:t>
            </a:r>
            <a:endParaRPr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Char char=" "/>
            </a:pPr>
            <a:r>
              <a:rPr lang="en-US" sz="1942"/>
              <a:t>The fee will be a small %FTE for a specific period of time. We are still determining actual costs so that we can create a </a:t>
            </a:r>
            <a:r>
              <a:rPr b="1" lang="en-US" sz="1942"/>
              <a:t>fee sheet </a:t>
            </a:r>
            <a:r>
              <a:rPr lang="en-US" sz="1942"/>
              <a:t>based on type of study and number of sites. </a:t>
            </a:r>
            <a:r>
              <a:rPr b="1" i="1" lang="en-US" sz="1942">
                <a:solidFill>
                  <a:srgbClr val="0077D0"/>
                </a:solidFill>
              </a:rPr>
              <a:t>There will be faculty consultation as part of this process. </a:t>
            </a:r>
            <a:endParaRPr/>
          </a:p>
          <a:p>
            <a:pPr indent="-132143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81"/>
              <a:buChar char=" "/>
            </a:pPr>
            <a:r>
              <a:rPr b="1" lang="en-US" sz="2081"/>
              <a:t>Why not an actual fee instead of FTE</a:t>
            </a:r>
            <a:endParaRPr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Char char=" "/>
            </a:pPr>
            <a:r>
              <a:rPr lang="en-US" sz="1942"/>
              <a:t>The extra cost is personnel time, so FTE is appropriate. FTE is easier for everyone administratively (vs. invoicing &amp; cost centers).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9290" y="597481"/>
            <a:ext cx="952483" cy="1116191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5"/>
          <p:cNvSpPr txBox="1"/>
          <p:nvPr>
            <p:ph type="title"/>
          </p:nvPr>
        </p:nvSpPr>
        <p:spPr>
          <a:xfrm>
            <a:off x="1571199" y="752050"/>
            <a:ext cx="7496700" cy="64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2700"/>
              <a:buFont typeface="Calibri"/>
              <a:buNone/>
            </a:pPr>
            <a:r>
              <a:rPr lang="en-US" sz="2700">
                <a:solidFill>
                  <a:srgbClr val="0077D0"/>
                </a:solidFill>
              </a:rPr>
              <a:t>HSD will charge a fee for some Single IRB studies</a:t>
            </a:r>
            <a:endParaRPr sz="2700">
              <a:solidFill>
                <a:srgbClr val="0077D0"/>
              </a:solidFill>
            </a:endParaRPr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822960" y="2241550"/>
            <a:ext cx="7543800" cy="3282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081"/>
              <a:buNone/>
            </a:pPr>
            <a:r>
              <a:rPr b="1" lang="en-US" sz="2081"/>
              <a:t>When will this start?</a:t>
            </a:r>
            <a:endParaRPr sz="2081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None/>
            </a:pPr>
            <a:r>
              <a:rPr lang="en-US" sz="1942"/>
              <a:t>Probably in 5-6 months, for new grants being submitted. 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None/>
            </a:pPr>
            <a:r>
              <a:t/>
            </a:r>
            <a:endParaRPr sz="1942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081"/>
              <a:buNone/>
            </a:pPr>
            <a:r>
              <a:rPr b="1" lang="en-US" sz="2081"/>
              <a:t>What is the faculty consultation process?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081"/>
              <a:buNone/>
            </a:pPr>
            <a:r>
              <a:rPr lang="en-US" sz="2081"/>
              <a:t>HSD is seeking discussions with:</a:t>
            </a:r>
            <a:endParaRPr/>
          </a:p>
          <a:p>
            <a:pPr indent="-132143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081"/>
              <a:buFont typeface="Arial"/>
              <a:buChar char="•"/>
            </a:pPr>
            <a:r>
              <a:rPr lang="en-US" sz="2081"/>
              <a:t>Established faculty leadership groups </a:t>
            </a:r>
            <a:r>
              <a:rPr i="1" lang="en-US" sz="1665">
                <a:solidFill>
                  <a:srgbClr val="A5A5A5"/>
                </a:solidFill>
              </a:rPr>
              <a:t>e.g., Faculty Council on Research</a:t>
            </a:r>
            <a:endParaRPr sz="1942"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Faculty groups/depts likely to have many Single IRB studies</a:t>
            </a:r>
            <a:endParaRPr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Any faculty member who wants to be involved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822960" y="658073"/>
            <a:ext cx="75438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4800"/>
              <a:buFont typeface="Calibri"/>
              <a:buNone/>
            </a:pPr>
            <a:r>
              <a:rPr lang="en-US">
                <a:solidFill>
                  <a:srgbClr val="0077D0"/>
                </a:solidFill>
              </a:rPr>
              <a:t>The take-aways</a:t>
            </a:r>
            <a:endParaRPr>
              <a:solidFill>
                <a:srgbClr val="0077D0"/>
              </a:solidFill>
            </a:endParaRPr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822960" y="2519570"/>
            <a:ext cx="7543800" cy="2739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385763" lvl="0" marL="38576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AutoNum type="arabicPeriod"/>
            </a:pPr>
            <a:r>
              <a:rPr lang="en-US" sz="2400"/>
              <a:t>A new federal requirement</a:t>
            </a:r>
            <a:endParaRPr/>
          </a:p>
          <a:p>
            <a:pPr indent="-385763" lvl="0" marL="385763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AutoNum type="arabicPeriod"/>
            </a:pPr>
            <a:r>
              <a:rPr lang="en-US" sz="2400"/>
              <a:t>Requires additional planning by PIs</a:t>
            </a:r>
            <a:endParaRPr/>
          </a:p>
          <a:p>
            <a:pPr indent="-385763" lvl="0" marL="385763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AutoNum type="arabicPeriod"/>
            </a:pPr>
            <a:r>
              <a:rPr lang="en-US" sz="2400"/>
              <a:t>May affect research costs</a:t>
            </a:r>
            <a:endParaRPr/>
          </a:p>
          <a:p>
            <a:pPr indent="-385763" lvl="0" marL="385763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Calibri"/>
              <a:buAutoNum type="arabicPeriod"/>
            </a:pPr>
            <a:r>
              <a:rPr lang="en-US" sz="2400"/>
              <a:t>Consult HSD</a:t>
            </a:r>
            <a:endParaRPr/>
          </a:p>
        </p:txBody>
      </p:sp>
      <p:pic>
        <p:nvPicPr>
          <p:cNvPr id="192" name="Google Shape;19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33168" y="734944"/>
            <a:ext cx="2149062" cy="2149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755075" y="526325"/>
            <a:ext cx="8572500" cy="132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US" sz="4320"/>
              <a:t>Single IRB</a:t>
            </a:r>
            <a:br>
              <a:rPr lang="en-US" sz="4320"/>
            </a:br>
            <a:r>
              <a:rPr lang="en-US" sz="2970"/>
              <a:t>One IRB reviews all domestic institutions in a study</a:t>
            </a:r>
            <a:br>
              <a:rPr b="1" lang="en-US" sz="2970"/>
            </a:br>
            <a:endParaRPr b="1" sz="2430"/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2456" y="2589877"/>
            <a:ext cx="3957581" cy="222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3548" y="2399679"/>
            <a:ext cx="2591629" cy="2591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971550"/>
            <a:ext cx="9144000" cy="407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/>
          <p:nvPr/>
        </p:nvSpPr>
        <p:spPr>
          <a:xfrm>
            <a:off x="5486425" y="4347075"/>
            <a:ext cx="947400" cy="42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2C8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 rot="-5400000">
            <a:off x="6808675" y="5000000"/>
            <a:ext cx="947400" cy="42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2C8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 rot="10800000">
            <a:off x="7945500" y="4347075"/>
            <a:ext cx="947400" cy="42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2C8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4650" y="2421866"/>
            <a:ext cx="5300041" cy="3115782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>
            <p:ph type="title"/>
          </p:nvPr>
        </p:nvSpPr>
        <p:spPr>
          <a:xfrm>
            <a:off x="-75" y="708825"/>
            <a:ext cx="91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US" sz="3600"/>
              <a:t>Many more studies will now be affected by this new model of IRB review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idx="4294967295" type="body"/>
          </p:nvPr>
        </p:nvSpPr>
        <p:spPr>
          <a:xfrm>
            <a:off x="822960" y="1390996"/>
            <a:ext cx="1878676" cy="552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 "/>
            </a:pPr>
            <a:r>
              <a:rPr b="1" lang="en-US" sz="2700">
                <a:solidFill>
                  <a:srgbClr val="0077D0"/>
                </a:solidFill>
              </a:rPr>
              <a:t>NIH sIRB</a:t>
            </a:r>
            <a:r>
              <a:rPr b="1" lang="en-US" sz="2400">
                <a:solidFill>
                  <a:srgbClr val="0077D0"/>
                </a:solidFill>
              </a:rPr>
              <a:t>	</a:t>
            </a:r>
            <a:endParaRPr b="1" sz="2400">
              <a:solidFill>
                <a:srgbClr val="0077D0"/>
              </a:solidFill>
            </a:endParaRPr>
          </a:p>
        </p:txBody>
      </p:sp>
      <p:sp>
        <p:nvSpPr>
          <p:cNvPr id="129" name="Google Shape;129;p17"/>
          <p:cNvSpPr txBox="1"/>
          <p:nvPr>
            <p:ph idx="4294967295" type="body"/>
          </p:nvPr>
        </p:nvSpPr>
        <p:spPr>
          <a:xfrm>
            <a:off x="4959811" y="1400175"/>
            <a:ext cx="3702050" cy="552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 "/>
            </a:pPr>
            <a:r>
              <a:rPr b="1" lang="en-US" sz="2700">
                <a:solidFill>
                  <a:srgbClr val="70AB2F"/>
                </a:solidFill>
              </a:rPr>
              <a:t>Common Rule sIRB</a:t>
            </a:r>
            <a:endParaRPr b="1" sz="2700">
              <a:solidFill>
                <a:srgbClr val="70AB2F"/>
              </a:solidFill>
            </a:endParaRPr>
          </a:p>
        </p:txBody>
      </p:sp>
      <p:sp>
        <p:nvSpPr>
          <p:cNvPr id="130" name="Google Shape;130;p17"/>
          <p:cNvSpPr txBox="1"/>
          <p:nvPr>
            <p:ph idx="4294967295" type="body"/>
          </p:nvPr>
        </p:nvSpPr>
        <p:spPr>
          <a:xfrm>
            <a:off x="4959811" y="1943446"/>
            <a:ext cx="3702050" cy="300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333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All federal funding (except DOJ)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Multi-site or collaborative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No known grant requirements from other federal agencies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No guidance from other federal agencies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Unclear how ongoing studies are affected</a:t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100"/>
          </a:p>
        </p:txBody>
      </p:sp>
      <p:sp>
        <p:nvSpPr>
          <p:cNvPr id="131" name="Google Shape;131;p17"/>
          <p:cNvSpPr txBox="1"/>
          <p:nvPr>
            <p:ph idx="4294967295" type="body"/>
          </p:nvPr>
        </p:nvSpPr>
        <p:spPr>
          <a:xfrm>
            <a:off x="822960" y="1952625"/>
            <a:ext cx="3987800" cy="3071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23317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Only NIH-funded</a:t>
            </a:r>
            <a:endParaRPr/>
          </a:p>
          <a:p>
            <a:pPr indent="-12331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Only multi-site [each site is doing the same thing; not collaborations]</a:t>
            </a:r>
            <a:endParaRPr/>
          </a:p>
          <a:p>
            <a:pPr indent="-12331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New requirement for grant applications (sIRB plan)</a:t>
            </a:r>
            <a:endParaRPr/>
          </a:p>
          <a:p>
            <a:pPr indent="-12331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Lots of guidance from NIH</a:t>
            </a:r>
            <a:endParaRPr/>
          </a:p>
          <a:p>
            <a:pPr indent="-12331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942"/>
              <a:buFont typeface="Arial"/>
              <a:buChar char="•"/>
            </a:pPr>
            <a:r>
              <a:rPr lang="en-US" sz="1942"/>
              <a:t>Ongoing studies: NIH requires transition to sIRB with competitive renewal</a:t>
            </a:r>
            <a:endParaRPr sz="1942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822960" y="615003"/>
            <a:ext cx="7543800" cy="8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What this means</a:t>
            </a:r>
            <a:endParaRPr/>
          </a:p>
        </p:txBody>
      </p:sp>
      <p:pic>
        <p:nvPicPr>
          <p:cNvPr id="137" name="Google Shape;137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2408" y="1846263"/>
            <a:ext cx="5363633" cy="40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/>
          <p:nvPr/>
        </p:nvSpPr>
        <p:spPr>
          <a:xfrm>
            <a:off x="5210589" y="3974101"/>
            <a:ext cx="1021246" cy="640142"/>
          </a:xfrm>
          <a:prstGeom prst="ellipse">
            <a:avLst/>
          </a:prstGeom>
          <a:noFill/>
          <a:ln cap="flat" cmpd="sng" w="603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7164591" y="3839921"/>
            <a:ext cx="918841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HSD</a:t>
            </a:r>
            <a:endParaRPr b="1"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8"/>
          <p:cNvCxnSpPr/>
          <p:nvPr/>
        </p:nvCxnSpPr>
        <p:spPr>
          <a:xfrm flipH="1">
            <a:off x="6302971" y="4173188"/>
            <a:ext cx="861620" cy="68336"/>
          </a:xfrm>
          <a:prstGeom prst="straightConnector1">
            <a:avLst/>
          </a:prstGeom>
          <a:noFill/>
          <a:ln cap="flat" cmpd="sng" w="889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822960" y="462603"/>
            <a:ext cx="75438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4800"/>
              <a:buFont typeface="Calibri"/>
              <a:buNone/>
            </a:pPr>
            <a:r>
              <a:rPr lang="en-US">
                <a:solidFill>
                  <a:srgbClr val="0077D0"/>
                </a:solidFill>
              </a:rPr>
              <a:t>Beginning January 20, 2020</a:t>
            </a:r>
            <a:endParaRPr>
              <a:solidFill>
                <a:srgbClr val="0077D0"/>
              </a:solidFill>
            </a:endParaRPr>
          </a:p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822960" y="2241551"/>
            <a:ext cx="769736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 "/>
            </a:pPr>
            <a:r>
              <a:rPr lang="en-US" sz="2700"/>
              <a:t>HSD will assess each new application for the need to comply with this new Common Rule requirement.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 sz="2700"/>
          </a:p>
          <a:p>
            <a:pPr indent="-1714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700"/>
              <a:buChar char=" "/>
            </a:pPr>
            <a:r>
              <a:rPr lang="en-US" sz="2700"/>
              <a:t>If yes, we will work closely with the PI to implement it in the most efficient way possible. </a:t>
            </a:r>
            <a:endParaRPr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152400" y="752075"/>
            <a:ext cx="91440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4320"/>
              <a:buFont typeface="Calibri"/>
              <a:buNone/>
            </a:pPr>
            <a:r>
              <a:rPr lang="en-US" sz="4200">
                <a:solidFill>
                  <a:srgbClr val="0077D0"/>
                </a:solidFill>
              </a:rPr>
              <a:t>When will the UW IRB be the Single IRB?</a:t>
            </a:r>
            <a:endParaRPr sz="4200">
              <a:solidFill>
                <a:srgbClr val="0077D0"/>
              </a:solidFill>
            </a:endParaRPr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1" lang="en-US" sz="2100"/>
              <a:t>In general, the UW IRB is willing to be the sIRB when the UW is the primary awardee and/or the lead PI for the overall study.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None/>
            </a:pPr>
            <a:r>
              <a:rPr lang="en-US" sz="2100" u="sng"/>
              <a:t>Exceptions</a:t>
            </a:r>
            <a:endParaRPr sz="2100"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Federal agency requires a different IRB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PI prefers another IRB (if acceptable to HSD)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Existing coop agreement requires a different IRB (e.g., use of Hutch IRB)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Char char="•"/>
            </a:pPr>
            <a:r>
              <a:rPr lang="en-US" sz="2100"/>
              <a:t>(rare) UW IRB doesn’t have the capacity for the specific study (very large; lack of IRB expertise)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746524" y="581875"/>
            <a:ext cx="50091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7D0"/>
              </a:buClr>
              <a:buSzPts val="4800"/>
              <a:buFont typeface="Calibri"/>
              <a:buNone/>
            </a:pPr>
            <a:r>
              <a:rPr lang="en-US">
                <a:solidFill>
                  <a:srgbClr val="0077D0"/>
                </a:solidFill>
              </a:rPr>
              <a:t>What PIs should do</a:t>
            </a:r>
            <a:endParaRPr>
              <a:solidFill>
                <a:srgbClr val="0077D0"/>
              </a:solidFill>
            </a:endParaRPr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822722" y="224194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{204BB02B-FCBC-4499-8D42-55099371CE77}</a:tableStyleId>
              </a:tblPr>
              <a:tblGrid>
                <a:gridCol w="2181375"/>
                <a:gridCol w="5613125"/>
              </a:tblGrid>
              <a:tr h="134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 u="none" cap="none" strike="noStrike"/>
                        <a:t>Knowledge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Types of studies </a:t>
                      </a:r>
                      <a:r>
                        <a:rPr lang="en-US" sz="2100"/>
                        <a:t>affected by new requirement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      </a:t>
                      </a:r>
                      <a:r>
                        <a:rPr i="1" lang="en-US" sz="1800">
                          <a:solidFill>
                            <a:srgbClr val="7F7F7F"/>
                          </a:solidFill>
                        </a:rPr>
                        <a:t>HSD eNews; HSD Single IRB webpages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New responsibilities of lead study PI/team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How to</a:t>
                      </a:r>
                      <a:r>
                        <a:rPr lang="en-US" sz="2100"/>
                        <a:t> obtain help </a:t>
                      </a:r>
                      <a:r>
                        <a:rPr lang="en-US" sz="2100" u="sng">
                          <a:solidFill>
                            <a:schemeClr val="hlink"/>
                          </a:solidFill>
                          <a:hlinkClick r:id="rId3"/>
                        </a:rPr>
                        <a:t>hsdrely@uw.edu</a:t>
                      </a:r>
                      <a:r>
                        <a:rPr lang="en-US" sz="2100"/>
                        <a:t> </a:t>
                      </a:r>
                      <a:endParaRPr sz="2100"/>
                    </a:p>
                  </a:txBody>
                  <a:tcPr marT="34300" marB="34300" marR="68575" marL="68575"/>
                </a:tc>
              </a:tr>
              <a:tr h="1028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/>
                        <a:t>Grant</a:t>
                      </a:r>
                      <a:r>
                        <a:rPr b="1" lang="en-US" sz="2100"/>
                        <a:t> application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Consult</a:t>
                      </a:r>
                      <a:r>
                        <a:rPr lang="en-US" sz="2100"/>
                        <a:t> HSD </a:t>
                      </a:r>
                      <a:r>
                        <a:rPr b="1" i="1" lang="en-US" sz="2100"/>
                        <a:t>before</a:t>
                      </a:r>
                      <a:r>
                        <a:rPr lang="en-US" sz="2100"/>
                        <a:t> saying UW is the single IRB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Identify any budget implications (IRB fees; additional staffing). </a:t>
                      </a:r>
                      <a:r>
                        <a:rPr b="1" i="1" lang="en-US" sz="2100"/>
                        <a:t>HSD can help with this.</a:t>
                      </a:r>
                      <a:endParaRPr b="1" i="1" sz="2100"/>
                    </a:p>
                  </a:txBody>
                  <a:tcPr marT="34300" marB="34300" marR="68575" marL="68575"/>
                </a:tc>
              </a:tr>
              <a:tr h="708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100"/>
                        <a:t>Study</a:t>
                      </a:r>
                      <a:r>
                        <a:rPr b="1" lang="en-US" sz="2100"/>
                        <a:t> start-up</a:t>
                      </a:r>
                      <a:endParaRPr b="1" sz="2100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Char char="•"/>
                      </a:pPr>
                      <a:r>
                        <a:rPr lang="en-US" sz="2100"/>
                        <a:t>Different</a:t>
                      </a:r>
                      <a:r>
                        <a:rPr lang="en-US" sz="2100"/>
                        <a:t> type of IRB application process (overall study, and then the sites)</a:t>
                      </a:r>
                      <a:endParaRPr sz="2100"/>
                    </a:p>
                  </a:txBody>
                  <a:tcPr marT="34300" marB="3430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