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3"/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532727d46_1_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g2532727d46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532727d46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000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46" name="Google Shape;46;g2532727d46_1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532727d46_1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532727d46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6985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532727d46_1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532727d46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6985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Remember: NSF often awards multi-year awards upfront; incremental funding is NOT contingent on submission of report</a:t>
            </a:r>
            <a:endParaRPr/>
          </a:p>
          <a:p>
            <a:pPr indent="6985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 should have already received notices from NSF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532727d46_1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532727d46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6985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4" y="2320239"/>
            <a:ext cx="8197113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6" y="1730666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/>
          <p:nvPr>
            <p:ph idx="2" type="chart"/>
          </p:nvPr>
        </p:nvSpPr>
        <p:spPr>
          <a:xfrm>
            <a:off x="766762" y="1736725"/>
            <a:ext cx="8021636" cy="44322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1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295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72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18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64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309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55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401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idx="1" type="body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7" name="Google Shape;2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/>
          <p:nvPr>
            <p:ph idx="2" type="chart"/>
          </p:nvPr>
        </p:nvSpPr>
        <p:spPr>
          <a:xfrm>
            <a:off x="766762" y="1736725"/>
            <a:ext cx="8021636" cy="44322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1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295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72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18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64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309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55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401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research.gov/research-portal/appmanager/base/desktop?_nfpb=true&amp;_pageLabel=research_node_display&amp;_nodePath=/researchGov/Service/Desktop/PublicOutcomesReport.html" TargetMode="External"/><Relationship Id="rId4" Type="http://schemas.openxmlformats.org/officeDocument/2006/relationships/hyperlink" Target="https://www.research.gov/research-web/" TargetMode="External"/><Relationship Id="rId5" Type="http://schemas.openxmlformats.org/officeDocument/2006/relationships/hyperlink" Target="https://www.washington.edu/research/myresearch-lifecycle/manage/reporting/#progress-reports" TargetMode="External"/><Relationship Id="rId6" Type="http://schemas.openxmlformats.org/officeDocument/2006/relationships/hyperlink" Target="https://www.washington.edu/research/myresearch-lifecycle/closeout/reporting/#technical" TargetMode="External"/><Relationship Id="rId7" Type="http://schemas.openxmlformats.org/officeDocument/2006/relationships/hyperlink" Target="https://www.washington.edu/research/policies/gim-39-closeout-of-sponsored-progra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idx="1" type="body"/>
          </p:nvPr>
        </p:nvSpPr>
        <p:spPr>
          <a:xfrm>
            <a:off x="692024" y="2173675"/>
            <a:ext cx="78522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-US" sz="425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Progress Reports</a:t>
            </a:r>
            <a:endParaRPr b="0" i="0" sz="4250" u="none" cap="none" strike="noStrike">
              <a:solidFill>
                <a:schemeClr val="accen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-US" sz="300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Timeliness is Important!</a:t>
            </a:r>
            <a:endParaRPr sz="3000">
              <a:solidFill>
                <a:schemeClr val="accen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" name="Google Shape;43;p9"/>
          <p:cNvSpPr txBox="1"/>
          <p:nvPr/>
        </p:nvSpPr>
        <p:spPr>
          <a:xfrm>
            <a:off x="692029" y="4308048"/>
            <a:ext cx="6656729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 b="0" i="0" sz="16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16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Director, Office of Sponsored Programs</a:t>
            </a:r>
            <a:endParaRPr sz="1600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16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November 2019 </a:t>
            </a:r>
            <a:r>
              <a:rPr b="0" i="0" lang="en-US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 b="0" i="0" sz="1600" u="none" cap="none" strike="noStrike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670925" y="371503"/>
            <a:ext cx="8184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Progress Reports and Federal Sponsors</a:t>
            </a:r>
            <a:endParaRPr b="0" i="0" sz="30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659304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Font typeface="Merriweather Sans"/>
              <a:buNone/>
            </a:pPr>
            <a:r>
              <a:t/>
            </a:r>
            <a:endParaRPr b="0" i="0" sz="22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Font typeface="Merriweather Sans"/>
              <a:buNone/>
            </a:pPr>
            <a:r>
              <a:t/>
            </a:r>
            <a:endParaRPr b="0" i="0" sz="24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Font typeface="Merriweather Sans"/>
              <a:buNone/>
            </a:pPr>
            <a:r>
              <a:t/>
            </a:r>
            <a:endParaRPr b="0" i="0" sz="24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Font typeface="Merriweather Sans"/>
              <a:buNone/>
            </a:pPr>
            <a:br>
              <a:rPr b="0" i="0" lang="en-US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b="0" i="0" sz="2400" u="none" cap="none" strike="noStrik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" name="Google Shape;50;p10"/>
          <p:cNvSpPr txBox="1"/>
          <p:nvPr/>
        </p:nvSpPr>
        <p:spPr>
          <a:xfrm>
            <a:off x="778550" y="1203325"/>
            <a:ext cx="8262600" cy="49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Submission is required </a:t>
            </a:r>
            <a:r>
              <a:rPr b="1"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no less than</a:t>
            </a: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annual</a:t>
            </a:r>
            <a:r>
              <a:rPr b="1"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ly</a:t>
            </a: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Merriweather Sans"/>
              <a:buChar char="&gt;"/>
            </a:pPr>
            <a:r>
              <a:rPr lang="en-US" sz="22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Can</a:t>
            </a: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be more often - check award terms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Merriweather Sans"/>
              <a:buChar char="&gt;"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PI &amp; collaborators responsible for preparing content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Merriweather Sans"/>
              <a:buChar char="&gt;"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PI submits directly in sponsor’s research administration system e.g. eRA Commons, Research.gov - Exceptions: 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Open Sans"/>
              <a:buChar char="–"/>
            </a:pPr>
            <a:r>
              <a:rPr lang="en-US" sz="22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Award terms and conditions dictate another method</a:t>
            </a:r>
            <a:endParaRPr sz="2200">
              <a:solidFill>
                <a:schemeClr val="dk1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Open Sans"/>
              <a:buChar char="–"/>
            </a:pPr>
            <a:r>
              <a:rPr lang="en-US" sz="22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NIH non-SNAP eligible awards route through OSP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Recent Concern Communicated from NSF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1"/>
          <p:cNvSpPr txBox="1"/>
          <p:nvPr>
            <p:ph idx="2" type="body"/>
          </p:nvPr>
        </p:nvSpPr>
        <p:spPr>
          <a:xfrm>
            <a:off x="659300" y="1736725"/>
            <a:ext cx="8196300" cy="41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0" lang="en-US"/>
              <a:t>NSF </a:t>
            </a:r>
            <a:r>
              <a:rPr b="0" lang="en-US"/>
              <a:t>expressed </a:t>
            </a:r>
            <a:r>
              <a:rPr b="0" lang="en-US"/>
              <a:t>concern </a:t>
            </a:r>
            <a:r>
              <a:rPr b="0" lang="en-US"/>
              <a:t>over v</a:t>
            </a:r>
            <a:r>
              <a:rPr b="0" lang="en-US"/>
              <a:t>olume of the UW’s</a:t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0" lang="en-US"/>
              <a:t>late reports. </a:t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0" lang="en-US"/>
              <a:t>NSF Chief Financial Officer in Finance and Award Management Division provided a list of delinquent progress reports:</a:t>
            </a:r>
            <a:endParaRPr b="0"/>
          </a:p>
          <a:p>
            <a:pPr indent="-342900" lvl="0" marL="914400" rtl="0" algn="l">
              <a:spcBef>
                <a:spcPts val="480"/>
              </a:spcBef>
              <a:spcAft>
                <a:spcPts val="0"/>
              </a:spcAft>
              <a:buSzPts val="1800"/>
              <a:buChar char="&gt;"/>
            </a:pPr>
            <a:r>
              <a:rPr b="0" lang="en-US" sz="2200"/>
              <a:t>89 late annual reports</a:t>
            </a:r>
            <a:endParaRPr b="0" sz="2200"/>
          </a:p>
          <a:p>
            <a:pPr indent="-342900" lvl="0" marL="914400" rtl="0" algn="l">
              <a:spcBef>
                <a:spcPts val="480"/>
              </a:spcBef>
              <a:spcAft>
                <a:spcPts val="0"/>
              </a:spcAft>
              <a:buSzPts val="1800"/>
              <a:buChar char="&gt;"/>
            </a:pPr>
            <a:r>
              <a:rPr b="0" lang="en-US" sz="2200"/>
              <a:t>25 late final reports</a:t>
            </a:r>
            <a:endParaRPr b="0" sz="1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3810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3810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3810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776381" y="3250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Special Reminder &amp; Possible Escalation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2" name="Google Shape;62;p12"/>
          <p:cNvSpPr txBox="1"/>
          <p:nvPr>
            <p:ph idx="2" type="body"/>
          </p:nvPr>
        </p:nvSpPr>
        <p:spPr>
          <a:xfrm>
            <a:off x="694325" y="1532350"/>
            <a:ext cx="8196300" cy="41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/>
              <a:t>For these delinquent NSF reports OSP will send a reminder to PI with a cc to dept. contact on eGC1:</a:t>
            </a:r>
            <a:endParaRPr b="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  <a:p>
            <a:pPr indent="-3429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&gt;"/>
            </a:pPr>
            <a:r>
              <a:rPr b="0" lang="en-US" sz="2200"/>
              <a:t>NSF requires submission </a:t>
            </a:r>
            <a:r>
              <a:rPr b="0" lang="en-US" sz="2200"/>
              <a:t>within 90 days prior to the next budget period </a:t>
            </a:r>
            <a:endParaRPr b="0" sz="2200"/>
          </a:p>
          <a:p>
            <a:pPr indent="-3429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&gt;"/>
            </a:pPr>
            <a:r>
              <a:rPr b="0" lang="en-US" sz="2200"/>
              <a:t>Requirement of award </a:t>
            </a:r>
            <a:endParaRPr b="0" sz="1800"/>
          </a:p>
          <a:p>
            <a:pPr indent="-3683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b="0" lang="en-US" sz="2200"/>
              <a:t>NSF may sanction PI (and Co-PIs) if submissions are not timely:</a:t>
            </a:r>
            <a:endParaRPr b="0" sz="2200"/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–"/>
            </a:pPr>
            <a:r>
              <a:rPr b="0" lang="en-US"/>
              <a:t>Inability for PI to obtain additional NSF funding</a:t>
            </a:r>
            <a:endParaRPr b="0"/>
          </a:p>
          <a:p>
            <a:pPr indent="-3429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–"/>
            </a:pPr>
            <a:r>
              <a:rPr b="0" lang="en-US"/>
              <a:t>Inability to receive NSF approval on any affected award OR associated awards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800"/>
              <a:t>If not resolved by 11.30.19, </a:t>
            </a:r>
            <a:r>
              <a:rPr b="0" lang="en-US" sz="1800"/>
              <a:t>OSP will apply</a:t>
            </a:r>
            <a:r>
              <a:rPr b="0" lang="en-US" sz="1800"/>
              <a:t> escalation</a:t>
            </a:r>
            <a:r>
              <a:rPr b="0" lang="en-US" sz="1800"/>
              <a:t> path in </a:t>
            </a:r>
            <a:endParaRPr b="0" sz="1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0" lang="en-US" sz="1800"/>
              <a:t>GIM 39 (typically for late final reports) to late annual reports</a:t>
            </a:r>
            <a:endParaRPr b="0" sz="18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3810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3810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3810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/>
        </p:nvSpPr>
        <p:spPr>
          <a:xfrm>
            <a:off x="659975" y="1240900"/>
            <a:ext cx="7561200" cy="3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22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NSF report submission instructions</a:t>
            </a:r>
            <a:endParaRPr sz="22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22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Research.gov</a:t>
            </a:r>
            <a:endParaRPr sz="22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Open Sans"/>
              <a:buChar char="&gt;"/>
            </a:pPr>
            <a:r>
              <a:rPr lang="en-US" sz="22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Manage Reporting</a:t>
            </a:r>
            <a:endParaRPr sz="22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Open Sans"/>
              <a:buChar char="&gt;"/>
            </a:pPr>
            <a:r>
              <a:rPr lang="en-US" sz="22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6"/>
              </a:rPr>
              <a:t>Closeout Reporting</a:t>
            </a:r>
            <a:endParaRPr sz="22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Open Sans"/>
              <a:buChar char="&gt;"/>
            </a:pPr>
            <a:r>
              <a:rPr lang="en-US" sz="22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7"/>
              </a:rPr>
              <a:t>GIM 39: Closeout of Sponsored Programs</a:t>
            </a:r>
            <a:endParaRPr sz="22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776381" y="3250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Resources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