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x="6858000" cy="9144000"/>
  <p:embeddedFontLst>
    <p:embeddedFont>
      <p:font typeface="Encode Sans"/>
      <p:regular r:id="rId22"/>
      <p:bold r:id="rId23"/>
    </p:embeddedFont>
    <p:embeddedFont>
      <p:font typeface="Encode Sans Black"/>
      <p:bold r:id="rId24"/>
    </p:embeddedFont>
    <p:embeddedFont>
      <p:font typeface="Open Sans Light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C42E99A-BF4C-4AEE-86EE-73AFF1A6C78C}">
  <a:tblStyle styleId="{DC42E99A-BF4C-4AEE-86EE-73AFF1A6C78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6EB"/>
          </a:solidFill>
        </a:fill>
      </a:tcStyle>
    </a:wholeTbl>
    <a:band1H>
      <a:tcTxStyle/>
      <a:tcStyle>
        <a:fill>
          <a:solidFill>
            <a:srgbClr val="CCCAD4"/>
          </a:solidFill>
        </a:fill>
      </a:tcStyle>
    </a:band1H>
    <a:band2H>
      <a:tcTxStyle/>
    </a:band2H>
    <a:band1V>
      <a:tcTxStyle/>
      <a:tcStyle>
        <a:fill>
          <a:solidFill>
            <a:srgbClr val="CCCAD4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EncodeSans-regular.fntdata"/><Relationship Id="rId21" Type="http://schemas.openxmlformats.org/officeDocument/2006/relationships/slide" Target="slides/slide14.xml"/><Relationship Id="rId24" Type="http://schemas.openxmlformats.org/officeDocument/2006/relationships/font" Target="fonts/EncodeSansBlack-bold.fntdata"/><Relationship Id="rId23" Type="http://schemas.openxmlformats.org/officeDocument/2006/relationships/font" Target="fonts/EncodeSans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Light-bold.fntdata"/><Relationship Id="rId25" Type="http://schemas.openxmlformats.org/officeDocument/2006/relationships/font" Target="fonts/OpenSansLight-regular.fntdata"/><Relationship Id="rId28" Type="http://schemas.openxmlformats.org/officeDocument/2006/relationships/font" Target="fonts/OpenSansLight-boldItalic.fntdata"/><Relationship Id="rId27" Type="http://schemas.openxmlformats.org/officeDocument/2006/relationships/font" Target="fonts/OpenSansLigh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OpenSans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8" name="Google Shape;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9" name="Google Shape;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0" name="Google Shape;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" name="Google Shape;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4" name="Google Shape;2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" name="Google Shape;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bg>
      <p:bgPr>
        <a:solidFill>
          <a:srgbClr val="4B2E83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8" name="Google Shape;2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1" name="Google Shape;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7" name="Google Shape;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bg>
      <p:bgPr>
        <a:solidFill>
          <a:srgbClr val="4B2E83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9" name="Google Shape;3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42" name="Google Shape;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bg>
      <p:bgPr>
        <a:solidFill>
          <a:srgbClr val="4B2E83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47" name="Google Shape;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2E83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inance.uw.edu/pafc/" TargetMode="External"/><Relationship Id="rId4" Type="http://schemas.openxmlformats.org/officeDocument/2006/relationships/hyperlink" Target="mailto:andra2@uw.edu" TargetMode="External"/><Relationship Id="rId5" Type="http://schemas.openxmlformats.org/officeDocument/2006/relationships/hyperlink" Target="mailto:mgard4@uw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finance.uw.edu/pafc/data-analytics" TargetMode="External"/><Relationship Id="rId4" Type="http://schemas.openxmlformats.org/officeDocument/2006/relationships/hyperlink" Target="https://finance.uw.edu/gca/Cost_Share_Repor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671757" y="1167124"/>
            <a:ext cx="4126385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Compliance Corner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/>
        </p:nvSpPr>
        <p:spPr>
          <a:xfrm>
            <a:off x="747252" y="4336026"/>
            <a:ext cx="373625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Award Fiscal Compliance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Andra Sawyer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 Gardner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gcafco@uw.edu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172502" y="977144"/>
            <a:ext cx="5005124" cy="375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by Commitment Type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8" name="Google Shape;118;p20"/>
          <p:cNvGraphicFramePr/>
          <p:nvPr/>
        </p:nvGraphicFramePr>
        <p:xfrm>
          <a:off x="832766" y="17367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{DC42E99A-BF4C-4AEE-86EE-73AFF1A6C78C}</a:tableStyleId>
              </a:tblPr>
              <a:tblGrid>
                <a:gridCol w="5036800"/>
                <a:gridCol w="1741725"/>
                <a:gridCol w="1084125"/>
              </a:tblGrid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Commitment Type</a:t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Amount</a:t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% Share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r>
                        <a:rPr baseline="30000" lang="en-US" sz="1800"/>
                        <a:t>rd</a:t>
                      </a:r>
                      <a:r>
                        <a:rPr lang="en-US" sz="1800"/>
                        <a:t> Party / Subawards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$47,885,764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44%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Salaries &amp; Wages (FEC and non-FEC)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$40,680,672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37%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Non-Salaries &amp; Wages (Supplies,</a:t>
                      </a:r>
                      <a:r>
                        <a:rPr lang="en-US" sz="1800"/>
                        <a:t> Equipment, etc.)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$10,398,813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10%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Tuition and Stipends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$2,986,589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3%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Unrecovered</a:t>
                      </a:r>
                      <a:r>
                        <a:rPr lang="en-US" sz="1800"/>
                        <a:t> Indirect Costs (UIDC)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$602,280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6%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Total</a:t>
                      </a:r>
                      <a:endParaRPr b="1"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$108,654,118</a:t>
                      </a:r>
                      <a:endParaRPr b="1"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100%</a:t>
                      </a:r>
                      <a:endParaRPr b="1" sz="20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by Commitment Type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775" y="1802058"/>
            <a:ext cx="664845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Commitments: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Federal vs. Non-Federal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0" name="Google Shape;130;p22"/>
          <p:cNvGraphicFramePr/>
          <p:nvPr/>
        </p:nvGraphicFramePr>
        <p:xfrm>
          <a:off x="671758" y="17490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{DC42E99A-BF4C-4AEE-86EE-73AFF1A6C78C}</a:tableStyleId>
              </a:tblPr>
              <a:tblGrid>
                <a:gridCol w="3691250"/>
                <a:gridCol w="2229650"/>
                <a:gridCol w="2263775"/>
              </a:tblGrid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Commitment Type</a:t>
                      </a:r>
                      <a:endParaRPr b="1"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Federal</a:t>
                      </a:r>
                      <a:endParaRPr b="1"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Non-Federal</a:t>
                      </a:r>
                      <a:endParaRPr b="1" sz="2000"/>
                    </a:p>
                  </a:txBody>
                  <a:tcPr marT="45725" marB="45725" marR="91450" marL="91450" anchor="ctr"/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r>
                        <a:rPr baseline="30000" lang="en-US" sz="1800"/>
                        <a:t>rd</a:t>
                      </a:r>
                      <a:r>
                        <a:rPr lang="en-US" sz="1800"/>
                        <a:t> Party / Subawards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$41,027,707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$6,858,057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Salaries</a:t>
                      </a:r>
                      <a:r>
                        <a:rPr lang="en-US" sz="1800"/>
                        <a:t> &amp; Wages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$33,137,181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$7,543,491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Non-Salaries &amp; Wages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$5,101,840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$5,296,973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UIDC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$6,212,965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$803,137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Tuition</a:t>
                      </a:r>
                      <a:r>
                        <a:rPr lang="en-US" sz="1800"/>
                        <a:t> and Stipends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$2,183,452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$489,315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Total</a:t>
                      </a:r>
                      <a:endParaRPr b="1"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$87,663,145</a:t>
                      </a:r>
                      <a:endParaRPr b="1"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$20,990,973</a:t>
                      </a:r>
                      <a:endParaRPr b="1" sz="20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Commitments: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Federal vs. Non-Federal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38" y="1754196"/>
            <a:ext cx="5876925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Questions?</a:t>
            </a:r>
            <a:r>
              <a:rPr lang="en-US"/>
              <a:t>	</a:t>
            </a:r>
            <a:endParaRPr/>
          </a:p>
        </p:txBody>
      </p:sp>
      <p:sp>
        <p:nvSpPr>
          <p:cNvPr id="142" name="Google Shape;142;p24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Web: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Email: gcafco@uw.edu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Andra Sawyer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andra2@uw.edu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206-685-8902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Data! Tools!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Manage Awards &amp; Stay out of Trouble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Data Analytics Dashboard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b="0" lang="en-US"/>
              <a:t>Review high risk transactions (before the auditors)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b="0" lang="en-US"/>
              <a:t>PAFC web has link &amp; supporting information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https://finance.uw.edu/pafc/data-analytics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sz="2400"/>
              <a:t>Cost Share Report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b="0" lang="en-US"/>
              <a:t>GCA web has link &amp; supporting information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https://finance.uw.edu/gca/Cost_Share_Report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b="0" lang="en-US"/>
              <a:t>No longer on the MAA webpage</a:t>
            </a:r>
            <a:endParaRPr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Travel: Expenses &gt; Budget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8133" y="1954588"/>
            <a:ext cx="5668286" cy="347078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757084" y="1681316"/>
            <a:ext cx="2320413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Bubble Size: Difference between Budget and Expenditure Amount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Bubble Color: Amount of Travel Expenses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International Airfare on Federal Awards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Fly America Act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511277" y="1553497"/>
            <a:ext cx="3490452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12 months: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Expenses: $2.9m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Transactions: 2,323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Schools/Colleges: 22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 PI’s: 432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 Errors: ??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529" y="1838433"/>
            <a:ext cx="479107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0827" y="1582994"/>
            <a:ext cx="4147574" cy="458603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Cost Transfers on Sponsored Awards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897900" y="1691148"/>
            <a:ext cx="2563056" cy="38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12 Months: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Transactions: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21,823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Food Purchases on Sponsored Awards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80103" y="1927123"/>
            <a:ext cx="340196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Food purchases require Sponsor approval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last 12 months: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Transactions: 7,048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Value: $1.9m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538" y="2202513"/>
            <a:ext cx="4333875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Equipment Purchased in the Last 90 Days of an Award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>
            <p:ph idx="2" type="body"/>
          </p:nvPr>
        </p:nvSpPr>
        <p:spPr>
          <a:xfrm>
            <a:off x="659305" y="1736725"/>
            <a:ext cx="3398889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Over the last 12 months: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123 transactions occurring in the last 90 days of an Award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$923,858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39 transactions after the Award end date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$715,229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994" y="2154246"/>
            <a:ext cx="4581525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Tuition Paid on Sponsored Awards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659300" y="1736725"/>
            <a:ext cx="81963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590"/>
              <a:buNone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Tuition Dashboard identifies tuition transactions on Awards: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659288" y="2297025"/>
            <a:ext cx="81963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</a:rPr>
              <a:t>&gt;</a:t>
            </a:r>
            <a:r>
              <a:rPr b="1" lang="en-US" sz="2600">
                <a:solidFill>
                  <a:srgbClr val="4B2E83"/>
                </a:solidFill>
              </a:rPr>
              <a:t>Which are not identified as “Training” in the UW financial system, and</a:t>
            </a:r>
            <a:endParaRPr b="1" sz="2600">
              <a:solidFill>
                <a:srgbClr val="4B2E8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656888" y="3175100"/>
            <a:ext cx="82011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&gt;</a:t>
            </a:r>
            <a:r>
              <a:rPr b="1" lang="en-US" sz="2600">
                <a:solidFill>
                  <a:srgbClr val="4B2E83"/>
                </a:solidFill>
              </a:rPr>
              <a:t>In which there are no expenditures in object code 01-40 (Graduate Student Appointments)</a:t>
            </a:r>
            <a:endParaRPr b="1" sz="2600">
              <a:solidFill>
                <a:srgbClr val="4B2E8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758825" y="4588475"/>
            <a:ext cx="4203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4B2E83"/>
                </a:solidFill>
              </a:rPr>
              <a:t>Over the last 12 months:</a:t>
            </a:r>
            <a:endParaRPr b="1" sz="2600">
              <a:solidFill>
                <a:srgbClr val="4B2E8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812025" y="5008075"/>
            <a:ext cx="79041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&gt;</a:t>
            </a:r>
            <a:r>
              <a:rPr b="1" lang="en-US" sz="2600">
                <a:solidFill>
                  <a:srgbClr val="4B2E83"/>
                </a:solidFill>
              </a:rPr>
              <a:t>Federal Awards: 266 transactions ($633,244)</a:t>
            </a:r>
            <a:endParaRPr b="1" sz="2600">
              <a:solidFill>
                <a:srgbClr val="4B2E8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&gt;</a:t>
            </a:r>
            <a:r>
              <a:rPr b="1" lang="en-US" sz="2600">
                <a:solidFill>
                  <a:srgbClr val="4B2E83"/>
                </a:solidFill>
              </a:rPr>
              <a:t>Non-Federal: 122 transactions ($197,862)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Tuition Dashboard Data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1" name="Google Shape;111;p19"/>
          <p:cNvGraphicFramePr/>
          <p:nvPr/>
        </p:nvGraphicFramePr>
        <p:xfrm>
          <a:off x="480169" y="26848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{DC42E99A-BF4C-4AEE-86EE-73AFF1A6C78C}</a:tableStyleId>
              </a:tblPr>
              <a:tblGrid>
                <a:gridCol w="1409600"/>
                <a:gridCol w="818600"/>
                <a:gridCol w="10537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Award Type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Trans.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Amount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Federal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266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$633,244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Non-Federal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122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$197,862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102" y="1514543"/>
            <a:ext cx="4990011" cy="3439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