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embeddedFontLst>
    <p:embeddedFont>
      <p:font typeface="Encode Sans"/>
      <p:regular r:id="rId9"/>
      <p:bold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AA677A6-3789-4E10-9EE0-DB69B0872E07}">
  <a:tblStyle styleId="{CAA677A6-3789-4E10-9EE0-DB69B0872E0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FF3E9"/>
          </a:solidFill>
        </a:fill>
      </a:tcStyle>
    </a:wholeTbl>
    <a:band1H>
      <a:tcTxStyle/>
      <a:tcStyle>
        <a:fill>
          <a:solidFill>
            <a:srgbClr val="DEE7D0"/>
          </a:solidFill>
        </a:fill>
      </a:tcStyle>
    </a:band1H>
    <a:band2H>
      <a:tcTxStyle/>
    </a:band2H>
    <a:band1V>
      <a:tcTxStyle/>
      <a:tcStyle>
        <a:fill>
          <a:solidFill>
            <a:srgbClr val="DEE7D0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3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3"/>
          </a:solidFill>
        </a:fill>
      </a:tcStyle>
    </a:firstRow>
    <a:neCell>
      <a:tcTxStyle/>
    </a:neCell>
    <a:nwCell>
      <a:tcTxStyle/>
    </a:nwCell>
  </a:tblStyle>
  <a:tblStyle styleId="{54C6AAF9-B0C6-4DE2-9FD9-C9AB346FE3E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6">
              <a:alpha val="40000"/>
            </a:schemeClr>
          </a:solidFill>
        </a:fill>
      </a:tcStyle>
    </a:band1H>
    <a:band2H>
      <a:tcTxStyle/>
    </a:band2H>
    <a:band1V>
      <a:tcTxStyle/>
      <a:tcStyle>
        <a:tcBdr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TxStyle/>
    </a:band2V>
    <a:lastCol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6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EncodeSans-bold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EncodeSans-regular.fntdata"/><Relationship Id="rId14" Type="http://schemas.openxmlformats.org/officeDocument/2006/relationships/font" Target="fonts/OpenSans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443a68710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7443a687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7443a68710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hyperlink" Target="https://www.washington.edu/research/learning/" TargetMode="External"/><Relationship Id="rId7" Type="http://schemas.openxmlformats.org/officeDocument/2006/relationships/hyperlink" Target="https://uwresearch.gosignmeup.com/public/course/brows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hyperlink" Target="https://www.washington.edu/research/learning/" TargetMode="External"/><Relationship Id="rId7" Type="http://schemas.openxmlformats.org/officeDocument/2006/relationships/hyperlink" Target="https://uwresearch.gosignmeup.com/public/course/brow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all colors on the University of Washington Seattle campus, October 2013. PACCAR and Denny Hall. Photo by Katherine B. Turner" id="89" name="Google Shape;89;p13"/>
          <p:cNvPicPr preferRelativeResize="0"/>
          <p:nvPr/>
        </p:nvPicPr>
        <p:blipFill rotWithShape="1">
          <a:blip r:embed="rId3">
            <a:alphaModFix/>
          </a:blip>
          <a:srcRect b="3518" l="-104" r="103" t="78258"/>
          <a:stretch/>
        </p:blipFill>
        <p:spPr>
          <a:xfrm>
            <a:off x="-9524" y="5657850"/>
            <a:ext cx="9153524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rgbClr val="917B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76200" y="360200"/>
            <a:ext cx="5470972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UPDATES</a:t>
            </a:r>
            <a:endParaRPr b="1" sz="3600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85980" y="5943601"/>
            <a:ext cx="1358020" cy="914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:\Users\hient2\Desktop\Untitled-1.png" id="99" name="Google Shape;9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53200" y="152400"/>
            <a:ext cx="2768927" cy="100618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452475" y="5155588"/>
            <a:ext cx="3738525" cy="461665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homepage: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https://www.washington.edu/research/training/core//</a:t>
            </a:r>
            <a:endParaRPr sz="1200" u="sng">
              <a:solidFill>
                <a:srgbClr val="93B3D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43400" y="5155588"/>
            <a:ext cx="4267201" cy="461665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list of courses and registration: </a:t>
            </a:r>
            <a:r>
              <a:rPr lang="en-US" sz="1200" u="sng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https://uwresearch.gosignmeup.com/public/course/browse</a:t>
            </a: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graphicFrame>
        <p:nvGraphicFramePr>
          <p:cNvPr id="102" name="Google Shape;102;p13"/>
          <p:cNvGraphicFramePr/>
          <p:nvPr/>
        </p:nvGraphicFramePr>
        <p:xfrm>
          <a:off x="243408" y="12344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{CAA677A6-3789-4E10-9EE0-DB69B0872E07}</a:tableStyleId>
              </a:tblPr>
              <a:tblGrid>
                <a:gridCol w="268800"/>
                <a:gridCol w="1124250"/>
                <a:gridCol w="7050875"/>
              </a:tblGrid>
              <a:tr h="3505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Nov 21</a:t>
                      </a:r>
                      <a:endParaRPr b="1" sz="18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US" sz="1800" u="none">
                          <a:solidFill>
                            <a:schemeClr val="dk1"/>
                          </a:solidFill>
                        </a:rPr>
                        <a:t>Understanding Cost Share at the UW: When is it really cost share?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Dec 3</a:t>
                      </a:r>
                      <a:endParaRPr b="1" sz="18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Managing Cost Share at the UW</a:t>
                      </a:r>
                      <a:endParaRPr b="1" sz="1800" u="none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41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US" sz="1800">
                          <a:solidFill>
                            <a:schemeClr val="dk1"/>
                          </a:solidFill>
                        </a:rPr>
                        <a:t>Dec</a:t>
                      </a:r>
                      <a:r>
                        <a:rPr b="0" lang="en-US" sz="1800">
                          <a:solidFill>
                            <a:schemeClr val="dk1"/>
                          </a:solidFill>
                        </a:rPr>
                        <a:t> 10</a:t>
                      </a:r>
                      <a:endParaRPr b="1" sz="18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Managing NRSA Training Grants at the UW</a:t>
                      </a:r>
                      <a:endParaRPr b="1" sz="1800" u="none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Internal Controls in Purchasing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Introduction to Sponsored Project Budgets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Post Award Food Purchases and Compliance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Salary &amp; Cost Transfers and Compliance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Direct Billing of F&amp;A Type Costs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Timing of Expenditures &amp; Benefit to Award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03" name="Google Shape;103;p13"/>
          <p:cNvSpPr/>
          <p:nvPr/>
        </p:nvSpPr>
        <p:spPr>
          <a:xfrm>
            <a:off x="335821" y="1124896"/>
            <a:ext cx="8382000" cy="4608000"/>
          </a:xfrm>
          <a:prstGeom prst="rect">
            <a:avLst/>
          </a:prstGeom>
          <a:solidFill>
            <a:schemeClr val="dk1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Certificate Enrollment at 136. Several enrollees are very close to done. Recognition event September 2020.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Enrollment very high this quarter. Thank you to everyone who cancelled their registration ahead of time to make space available for those on the waitlist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4" name="Google Shape;104;p13"/>
          <p:cNvGraphicFramePr/>
          <p:nvPr/>
        </p:nvGraphicFramePr>
        <p:xfrm>
          <a:off x="435462" y="2682240"/>
          <a:ext cx="3000000" cy="300000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FFBB82"/>
                    </a:gs>
                    <a:gs pos="35000">
                      <a:srgbClr val="FFCFA8"/>
                    </a:gs>
                    <a:gs pos="100000">
                      <a:srgbClr val="FFEBD9"/>
                    </a:gs>
                  </a:gsLst>
                  <a:lin ang="16200000" scaled="0"/>
                </a:gradFill>
                <a:tableStyleId>{54C6AAF9-B0C6-4DE2-9FD9-C9AB346FE3E4}</a:tableStyleId>
              </a:tblPr>
              <a:tblGrid>
                <a:gridCol w="1124250"/>
                <a:gridCol w="7050875"/>
              </a:tblGrid>
              <a:tr h="3505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US" sz="1800">
                          <a:solidFill>
                            <a:srgbClr val="7F7F7F"/>
                          </a:solidFill>
                        </a:rPr>
                        <a:t>Certificate in Research Administration Required Courses Winter 2020</a:t>
                      </a:r>
                      <a:r>
                        <a:rPr b="1" lang="en-US" sz="1800">
                          <a:solidFill>
                            <a:srgbClr val="7F7F7F"/>
                          </a:solidFill>
                        </a:rPr>
                        <a:t> Schedule</a:t>
                      </a:r>
                      <a:endParaRPr b="1" sz="18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ABF8E"/>
                    </a:solidFill>
                  </a:tcPr>
                </a:tc>
                <a:tc hMerge="1"/>
              </a:tr>
              <a:tr h="35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Jan 9</a:t>
                      </a:r>
                      <a:endParaRPr b="1" sz="18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Introduction</a:t>
                      </a:r>
                      <a:r>
                        <a:rPr lang="en-US" sz="1800" u="none"/>
                        <a:t> to Research Administration</a:t>
                      </a:r>
                      <a:endParaRPr b="0" sz="1800" u="non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Jan</a:t>
                      </a:r>
                      <a:r>
                        <a:rPr lang="en-US" sz="1800"/>
                        <a:t> 16</a:t>
                      </a:r>
                      <a:endParaRPr b="1" sz="18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Blueprint</a:t>
                      </a:r>
                      <a:r>
                        <a:rPr lang="en-US" sz="1800" u="none"/>
                        <a:t> of a Proposal</a:t>
                      </a:r>
                      <a:endParaRPr b="1" sz="1800" u="none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Jan 22</a:t>
                      </a:r>
                      <a:endParaRPr b="1" sz="18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Understanding Your</a:t>
                      </a:r>
                      <a:r>
                        <a:rPr lang="en-US" sz="1800" u="none"/>
                        <a:t> New Award</a:t>
                      </a:r>
                      <a:endParaRPr b="1" sz="1800" u="none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Jan 28</a:t>
                      </a:r>
                      <a:endParaRPr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Award Administration: Fiscal Compliance</a:t>
                      </a:r>
                      <a:endParaRPr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Feb 4</a:t>
                      </a:r>
                      <a:endParaRPr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Set up and Manage Your Award</a:t>
                      </a:r>
                      <a:endParaRPr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Feb 12</a:t>
                      </a:r>
                      <a:endParaRPr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Preparing for Audit</a:t>
                      </a:r>
                      <a:endParaRPr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Feb</a:t>
                      </a:r>
                      <a:r>
                        <a:rPr lang="en-US" sz="1800" u="none"/>
                        <a:t> 20</a:t>
                      </a:r>
                      <a:endParaRPr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Processes at Award Closeout</a:t>
                      </a:r>
                      <a:endParaRPr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all colors on the University of Washington Seattle campus, October 2013. PACCAR and Denny Hall. Photo by Katherine B. Turner" id="110" name="Google Shape;110;p14"/>
          <p:cNvPicPr preferRelativeResize="0"/>
          <p:nvPr/>
        </p:nvPicPr>
        <p:blipFill rotWithShape="1">
          <a:blip r:embed="rId3">
            <a:alphaModFix/>
          </a:blip>
          <a:srcRect b="3518" l="-100" r="100" t="78258"/>
          <a:stretch/>
        </p:blipFill>
        <p:spPr>
          <a:xfrm>
            <a:off x="-9524" y="5657850"/>
            <a:ext cx="9153524" cy="12001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/>
          <p:nvPr/>
        </p:nvSpPr>
        <p:spPr>
          <a:xfrm>
            <a:off x="0" y="0"/>
            <a:ext cx="9153600" cy="1083600"/>
          </a:xfrm>
          <a:prstGeom prst="rect">
            <a:avLst/>
          </a:prstGeom>
          <a:solidFill>
            <a:srgbClr val="917B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76200" y="360200"/>
            <a:ext cx="5471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UPDATES</a:t>
            </a:r>
            <a:endParaRPr b="1" sz="3600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pic>
        <p:nvPicPr>
          <p:cNvPr id="113" name="Google Shape;11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85980" y="5943601"/>
            <a:ext cx="1358020" cy="914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4" name="Google Shape;114;p14"/>
          <p:cNvGrpSpPr/>
          <p:nvPr/>
        </p:nvGrpSpPr>
        <p:grpSpPr>
          <a:xfrm>
            <a:off x="1137225" y="2882443"/>
            <a:ext cx="6454140" cy="307800"/>
            <a:chOff x="0" y="1401986"/>
            <a:chExt cx="5334000" cy="307800"/>
          </a:xfrm>
        </p:grpSpPr>
        <p:sp>
          <p:nvSpPr>
            <p:cNvPr id="115" name="Google Shape;115;p14"/>
            <p:cNvSpPr txBox="1"/>
            <p:nvPr/>
          </p:nvSpPr>
          <p:spPr>
            <a:xfrm>
              <a:off x="0" y="1401986"/>
              <a:ext cx="609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4"/>
            <p:cNvSpPr txBox="1"/>
            <p:nvPr/>
          </p:nvSpPr>
          <p:spPr>
            <a:xfrm>
              <a:off x="838200" y="1401986"/>
              <a:ext cx="4495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14"/>
          <p:cNvGrpSpPr/>
          <p:nvPr/>
        </p:nvGrpSpPr>
        <p:grpSpPr>
          <a:xfrm>
            <a:off x="1386952" y="3339643"/>
            <a:ext cx="6454140" cy="307800"/>
            <a:chOff x="0" y="1401986"/>
            <a:chExt cx="5334000" cy="307800"/>
          </a:xfrm>
        </p:grpSpPr>
        <p:sp>
          <p:nvSpPr>
            <p:cNvPr id="118" name="Google Shape;118;p14"/>
            <p:cNvSpPr txBox="1"/>
            <p:nvPr/>
          </p:nvSpPr>
          <p:spPr>
            <a:xfrm>
              <a:off x="0" y="1401986"/>
              <a:ext cx="609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4"/>
            <p:cNvSpPr txBox="1"/>
            <p:nvPr/>
          </p:nvSpPr>
          <p:spPr>
            <a:xfrm>
              <a:off x="838200" y="1401986"/>
              <a:ext cx="4495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:\Users\hient2\Desktop\Untitled-1.png" id="120" name="Google Shape;120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53200" y="152400"/>
            <a:ext cx="2768928" cy="1006186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4"/>
          <p:cNvSpPr txBox="1"/>
          <p:nvPr/>
        </p:nvSpPr>
        <p:spPr>
          <a:xfrm>
            <a:off x="452475" y="5155588"/>
            <a:ext cx="3738600" cy="461700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homepage: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https://www.washington.edu/research/training/core//</a:t>
            </a:r>
            <a:endParaRPr sz="1200" u="sng">
              <a:solidFill>
                <a:srgbClr val="93B3D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4343400" y="5155588"/>
            <a:ext cx="4267200" cy="461700"/>
          </a:xfrm>
          <a:prstGeom prst="rect">
            <a:avLst/>
          </a:prstGeom>
          <a:solidFill>
            <a:srgbClr val="EFF3E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list of courses and registration: </a:t>
            </a:r>
            <a:r>
              <a:rPr lang="en-US" sz="1200" u="sng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https://uwresearch.gosignmeup.com/public/course/browse</a:t>
            </a: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graphicFrame>
        <p:nvGraphicFramePr>
          <p:cNvPr id="123" name="Google Shape;123;p14"/>
          <p:cNvGraphicFramePr/>
          <p:nvPr/>
        </p:nvGraphicFramePr>
        <p:xfrm>
          <a:off x="243408" y="12344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{CAA677A6-3789-4E10-9EE0-DB69B0872E07}</a:tableStyleId>
              </a:tblPr>
              <a:tblGrid>
                <a:gridCol w="268800"/>
                <a:gridCol w="1124250"/>
                <a:gridCol w="7050875"/>
              </a:tblGrid>
              <a:tr h="3505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Nov 21</a:t>
                      </a:r>
                      <a:endParaRPr b="1" sz="18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US" sz="1800" u="none">
                          <a:solidFill>
                            <a:schemeClr val="dk1"/>
                          </a:solidFill>
                        </a:rPr>
                        <a:t>Understanding Cost Share at the UW: When is it really cost share?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Dec 3</a:t>
                      </a:r>
                      <a:endParaRPr b="1" sz="18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Managing Cost Share at the UW</a:t>
                      </a:r>
                      <a:endParaRPr b="1" sz="1800" u="none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41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US" sz="1800">
                          <a:solidFill>
                            <a:schemeClr val="dk1"/>
                          </a:solidFill>
                        </a:rPr>
                        <a:t>Dec</a:t>
                      </a:r>
                      <a:r>
                        <a:rPr b="0" lang="en-US" sz="1800">
                          <a:solidFill>
                            <a:schemeClr val="dk1"/>
                          </a:solidFill>
                        </a:rPr>
                        <a:t> 10</a:t>
                      </a:r>
                      <a:endParaRPr b="1" sz="18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/>
                        <a:t>Managing NRSA Training Grants at the UW</a:t>
                      </a:r>
                      <a:endParaRPr b="1" sz="1800" u="none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Internal Controls in Purchasing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Introduction to Sponsored Project Budgets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Post Award Food Purchases and Compliance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Salary &amp; Cost Transfers and Compliance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Direct Billing of F&amp;A Type Costs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7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>
                        <a:solidFill>
                          <a:srgbClr val="7F7F7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Online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600"/>
                        <a:buFont typeface="Open Sans"/>
                        <a:buNone/>
                      </a:pPr>
                      <a:r>
                        <a:rPr b="0" lang="en-US" sz="1600" u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Timing of Expenditures &amp; Benefit to Award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GO AWAY BLUE LIN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