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9144000"/>
  <p:notesSz cx="7010400" cy="9296400"/>
  <p:embeddedFontLst>
    <p:embeddedFont>
      <p:font typeface="Gill Sans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GillSans-bold.fntdata"/><Relationship Id="rId12" Type="http://schemas.openxmlformats.org/officeDocument/2006/relationships/font" Target="fonts/GillSans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414463" y="1162050"/>
            <a:ext cx="41814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2021395" y="4352544"/>
            <a:ext cx="5101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606392" y="2243828"/>
            <a:ext cx="3371100" cy="1134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>
            <p:ph idx="2" type="pic"/>
          </p:nvPr>
        </p:nvSpPr>
        <p:spPr>
          <a:xfrm>
            <a:off x="4571999" y="0"/>
            <a:ext cx="45765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836676" y="3549918"/>
            <a:ext cx="28461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603504" y="6236208"/>
            <a:ext cx="384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3021048" y="1290444"/>
            <a:ext cx="3102000" cy="57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 rot="5400000">
            <a:off x="4484940" y="2942010"/>
            <a:ext cx="4983600" cy="9741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 rot="5400000">
            <a:off x="1506019" y="1104660"/>
            <a:ext cx="4983600" cy="46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4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603504" y="2243828"/>
            <a:ext cx="33651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5052060" y="804672"/>
            <a:ext cx="36120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indent="-3302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indent="-3302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indent="-3302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indent="-3302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836676" y="3549918"/>
            <a:ext cx="2846100" cy="21939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4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603504" y="6236208"/>
            <a:ext cx="38436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2021395" y="4352544"/>
            <a:ext cx="5101200" cy="12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673352" y="2638044"/>
            <a:ext cx="5797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1200150" y="2386744"/>
            <a:ext cx="67437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2021395" y="4352465"/>
            <a:ext cx="5101200" cy="12651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186434" y="2638044"/>
            <a:ext cx="32037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4753736" y="2638044"/>
            <a:ext cx="32028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idx="1" type="body"/>
          </p:nvPr>
        </p:nvSpPr>
        <p:spPr>
          <a:xfrm>
            <a:off x="1187577" y="2313433"/>
            <a:ext cx="32028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1187577" y="3143250"/>
            <a:ext cx="32028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3" type="body"/>
          </p:nvPr>
        </p:nvSpPr>
        <p:spPr>
          <a:xfrm>
            <a:off x="4753737" y="3143250"/>
            <a:ext cx="3190200" cy="25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302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4" type="body"/>
          </p:nvPr>
        </p:nvSpPr>
        <p:spPr>
          <a:xfrm>
            <a:off x="4753737" y="2313433"/>
            <a:ext cx="3202800" cy="70410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0" sz="1900" cap="none">
                <a:solidFill>
                  <a:srgbClr val="6B8890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3352" y="2638044"/>
            <a:ext cx="5797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1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100" u="none" cap="none" strike="noStrik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2F2F2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673352" y="964692"/>
            <a:ext cx="5797200" cy="11886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b="0" i="0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673352" y="2638044"/>
            <a:ext cx="5797200" cy="31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5866072" y="6238816"/>
            <a:ext cx="2065200" cy="3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1200150" y="6236208"/>
            <a:ext cx="44259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26" name="Google Shape;26;p3"/>
          <p:cNvSpPr/>
          <p:nvPr>
            <p:ph idx="12" type="sldNum"/>
          </p:nvPr>
        </p:nvSpPr>
        <p:spPr>
          <a:xfrm>
            <a:off x="8069191" y="6217920"/>
            <a:ext cx="274200" cy="36570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anchorCtr="0" anchor="ctr" bIns="45700" lIns="18275" spcFirstLastPara="1" rIns="1827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sz="1100" u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hsdinfo@uw.edu" TargetMode="Externa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981941" y="973580"/>
            <a:ext cx="6743700" cy="1645800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20"/>
              <a:buFont typeface="Gill Sans"/>
              <a:buNone/>
            </a:pPr>
            <a:r>
              <a:rPr lang="en-US" sz="3420">
                <a:solidFill>
                  <a:srgbClr val="C00000"/>
                </a:solidFill>
              </a:rPr>
              <a:t>E-CONSENT</a:t>
            </a:r>
            <a:br>
              <a:rPr lang="en-US" sz="3420"/>
            </a:br>
            <a:r>
              <a:rPr lang="en-US" sz="3420"/>
              <a:t>REMINDER ABOUT THE POSSIBILITIES</a:t>
            </a:r>
            <a:endParaRPr sz="3420"/>
          </a:p>
        </p:txBody>
      </p:sp>
      <p:sp>
        <p:nvSpPr>
          <p:cNvPr id="104" name="Google Shape;104;p15"/>
          <p:cNvSpPr txBox="1"/>
          <p:nvPr/>
        </p:nvSpPr>
        <p:spPr>
          <a:xfrm>
            <a:off x="5143500" y="3436875"/>
            <a:ext cx="39447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MRAM Meeting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January 9, 2020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Karen Moe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Human Subjects Division</a:t>
            </a:r>
            <a:endParaRPr sz="2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1535" y="3221610"/>
            <a:ext cx="3740286" cy="223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5026181" y="925442"/>
            <a:ext cx="36120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000"/>
              <a:buChar char="•"/>
            </a:pPr>
            <a:r>
              <a:rPr lang="en-US" sz="3000"/>
              <a:t>Easier to engage with distant participants</a:t>
            </a:r>
            <a:endParaRPr sz="3000"/>
          </a:p>
          <a:p>
            <a:pPr indent="-1905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3000"/>
              <a:buChar char="•"/>
            </a:pPr>
            <a:r>
              <a:rPr lang="en-US" sz="3000"/>
              <a:t>Easier to store</a:t>
            </a:r>
            <a:endParaRPr sz="3000"/>
          </a:p>
          <a:p>
            <a:pPr indent="-1905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3000"/>
              <a:buChar char="•"/>
            </a:pPr>
            <a:r>
              <a:rPr lang="en-US" sz="3000"/>
              <a:t>Can incorporate pictures, graphic, videos, short comprehension test</a:t>
            </a:r>
            <a:endParaRPr sz="3000"/>
          </a:p>
          <a:p>
            <a:pPr indent="-508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12" name="Google Shape;112;p16"/>
          <p:cNvSpPr txBox="1"/>
          <p:nvPr/>
        </p:nvSpPr>
        <p:spPr>
          <a:xfrm>
            <a:off x="719109" y="1411695"/>
            <a:ext cx="3175500" cy="1166100"/>
          </a:xfrm>
          <a:prstGeom prst="rect">
            <a:avLst/>
          </a:prstGeom>
          <a:solidFill>
            <a:srgbClr val="FFFFFF"/>
          </a:solidFill>
          <a:ln cap="sq" cmpd="sng" w="381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1" anchor="ctr" bIns="182875" lIns="274300" spcFirstLastPara="1" rIns="274300" wrap="square" tIns="18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E-CONSENT</a:t>
            </a:r>
            <a:br>
              <a:rPr b="0" i="0" lang="en-US" sz="28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800" cap="non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A USEFUL TOOL</a:t>
            </a:r>
            <a:endParaRPr b="0" i="0" sz="28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624" y="3633370"/>
            <a:ext cx="3182038" cy="1556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584280" y="691376"/>
            <a:ext cx="33651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E-CONSENT  </a:t>
            </a:r>
            <a:br>
              <a:rPr lang="en-US" sz="2800"/>
            </a:br>
            <a:r>
              <a:rPr lang="en-US" sz="2800">
                <a:solidFill>
                  <a:srgbClr val="C00000"/>
                </a:solidFill>
              </a:rPr>
              <a:t>MANY TYPES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4940407" y="538976"/>
            <a:ext cx="3917400" cy="56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❑"/>
            </a:pPr>
            <a:r>
              <a:rPr b="1" lang="en-US" sz="2800"/>
              <a:t>Handwritten </a:t>
            </a:r>
            <a:r>
              <a:rPr lang="en-US" sz="2800"/>
              <a:t>signature on a electronic tablet, laptop, or smartphone</a:t>
            </a:r>
            <a:endParaRPr sz="2800"/>
          </a:p>
          <a:p>
            <a:pPr indent="-2032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Noto Sans Symbols"/>
              <a:buChar char="❑"/>
            </a:pPr>
            <a:r>
              <a:rPr b="1" lang="en-US" sz="2800"/>
              <a:t>Electronic “signature” </a:t>
            </a:r>
            <a:r>
              <a:rPr lang="en-US" sz="2800"/>
              <a:t>by clicking a button or link in an email, text message, or website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1100"/>
              <a:buNone/>
            </a:pPr>
            <a:r>
              <a:t/>
            </a:r>
            <a:endParaRPr sz="1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3200"/>
              <a:buNone/>
            </a:pPr>
            <a:r>
              <a:rPr lang="en-US" sz="2800"/>
              <a:t>May be in the presence of a study staff person, or at a separate location</a:t>
            </a:r>
            <a:endParaRPr sz="2800"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770" y="2439422"/>
            <a:ext cx="1883501" cy="12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571" y="2722450"/>
            <a:ext cx="1494856" cy="2106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086" y="4343400"/>
            <a:ext cx="779039" cy="1523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1724" y="4508048"/>
            <a:ext cx="1385852" cy="135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584280" y="631894"/>
            <a:ext cx="33651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E-CONSENT  </a:t>
            </a:r>
            <a:br>
              <a:rPr lang="en-US" sz="2800"/>
            </a:br>
            <a:r>
              <a:rPr lang="en-US" sz="2800">
                <a:solidFill>
                  <a:srgbClr val="C00000"/>
                </a:solidFill>
              </a:rPr>
              <a:t>NEED FOR VALIDITY</a:t>
            </a:r>
            <a:endParaRPr sz="2800">
              <a:solidFill>
                <a:srgbClr val="C00000"/>
              </a:solidFill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275" y="2165102"/>
            <a:ext cx="1883501" cy="125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2136" y="2696324"/>
            <a:ext cx="1494856" cy="210638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1" type="body"/>
          </p:nvPr>
        </p:nvSpPr>
        <p:spPr>
          <a:xfrm>
            <a:off x="5052060" y="804672"/>
            <a:ext cx="3612000" cy="52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en-US" sz="2800"/>
              <a:t>Validity of “remote” signatures requires:</a:t>
            </a:r>
            <a:endParaRPr sz="2800"/>
          </a:p>
          <a:p>
            <a:pPr indent="-1778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/>
              <a:t>Evidence of who actually “signed”</a:t>
            </a:r>
            <a:endParaRPr sz="2800"/>
          </a:p>
          <a:p>
            <a:pPr indent="-1778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</a:pPr>
            <a:r>
              <a:rPr lang="en-US" sz="2800"/>
              <a:t>Protection from change after signature</a:t>
            </a:r>
            <a:endParaRPr sz="2800"/>
          </a:p>
          <a:p>
            <a:pPr indent="-508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574113" y="804671"/>
            <a:ext cx="33651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20"/>
              <a:buFont typeface="Gill Sans"/>
              <a:buNone/>
            </a:pPr>
            <a:r>
              <a:rPr lang="en-US" sz="2520"/>
              <a:t>E-CONSENT  </a:t>
            </a:r>
            <a:br>
              <a:rPr lang="en-US" sz="2520"/>
            </a:br>
            <a:r>
              <a:rPr lang="en-US" sz="2000">
                <a:solidFill>
                  <a:srgbClr val="C00000"/>
                </a:solidFill>
              </a:rPr>
              <a:t>ALLOWED BY UW &amp; IRB</a:t>
            </a:r>
            <a:endParaRPr sz="2000">
              <a:solidFill>
                <a:srgbClr val="C00000"/>
              </a:solidFill>
            </a:endParaRPr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5052060" y="804671"/>
            <a:ext cx="3612000" cy="5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b="1" lang="en-US" sz="4000"/>
              <a:t>eSignatures </a:t>
            </a:r>
            <a:r>
              <a:rPr lang="en-US" sz="4000">
                <a:solidFill>
                  <a:srgbClr val="C00000"/>
                </a:solidFill>
              </a:rPr>
              <a:t>(DocuSign) </a:t>
            </a:r>
            <a:endParaRPr sz="40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en-US" sz="4000"/>
              <a:t>Provided and supported through UW IT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2800"/>
              <a:t>https://itconnect.uw.edu/work/administrative-systems/esignatures/</a:t>
            </a:r>
            <a:endParaRPr sz="280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07" y="3622329"/>
            <a:ext cx="3283267" cy="1845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26125" y="2238755"/>
            <a:ext cx="1950699" cy="2116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598606" y="1174701"/>
            <a:ext cx="3365100" cy="114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040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182875" lIns="182875" spcFirstLastPara="1" rIns="182875" wrap="square" tIns="1828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sz="2800"/>
              <a:t>E-CONSENT  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5052060" y="804671"/>
            <a:ext cx="3612000" cy="5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b="1" lang="en-US" sz="4000"/>
              <a:t>Explore the possibilities</a:t>
            </a:r>
            <a:r>
              <a:rPr lang="en-US" sz="4000">
                <a:solidFill>
                  <a:srgbClr val="C00000"/>
                </a:solidFill>
              </a:rPr>
              <a:t> </a:t>
            </a:r>
            <a:endParaRPr sz="4000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2800"/>
              <a:t>Ask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hsdinfo@uw.edu</a:t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2800"/>
              <a:t>HSD guidance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lang="en-US" sz="2000"/>
              <a:t>https://www.washington.edu/research/policies/guidance-electronic-informed-consent/</a:t>
            </a:r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4782" y="3370216"/>
            <a:ext cx="2512642" cy="1675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