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6"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Lst>
  <p:sldSz cy="6858000" cx="9144000"/>
  <p:notesSz cx="7010400" cy="9296400"/>
  <p:embeddedFontLst>
    <p:embeddedFont>
      <p:font typeface="Encode Sans Black"/>
      <p:bold r:id="rId14"/>
    </p:embeddedFont>
    <p:embeddedFont>
      <p:font typeface="Open Sans Light"/>
      <p:regular r:id="rId15"/>
      <p:bold r:id="rId16"/>
      <p:italic r:id="rId17"/>
      <p:boldItalic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488" orient="horz"/>
        <p:guide pos="47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5.xml"/><Relationship Id="rId22" Type="http://schemas.openxmlformats.org/officeDocument/2006/relationships/font" Target="fonts/OpenSans-boldItalic.fntdata"/><Relationship Id="rId10" Type="http://schemas.openxmlformats.org/officeDocument/2006/relationships/slide" Target="slides/slide4.xml"/><Relationship Id="rId21"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OpenSansLight-regular.fntdata"/><Relationship Id="rId14" Type="http://schemas.openxmlformats.org/officeDocument/2006/relationships/font" Target="fonts/EncodeSansBlack-bold.fntdata"/><Relationship Id="rId17" Type="http://schemas.openxmlformats.org/officeDocument/2006/relationships/font" Target="fonts/OpenSansLight-italic.fntdata"/><Relationship Id="rId16" Type="http://schemas.openxmlformats.org/officeDocument/2006/relationships/font" Target="fonts/OpenSansLight-bold.fntdata"/><Relationship Id="rId5" Type="http://schemas.openxmlformats.org/officeDocument/2006/relationships/slideMaster" Target="slideMasters/slideMaster2.xml"/><Relationship Id="rId19" Type="http://schemas.openxmlformats.org/officeDocument/2006/relationships/font" Target="fonts/OpenSans-regular.fntdata"/><Relationship Id="rId6" Type="http://schemas.openxmlformats.org/officeDocument/2006/relationships/notesMaster" Target="notesMasters/notesMaster1.xml"/><Relationship Id="rId18" Type="http://schemas.openxmlformats.org/officeDocument/2006/relationships/font" Target="fonts/OpenSansLight-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6" name="Google Shape;56;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3" name="Google Shape;63;p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2" name="Google Shape;72;p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1" name="Google Shape;81;p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0" name="Google Shape;90;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8" name="Google Shape;98;p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6" name="Google Shape;106;p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bg>
      <p:bgPr>
        <a:solidFill>
          <a:srgbClr val="4B2E83"/>
        </a:solidFill>
      </p:bgPr>
    </p:bg>
    <p:spTree>
      <p:nvGrpSpPr>
        <p:cNvPr id="10" name="Shape 10"/>
        <p:cNvGrpSpPr/>
        <p:nvPr/>
      </p:nvGrpSpPr>
      <p:grpSpPr>
        <a:xfrm>
          <a:off x="0" y="0"/>
          <a:ext cx="0" cy="0"/>
          <a:chOff x="0" y="0"/>
          <a:chExt cx="0" cy="0"/>
        </a:xfrm>
      </p:grpSpPr>
      <p:pic>
        <p:nvPicPr>
          <p:cNvPr descr="UW_W Logo_White.png" id="11" name="Google Shape;11;p2"/>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2" name="Google Shape;12;p2"/>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sp>
        <p:nvSpPr>
          <p:cNvPr id="13" name="Google Shape;13;p2"/>
          <p:cNvSpPr txBox="1"/>
          <p:nvPr>
            <p:ph idx="1" type="body"/>
          </p:nvPr>
        </p:nvSpPr>
        <p:spPr>
          <a:xfrm>
            <a:off x="671757" y="1179824"/>
            <a:ext cx="6972300" cy="2641756"/>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4" name="Google Shape;14;p2"/>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bg>
      <p:bgPr>
        <a:solidFill>
          <a:srgbClr val="4B2E83"/>
        </a:solidFill>
      </p:bgPr>
    </p:bg>
    <p:spTree>
      <p:nvGrpSpPr>
        <p:cNvPr id="15" name="Shape 15"/>
        <p:cNvGrpSpPr/>
        <p:nvPr/>
      </p:nvGrpSpPr>
      <p:grpSpPr>
        <a:xfrm>
          <a:off x="0" y="0"/>
          <a:ext cx="0" cy="0"/>
          <a:chOff x="0" y="0"/>
          <a:chExt cx="0" cy="0"/>
        </a:xfrm>
      </p:grpSpPr>
      <p:pic>
        <p:nvPicPr>
          <p:cNvPr descr="UW_W Logo_White.png" id="16" name="Google Shape;16;p3"/>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17" name="Google Shape;17;p3"/>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8" name="Google Shape;18;p3"/>
          <p:cNvSpPr txBox="1"/>
          <p:nvPr>
            <p:ph idx="2"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9" name="Google Shape;19;p3"/>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20" name="Shape 20"/>
        <p:cNvGrpSpPr/>
        <p:nvPr/>
      </p:nvGrpSpPr>
      <p:grpSpPr>
        <a:xfrm>
          <a:off x="0" y="0"/>
          <a:ext cx="0" cy="0"/>
          <a:chOff x="0" y="0"/>
          <a:chExt cx="0" cy="0"/>
        </a:xfrm>
      </p:grpSpPr>
      <p:sp>
        <p:nvSpPr>
          <p:cNvPr id="21" name="Google Shape;21;p4"/>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2" name="Google Shape;22;p4"/>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3" name="Google Shape;23;p4"/>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24" name="Google Shape;24;p4"/>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pic>
        <p:nvPicPr>
          <p:cNvPr descr="Bar_RtAngle_7502_RGB.png" id="25" name="Google Shape;25;p4"/>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bg>
      <p:bgPr>
        <a:solidFill>
          <a:srgbClr val="4B2E83"/>
        </a:solidFill>
      </p:bgPr>
    </p:bg>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sp>
        <p:nvSpPr>
          <p:cNvPr id="28" name="Google Shape;28;p5"/>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9" name="Google Shape;29;p5"/>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0" name="Google Shape;30;p5"/>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32" name="Shape 32"/>
        <p:cNvGrpSpPr/>
        <p:nvPr/>
      </p:nvGrpSpPr>
      <p:grpSpPr>
        <a:xfrm>
          <a:off x="0" y="0"/>
          <a:ext cx="0" cy="0"/>
          <a:chOff x="0" y="0"/>
          <a:chExt cx="0" cy="0"/>
        </a:xfrm>
      </p:grpSpPr>
      <p:sp>
        <p:nvSpPr>
          <p:cNvPr id="33" name="Google Shape;33;p7"/>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 name="Google Shape;34;p7"/>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5" name="Google Shape;35;p7"/>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36" name="Google Shape;36;p7"/>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37" name="Shape 37"/>
        <p:cNvGrpSpPr/>
        <p:nvPr/>
      </p:nvGrpSpPr>
      <p:grpSpPr>
        <a:xfrm>
          <a:off x="0" y="0"/>
          <a:ext cx="0" cy="0"/>
          <a:chOff x="0" y="0"/>
          <a:chExt cx="0" cy="0"/>
        </a:xfrm>
      </p:grpSpPr>
      <p:sp>
        <p:nvSpPr>
          <p:cNvPr id="38" name="Google Shape;38;p8"/>
          <p:cNvSpPr txBox="1"/>
          <p:nvPr>
            <p:ph idx="1" type="body"/>
          </p:nvPr>
        </p:nvSpPr>
        <p:spPr>
          <a:xfrm>
            <a:off x="671757" y="1167124"/>
            <a:ext cx="6972300" cy="2641756"/>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9" name="Google Shape;39;p8"/>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40" name="Google Shape;40;p8"/>
          <p:cNvPicPr preferRelativeResize="0"/>
          <p:nvPr/>
        </p:nvPicPr>
        <p:blipFill rotWithShape="1">
          <a:blip r:embed="rId3">
            <a:alphaModFix/>
          </a:blip>
          <a:srcRect b="0" l="0" r="0" t="0"/>
          <a:stretch/>
        </p:blipFill>
        <p:spPr>
          <a:xfrm>
            <a:off x="792039" y="6487457"/>
            <a:ext cx="2425295" cy="163374"/>
          </a:xfrm>
          <a:prstGeom prst="rect">
            <a:avLst/>
          </a:prstGeom>
          <a:noFill/>
          <a:ln>
            <a:noFill/>
          </a:ln>
        </p:spPr>
      </p:pic>
      <p:pic>
        <p:nvPicPr>
          <p:cNvPr descr="Bar_RtAngle_7502_RGB.png" id="41" name="Google Shape;41;p8"/>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42" name="Shape 42"/>
        <p:cNvGrpSpPr/>
        <p:nvPr/>
      </p:nvGrpSpPr>
      <p:grpSpPr>
        <a:xfrm>
          <a:off x="0" y="0"/>
          <a:ext cx="0" cy="0"/>
          <a:chOff x="0" y="0"/>
          <a:chExt cx="0" cy="0"/>
        </a:xfrm>
      </p:grpSpPr>
      <p:sp>
        <p:nvSpPr>
          <p:cNvPr id="43" name="Google Shape;43;p9"/>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 name="Google Shape;44;p9"/>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 name="Google Shape;45;p9"/>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46" name="Google Shape;46;p9"/>
          <p:cNvPicPr preferRelativeResize="0"/>
          <p:nvPr/>
        </p:nvPicPr>
        <p:blipFill rotWithShape="1">
          <a:blip r:embed="rId2">
            <a:alphaModFix/>
          </a:blip>
          <a:srcRect b="0" l="0" r="0" t="0"/>
          <a:stretch/>
        </p:blipFill>
        <p:spPr>
          <a:xfrm>
            <a:off x="6382155" y="6487457"/>
            <a:ext cx="2425295" cy="163374"/>
          </a:xfrm>
          <a:prstGeom prst="rect">
            <a:avLst/>
          </a:prstGeom>
          <a:noFill/>
          <a:ln>
            <a:noFill/>
          </a:ln>
        </p:spPr>
      </p:pic>
      <p:pic>
        <p:nvPicPr>
          <p:cNvPr descr="Bar_RtAngle_7502_RGB.png" id="47" name="Google Shape;47;p9"/>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spTree>
      <p:nvGrpSpPr>
        <p:cNvPr id="48" name="Shape 48"/>
        <p:cNvGrpSpPr/>
        <p:nvPr/>
      </p:nvGrpSpPr>
      <p:grpSpPr>
        <a:xfrm>
          <a:off x="0" y="0"/>
          <a:ext cx="0" cy="0"/>
          <a:chOff x="0" y="0"/>
          <a:chExt cx="0" cy="0"/>
        </a:xfrm>
      </p:grpSpPr>
      <p:sp>
        <p:nvSpPr>
          <p:cNvPr id="49" name="Google Shape;49;p10"/>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0"/>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51" name="Google Shape;51;p10"/>
          <p:cNvPicPr preferRelativeResize="0"/>
          <p:nvPr/>
        </p:nvPicPr>
        <p:blipFill rotWithShape="1">
          <a:blip r:embed="rId2">
            <a:alphaModFix/>
          </a:blip>
          <a:srcRect b="0" l="0" r="0" t="0"/>
          <a:stretch/>
        </p:blipFill>
        <p:spPr>
          <a:xfrm>
            <a:off x="6363105" y="6487457"/>
            <a:ext cx="2425295" cy="163374"/>
          </a:xfrm>
          <a:prstGeom prst="rect">
            <a:avLst/>
          </a:prstGeom>
          <a:noFill/>
          <a:ln>
            <a:noFill/>
          </a:ln>
        </p:spPr>
      </p:pic>
      <p:pic>
        <p:nvPicPr>
          <p:cNvPr descr="Bar_RtAngle_7502_RGB.png" id="52" name="Google Shape;52;p10"/>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B2E83"/>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31" name="Shape 3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www.nsf.gov/od/odi/harassment.jsp"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www.nih.gov/anti-sexual-harassment/nih-awardee-organizations-those-who-work-there" TargetMode="External"/><Relationship Id="rId4" Type="http://schemas.openxmlformats.org/officeDocument/2006/relationships/hyperlink" Target="http://click.aaas.sciencepubs.org/?qs=f2896d11a535f9b0db7076af3b8ba14931cc16cc06438718cdc6d0419aa3fc920a05bb74d0a86b756ff50da6f2eef2f01e6921f3bd4df4fe" TargetMode="External"/><Relationship Id="rId5"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www.corporateservices.noaa.gov/ames/administrative_orders/chapter_202/202-1106.html" TargetMode="External"/><Relationship Id="rId4" Type="http://schemas.openxmlformats.org/officeDocument/2006/relationships/hyperlink" Target="https://www.noaa.gov/sites/default/files/atoms/files/1330-52.222-70%20NOAA%20Sexual%20Assault%20and%20Sexual%20Harassment%20Prevention%20and%20Response%20Policy%20for%20Services%20%28except%20for%20services%20for%20the%20use%20of%20vessels%29.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washington.edu/compliance/tixio/"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1"/>
          <p:cNvSpPr txBox="1"/>
          <p:nvPr>
            <p:ph idx="1" type="body"/>
          </p:nvPr>
        </p:nvSpPr>
        <p:spPr>
          <a:xfrm>
            <a:off x="692028" y="1640263"/>
            <a:ext cx="7807915" cy="159313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3"/>
              </a:buClr>
              <a:buSzPts val="4625"/>
              <a:buNone/>
            </a:pPr>
            <a:r>
              <a:rPr lang="en-US" sz="4625">
                <a:latin typeface="Arial"/>
                <a:ea typeface="Arial"/>
                <a:cs typeface="Arial"/>
                <a:sym typeface="Arial"/>
              </a:rPr>
              <a:t>Sexual Harassment</a:t>
            </a:r>
            <a:endParaRPr/>
          </a:p>
          <a:p>
            <a:pPr indent="0" lvl="0" marL="0" rtl="0" algn="l">
              <a:lnSpc>
                <a:spcPct val="100000"/>
              </a:lnSpc>
              <a:spcBef>
                <a:spcPts val="555"/>
              </a:spcBef>
              <a:spcAft>
                <a:spcPts val="0"/>
              </a:spcAft>
              <a:buClr>
                <a:schemeClr val="accent3"/>
              </a:buClr>
              <a:buSzPts val="2775"/>
              <a:buNone/>
            </a:pPr>
            <a:r>
              <a:rPr i="1" lang="en-US" sz="2775">
                <a:latin typeface="Arial"/>
                <a:ea typeface="Arial"/>
                <a:cs typeface="Arial"/>
                <a:sym typeface="Arial"/>
              </a:rPr>
              <a:t>Regulations Affecting Research Administration</a:t>
            </a:r>
            <a:endParaRPr/>
          </a:p>
        </p:txBody>
      </p:sp>
      <p:sp>
        <p:nvSpPr>
          <p:cNvPr id="59" name="Google Shape;59;p11"/>
          <p:cNvSpPr txBox="1"/>
          <p:nvPr/>
        </p:nvSpPr>
        <p:spPr>
          <a:xfrm>
            <a:off x="692029" y="4308049"/>
            <a:ext cx="6656731" cy="1812601"/>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US"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US" sz="1600" u="none" cap="none" strike="noStrike">
                <a:solidFill>
                  <a:schemeClr val="lt2"/>
                </a:solidFill>
                <a:latin typeface="Arial"/>
                <a:ea typeface="Arial"/>
                <a:cs typeface="Arial"/>
                <a:sym typeface="Arial"/>
              </a:rPr>
              <a:t>January 9, 2020</a:t>
            </a:r>
            <a:endParaRPr/>
          </a:p>
          <a:p>
            <a:pPr indent="0" lvl="0" marL="0" marR="0" rtl="0" algn="l">
              <a:lnSpc>
                <a:spcPct val="150000"/>
              </a:lnSpc>
              <a:spcBef>
                <a:spcPts val="320"/>
              </a:spcBef>
              <a:spcAft>
                <a:spcPts val="0"/>
              </a:spcAft>
              <a:buClr>
                <a:schemeClr val="lt2"/>
              </a:buClr>
              <a:buSzPts val="1600"/>
              <a:buFont typeface="Arial"/>
              <a:buNone/>
            </a:pPr>
            <a:r>
              <a:rPr b="0" i="0" lang="en-US" sz="1600" u="none" cap="none" strike="noStrike">
                <a:solidFill>
                  <a:schemeClr val="lt2"/>
                </a:solidFill>
                <a:latin typeface="Arial"/>
                <a:ea typeface="Arial"/>
                <a:cs typeface="Arial"/>
                <a:sym typeface="Arial"/>
              </a:rPr>
              <a:t>Joe Giffels</a:t>
            </a:r>
            <a:endParaRPr/>
          </a:p>
          <a:p>
            <a:pPr indent="0" lvl="0" marL="0" marR="0" rtl="0" algn="l">
              <a:lnSpc>
                <a:spcPct val="150000"/>
              </a:lnSpc>
              <a:spcBef>
                <a:spcPts val="320"/>
              </a:spcBef>
              <a:spcAft>
                <a:spcPts val="0"/>
              </a:spcAft>
              <a:buClr>
                <a:schemeClr val="lt2"/>
              </a:buClr>
              <a:buSzPts val="1600"/>
              <a:buFont typeface="Arial"/>
              <a:buNone/>
            </a:pPr>
            <a:r>
              <a:rPr b="0" i="0" lang="en-US" sz="1600" u="none" cap="none" strike="noStrike">
                <a:solidFill>
                  <a:schemeClr val="lt2"/>
                </a:solidFill>
                <a:latin typeface="Arial"/>
                <a:ea typeface="Arial"/>
                <a:cs typeface="Arial"/>
                <a:sym typeface="Arial"/>
              </a:rPr>
              <a:t>Office of Research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2"/>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US">
                <a:latin typeface="Arial"/>
                <a:ea typeface="Arial"/>
                <a:cs typeface="Arial"/>
                <a:sym typeface="Arial"/>
              </a:rPr>
              <a:t>National Science Foundation</a:t>
            </a:r>
            <a:endParaRPr>
              <a:latin typeface="Arial"/>
              <a:ea typeface="Arial"/>
              <a:cs typeface="Arial"/>
              <a:sym typeface="Arial"/>
            </a:endParaRPr>
          </a:p>
        </p:txBody>
      </p:sp>
      <p:sp>
        <p:nvSpPr>
          <p:cNvPr id="66" name="Google Shape;66;p12"/>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US">
                <a:latin typeface="Arial"/>
                <a:ea typeface="Arial"/>
                <a:cs typeface="Arial"/>
                <a:sym typeface="Arial"/>
              </a:rPr>
              <a:t>UW is required to report when administrative action is taken</a:t>
            </a:r>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NSF may take action</a:t>
            </a:r>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For more information: </a:t>
            </a:r>
            <a:r>
              <a:rPr lang="en-US" sz="1200" u="sng">
                <a:solidFill>
                  <a:schemeClr val="hlink"/>
                </a:solidFill>
                <a:hlinkClick r:id="rId3"/>
              </a:rPr>
              <a:t>https://www.nsf.gov/od/odi/harassment.jsp</a:t>
            </a:r>
            <a:endParaRPr sz="1200"/>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67" name="Google Shape;67;p12"/>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Joe Giffels – Office of Research</a:t>
            </a:r>
            <a:endParaRPr/>
          </a:p>
        </p:txBody>
      </p:sp>
      <p:pic>
        <p:nvPicPr>
          <p:cNvPr descr="C:\Users\jgiffels\AppData\Local\Temp\msohtmlclip1\02\clip_image001.png" id="68" name="Google Shape;68;p12"/>
          <p:cNvPicPr preferRelativeResize="0"/>
          <p:nvPr/>
        </p:nvPicPr>
        <p:blipFill rotWithShape="1">
          <a:blip r:embed="rId4">
            <a:alphaModFix/>
          </a:blip>
          <a:srcRect b="0" l="0" r="0" t="0"/>
          <a:stretch/>
        </p:blipFill>
        <p:spPr>
          <a:xfrm>
            <a:off x="5430741" y="3506586"/>
            <a:ext cx="3368454" cy="22456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0" st="0"/>
                                            </p:txEl>
                                          </p:spTgt>
                                        </p:tgtEl>
                                        <p:attrNameLst>
                                          <p:attrName>style.visibility</p:attrName>
                                        </p:attrNameLst>
                                      </p:cBhvr>
                                      <p:to>
                                        <p:strVal val="visible"/>
                                      </p:to>
                                    </p:set>
                                    <p:animEffect filter="fade" transition="in">
                                      <p:cBhvr>
                                        <p:cTn dur="500"/>
                                        <p:tgtEl>
                                          <p:spTgt spid="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1" st="1"/>
                                            </p:txEl>
                                          </p:spTgt>
                                        </p:tgtEl>
                                        <p:attrNameLst>
                                          <p:attrName>style.visibility</p:attrName>
                                        </p:attrNameLst>
                                      </p:cBhvr>
                                      <p:to>
                                        <p:strVal val="visible"/>
                                      </p:to>
                                    </p:set>
                                    <p:animEffect filter="fade" transition="in">
                                      <p:cBhvr>
                                        <p:cTn dur="500"/>
                                        <p:tgtEl>
                                          <p:spTgt spid="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2" st="2"/>
                                            </p:txEl>
                                          </p:spTgt>
                                        </p:tgtEl>
                                        <p:attrNameLst>
                                          <p:attrName>style.visibility</p:attrName>
                                        </p:attrNameLst>
                                      </p:cBhvr>
                                      <p:to>
                                        <p:strVal val="visible"/>
                                      </p:to>
                                    </p:set>
                                    <p:animEffect filter="fade" transition="in">
                                      <p:cBhvr>
                                        <p:cTn dur="500"/>
                                        <p:tgtEl>
                                          <p:spTgt spid="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xEl>
                                              <p:pRg end="3" st="3"/>
                                            </p:txEl>
                                          </p:spTgt>
                                        </p:tgtEl>
                                        <p:attrNameLst>
                                          <p:attrName>style.visibility</p:attrName>
                                        </p:attrNameLst>
                                      </p:cBhvr>
                                      <p:to>
                                        <p:strVal val="visible"/>
                                      </p:to>
                                    </p:set>
                                    <p:animEffect filter="fade" transition="in">
                                      <p:cBhvr>
                                        <p:cTn dur="500"/>
                                        <p:tgtEl>
                                          <p:spTgt spid="6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3"/>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US">
                <a:latin typeface="Arial"/>
                <a:ea typeface="Arial"/>
                <a:cs typeface="Arial"/>
                <a:sym typeface="Arial"/>
              </a:rPr>
              <a:t>National Institutes of Health</a:t>
            </a:r>
            <a:endParaRPr>
              <a:latin typeface="Arial"/>
              <a:ea typeface="Arial"/>
              <a:cs typeface="Arial"/>
              <a:sym typeface="Arial"/>
            </a:endParaRPr>
          </a:p>
        </p:txBody>
      </p:sp>
      <p:sp>
        <p:nvSpPr>
          <p:cNvPr id="75" name="Google Shape;75;p13"/>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US">
                <a:latin typeface="Arial"/>
                <a:ea typeface="Arial"/>
                <a:cs typeface="Arial"/>
                <a:sym typeface="Arial"/>
              </a:rPr>
              <a:t>UW is required to </a:t>
            </a:r>
            <a:r>
              <a:rPr lang="en-US"/>
              <a:t>inform NIH of administrative actions or other circumstances that change the status of senior/key personnel on an NIH award</a:t>
            </a:r>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NIH may take action</a:t>
            </a:r>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For more information: </a:t>
            </a:r>
            <a:r>
              <a:rPr lang="en-US" sz="1200" u="sng">
                <a:solidFill>
                  <a:schemeClr val="hlink"/>
                </a:solidFill>
                <a:hlinkClick r:id="rId3"/>
              </a:rPr>
              <a:t>https://www.nih.gov/anti-sexual-harassment/nih-awardee-organizations-those-who-work-there</a:t>
            </a:r>
            <a:endParaRPr sz="1200"/>
          </a:p>
          <a:p>
            <a:pPr indent="-228600" lvl="0" marL="342900" rtl="0" algn="l">
              <a:spcBef>
                <a:spcPts val="360"/>
              </a:spcBef>
              <a:spcAft>
                <a:spcPts val="0"/>
              </a:spcAft>
              <a:buClr>
                <a:srgbClr val="4B2E83"/>
              </a:buClr>
              <a:buSzPts val="1800"/>
              <a:buFont typeface="Merriweather Sans"/>
              <a:buNone/>
            </a:pPr>
            <a:r>
              <a:t/>
            </a:r>
            <a:endParaRPr sz="1800"/>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76" name="Google Shape;76;p13"/>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Joe Giffels – Office of Research</a:t>
            </a:r>
            <a:endParaRPr/>
          </a:p>
        </p:txBody>
      </p:sp>
      <p:pic>
        <p:nvPicPr>
          <p:cNvPr descr="Machine generated alternative text:&#10;&#10;" id="77" name="Google Shape;77;p13">
            <a:hlinkClick r:id="rId4"/>
          </p:cNvPr>
          <p:cNvPicPr preferRelativeResize="0"/>
          <p:nvPr/>
        </p:nvPicPr>
        <p:blipFill rotWithShape="1">
          <a:blip r:embed="rId5">
            <a:alphaModFix/>
          </a:blip>
          <a:srcRect b="0" l="0" r="0" t="0"/>
          <a:stretch/>
        </p:blipFill>
        <p:spPr>
          <a:xfrm>
            <a:off x="5690895" y="3972972"/>
            <a:ext cx="3164620" cy="1779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500"/>
                                        <p:tgtEl>
                                          <p:spTgt spid="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Effect filter="fade" transition="in">
                                      <p:cBhvr>
                                        <p:cTn dur="500"/>
                                        <p:tgtEl>
                                          <p:spTgt spid="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animEffect filter="fade" transition="in">
                                      <p:cBhvr>
                                        <p:cTn dur="500"/>
                                        <p:tgtEl>
                                          <p:spTgt spid="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animEffect filter="fade" transition="in">
                                      <p:cBhvr>
                                        <p:cTn dur="500"/>
                                        <p:tgtEl>
                                          <p:spTgt spid="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animEffect filter="fade" transition="in">
                                      <p:cBhvr>
                                        <p:cTn dur="500"/>
                                        <p:tgtEl>
                                          <p:spTgt spid="7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4"/>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US">
                <a:latin typeface="Arial"/>
                <a:ea typeface="Arial"/>
                <a:cs typeface="Arial"/>
                <a:sym typeface="Arial"/>
              </a:rPr>
              <a:t>National Oceanic and Atmospheric Administration</a:t>
            </a:r>
            <a:endParaRPr>
              <a:latin typeface="Arial"/>
              <a:ea typeface="Arial"/>
              <a:cs typeface="Arial"/>
              <a:sym typeface="Arial"/>
            </a:endParaRPr>
          </a:p>
        </p:txBody>
      </p:sp>
      <p:sp>
        <p:nvSpPr>
          <p:cNvPr id="84" name="Google Shape;84;p14"/>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US">
                <a:latin typeface="Arial"/>
                <a:ea typeface="Arial"/>
                <a:cs typeface="Arial"/>
                <a:sym typeface="Arial"/>
              </a:rPr>
              <a:t>Training of all personnel is required</a:t>
            </a:r>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For more information:</a:t>
            </a:r>
            <a:endParaRPr sz="1200"/>
          </a:p>
          <a:p>
            <a:pPr indent="0" lvl="0" marL="0" rtl="0" algn="l">
              <a:spcBef>
                <a:spcPts val="240"/>
              </a:spcBef>
              <a:spcAft>
                <a:spcPts val="0"/>
              </a:spcAft>
              <a:buClr>
                <a:srgbClr val="4B2E83"/>
              </a:buClr>
              <a:buSzPts val="1200"/>
              <a:buNone/>
            </a:pPr>
            <a:r>
              <a:rPr lang="en-US" sz="1200" u="sng">
                <a:solidFill>
                  <a:schemeClr val="hlink"/>
                </a:solidFill>
                <a:hlinkClick r:id="rId3"/>
              </a:rPr>
              <a:t>https://www.corporateservices.noaa.gov/ames/administrative_orders/chapter_202/202-1106.html</a:t>
            </a:r>
            <a:endParaRPr sz="1200"/>
          </a:p>
          <a:p>
            <a:pPr indent="0" lvl="0" marL="0" rtl="0" algn="l">
              <a:spcBef>
                <a:spcPts val="240"/>
              </a:spcBef>
              <a:spcAft>
                <a:spcPts val="0"/>
              </a:spcAft>
              <a:buClr>
                <a:srgbClr val="4B2E83"/>
              </a:buClr>
              <a:buSzPts val="1200"/>
              <a:buNone/>
            </a:pPr>
            <a:r>
              <a:t/>
            </a:r>
            <a:endParaRPr sz="1200"/>
          </a:p>
          <a:p>
            <a:pPr indent="0" lvl="0" marL="0" rtl="0" algn="l">
              <a:spcBef>
                <a:spcPts val="240"/>
              </a:spcBef>
              <a:spcAft>
                <a:spcPts val="0"/>
              </a:spcAft>
              <a:buClr>
                <a:srgbClr val="4B2E83"/>
              </a:buClr>
              <a:buSzPts val="1200"/>
              <a:buNone/>
            </a:pPr>
            <a:r>
              <a:rPr lang="en-US" sz="1200" u="sng">
                <a:solidFill>
                  <a:schemeClr val="hlink"/>
                </a:solidFill>
                <a:hlinkClick r:id="rId4"/>
              </a:rPr>
              <a:t>https://www.noaa.gov/sites/default/files/atoms/files/1330-52.222-70%20NOAA%20Sexual%20Assault%20and%20Sexual%20Harassment%20Prevention%20and%20Response%20Policy%20for%20Services%20%28except%20for%20services%20for%20the%20use%20of%20vessels%29.pdf</a:t>
            </a:r>
            <a:endParaRPr sz="1200"/>
          </a:p>
        </p:txBody>
      </p:sp>
      <p:sp>
        <p:nvSpPr>
          <p:cNvPr id="85" name="Google Shape;85;p14"/>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Joe Giffels – Office of Research</a:t>
            </a:r>
            <a:endParaRPr/>
          </a:p>
        </p:txBody>
      </p:sp>
      <p:sp>
        <p:nvSpPr>
          <p:cNvPr id="86" name="Google Shape;86;p14"/>
          <p:cNvSpPr/>
          <p:nvPr/>
        </p:nvSpPr>
        <p:spPr>
          <a:xfrm>
            <a:off x="3073179" y="4163940"/>
            <a:ext cx="4572000" cy="12464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a:p>
            <a:pPr indent="0" lvl="0" marL="0" marR="0" rtl="0" algn="l">
              <a:spcBef>
                <a:spcPts val="0"/>
              </a:spcBef>
              <a:spcAft>
                <a:spcPts val="0"/>
              </a:spcAft>
              <a:buNone/>
            </a:pPr>
            <a:r>
              <a:rPr i="1" lang="en-US" sz="900">
                <a:solidFill>
                  <a:srgbClr val="1F1F1F"/>
                </a:solidFill>
                <a:latin typeface="Arial"/>
                <a:ea typeface="Arial"/>
                <a:cs typeface="Arial"/>
                <a:sym typeface="Arial"/>
              </a:rPr>
              <a:t>The contractor shall provide all contractor employees assigned to perform under this contract with mandatory sexual assault and sexual harassment prevention and response training in compliance with the requirements of NAO 202-1106, Section 5, Prevention Training and Awareness, as part of their initial in-processing and on an annual basis thereafter. The initial training shall be completed within business days [30 unless a different number is inserted] of contract award or the date a contractor employee is assigned to perform under the contract, as applicable.</a:t>
            </a:r>
            <a:r>
              <a:rPr lang="en-US" sz="900">
                <a:solidFill>
                  <a:srgbClr val="1F1F1F"/>
                </a:solidFill>
                <a:latin typeface="Arial"/>
                <a:ea typeface="Arial"/>
                <a:cs typeface="Arial"/>
                <a:sym typeface="Arial"/>
              </a:rPr>
              <a:t> </a:t>
            </a:r>
            <a:endParaRPr sz="900">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0" st="0"/>
                                            </p:txEl>
                                          </p:spTgt>
                                        </p:tgtEl>
                                        <p:attrNameLst>
                                          <p:attrName>style.visibility</p:attrName>
                                        </p:attrNameLst>
                                      </p:cBhvr>
                                      <p:to>
                                        <p:strVal val="visible"/>
                                      </p:to>
                                    </p:set>
                                    <p:animEffect filter="fade" transition="in">
                                      <p:cBhvr>
                                        <p:cTn dur="500"/>
                                        <p:tgtEl>
                                          <p:spTgt spid="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1" st="1"/>
                                            </p:txEl>
                                          </p:spTgt>
                                        </p:tgtEl>
                                        <p:attrNameLst>
                                          <p:attrName>style.visibility</p:attrName>
                                        </p:attrNameLst>
                                      </p:cBhvr>
                                      <p:to>
                                        <p:strVal val="visible"/>
                                      </p:to>
                                    </p:set>
                                    <p:animEffect filter="fade" transition="in">
                                      <p:cBhvr>
                                        <p:cTn dur="500"/>
                                        <p:tgtEl>
                                          <p:spTgt spid="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2" st="2"/>
                                            </p:txEl>
                                          </p:spTgt>
                                        </p:tgtEl>
                                        <p:attrNameLst>
                                          <p:attrName>style.visibility</p:attrName>
                                        </p:attrNameLst>
                                      </p:cBhvr>
                                      <p:to>
                                        <p:strVal val="visible"/>
                                      </p:to>
                                    </p:set>
                                    <p:animEffect filter="fade" transition="in">
                                      <p:cBhvr>
                                        <p:cTn dur="500"/>
                                        <p:tgtEl>
                                          <p:spTgt spid="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3" st="3"/>
                                            </p:txEl>
                                          </p:spTgt>
                                        </p:tgtEl>
                                        <p:attrNameLst>
                                          <p:attrName>style.visibility</p:attrName>
                                        </p:attrNameLst>
                                      </p:cBhvr>
                                      <p:to>
                                        <p:strVal val="visible"/>
                                      </p:to>
                                    </p:set>
                                    <p:animEffect filter="fade" transition="in">
                                      <p:cBhvr>
                                        <p:cTn dur="500"/>
                                        <p:tgtEl>
                                          <p:spTgt spid="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xEl>
                                              <p:pRg end="4" st="4"/>
                                            </p:txEl>
                                          </p:spTgt>
                                        </p:tgtEl>
                                        <p:attrNameLst>
                                          <p:attrName>style.visibility</p:attrName>
                                        </p:attrNameLst>
                                      </p:cBhvr>
                                      <p:to>
                                        <p:strVal val="visible"/>
                                      </p:to>
                                    </p:set>
                                    <p:animEffect filter="fade" transition="in">
                                      <p:cBhvr>
                                        <p:cTn dur="500"/>
                                        <p:tgtEl>
                                          <p:spTgt spid="8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5"/>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3000"/>
              <a:buNone/>
            </a:pPr>
            <a:r>
              <a:rPr lang="en-US" u="sng">
                <a:solidFill>
                  <a:schemeClr val="hlink"/>
                </a:solidFill>
                <a:hlinkClick r:id="rId3"/>
              </a:rPr>
              <a:t>UW Title IX Office</a:t>
            </a:r>
            <a:endParaRPr/>
          </a:p>
        </p:txBody>
      </p:sp>
      <p:pic>
        <p:nvPicPr>
          <p:cNvPr id="93" name="Google Shape;93;p15"/>
          <p:cNvPicPr preferRelativeResize="0"/>
          <p:nvPr/>
        </p:nvPicPr>
        <p:blipFill rotWithShape="1">
          <a:blip r:embed="rId4">
            <a:alphaModFix/>
          </a:blip>
          <a:srcRect b="0" l="0" r="0" t="0"/>
          <a:stretch/>
        </p:blipFill>
        <p:spPr>
          <a:xfrm>
            <a:off x="1544193" y="1774550"/>
            <a:ext cx="5297967" cy="4363678"/>
          </a:xfrm>
          <a:prstGeom prst="rect">
            <a:avLst/>
          </a:prstGeom>
          <a:noFill/>
          <a:ln>
            <a:noFill/>
          </a:ln>
        </p:spPr>
      </p:pic>
      <p:sp>
        <p:nvSpPr>
          <p:cNvPr id="94" name="Google Shape;94;p15"/>
          <p:cNvSpPr txBox="1"/>
          <p:nvPr/>
        </p:nvSpPr>
        <p:spPr>
          <a:xfrm>
            <a:off x="671758" y="6301355"/>
            <a:ext cx="3351602"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accent2"/>
              </a:buClr>
              <a:buSzPts val="1200"/>
              <a:buFont typeface="Arial"/>
              <a:buNone/>
            </a:pPr>
            <a:r>
              <a:rPr b="1" i="0" lang="en-US" sz="1200">
                <a:solidFill>
                  <a:schemeClr val="accent2"/>
                </a:solidFill>
                <a:latin typeface="Arial"/>
                <a:ea typeface="Arial"/>
                <a:cs typeface="Arial"/>
                <a:sym typeface="Arial"/>
              </a:rPr>
              <a:t>MRAM – Joe Giffels – Office of Research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6"/>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3000"/>
              <a:buNone/>
            </a:pPr>
            <a:r>
              <a:rPr lang="en-US"/>
              <a:t>Assess Research Sponsor Reporting Requirement</a:t>
            </a:r>
            <a:endParaRPr/>
          </a:p>
        </p:txBody>
      </p:sp>
      <p:sp>
        <p:nvSpPr>
          <p:cNvPr id="101" name="Google Shape;101;p16"/>
          <p:cNvSpPr txBox="1"/>
          <p:nvPr>
            <p:ph idx="2"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FFFF"/>
              </a:buClr>
              <a:buSzPts val="2400"/>
              <a:buNone/>
            </a:pPr>
            <a:r>
              <a:rPr lang="en-US"/>
              <a:t>Ask for consult…</a:t>
            </a:r>
            <a:endParaRPr/>
          </a:p>
          <a:p>
            <a:pPr indent="0" lvl="0" marL="0" rtl="0" algn="l">
              <a:spcBef>
                <a:spcPts val="480"/>
              </a:spcBef>
              <a:spcAft>
                <a:spcPts val="0"/>
              </a:spcAft>
              <a:buClr>
                <a:srgbClr val="FFFFFF"/>
              </a:buClr>
              <a:buSzPts val="2400"/>
              <a:buNone/>
            </a:pPr>
            <a:r>
              <a:t/>
            </a:r>
            <a:endParaRPr/>
          </a:p>
          <a:p>
            <a:pPr indent="0" lvl="0" marL="0" rtl="0" algn="l">
              <a:spcBef>
                <a:spcPts val="960"/>
              </a:spcBef>
              <a:spcAft>
                <a:spcPts val="0"/>
              </a:spcAft>
              <a:buClr>
                <a:srgbClr val="FFFFFF"/>
              </a:buClr>
              <a:buSzPts val="4800"/>
              <a:buNone/>
            </a:pPr>
            <a:r>
              <a:rPr lang="en-US" sz="4800" u="sng"/>
              <a:t>research@uw.edu</a:t>
            </a:r>
            <a:endParaRPr sz="4800" u="sng"/>
          </a:p>
        </p:txBody>
      </p:sp>
      <p:sp>
        <p:nvSpPr>
          <p:cNvPr id="102" name="Google Shape;102;p16"/>
          <p:cNvSpPr txBox="1"/>
          <p:nvPr/>
        </p:nvSpPr>
        <p:spPr>
          <a:xfrm>
            <a:off x="671758" y="6301355"/>
            <a:ext cx="3351602"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accent2"/>
              </a:buClr>
              <a:buSzPts val="1200"/>
              <a:buFont typeface="Arial"/>
              <a:buNone/>
            </a:pPr>
            <a:r>
              <a:rPr b="1" i="0" lang="en-US" sz="1200">
                <a:solidFill>
                  <a:schemeClr val="accent2"/>
                </a:solidFill>
                <a:latin typeface="Arial"/>
                <a:ea typeface="Arial"/>
                <a:cs typeface="Arial"/>
                <a:sym typeface="Arial"/>
              </a:rPr>
              <a:t>MRAM – Joe Giffels – Office of Research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7"/>
          <p:cNvSpPr txBox="1"/>
          <p:nvPr>
            <p:ph idx="1" type="body"/>
          </p:nvPr>
        </p:nvSpPr>
        <p:spPr>
          <a:xfrm>
            <a:off x="671757" y="1179824"/>
            <a:ext cx="6972300" cy="2641756"/>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3"/>
              </a:buClr>
              <a:buSzPts val="5000"/>
              <a:buNone/>
            </a:pPr>
            <a:r>
              <a:rPr lang="en-US">
                <a:latin typeface="Arial"/>
                <a:ea typeface="Arial"/>
                <a:cs typeface="Arial"/>
                <a:sym typeface="Arial"/>
              </a:rPr>
              <a:t>Questions</a:t>
            </a:r>
            <a:endParaRPr>
              <a:latin typeface="Arial"/>
              <a:ea typeface="Arial"/>
              <a:cs typeface="Arial"/>
              <a:sym typeface="Arial"/>
            </a:endParaRPr>
          </a:p>
        </p:txBody>
      </p:sp>
      <p:sp>
        <p:nvSpPr>
          <p:cNvPr id="109" name="Google Shape;109;p17"/>
          <p:cNvSpPr/>
          <p:nvPr/>
        </p:nvSpPr>
        <p:spPr>
          <a:xfrm>
            <a:off x="4194332" y="2967335"/>
            <a:ext cx="755335"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9600" cap="none">
                <a:solidFill>
                  <a:schemeClr val="lt1"/>
                </a:solidFill>
                <a:latin typeface="Calibri"/>
                <a:ea typeface="Calibri"/>
                <a:cs typeface="Calibri"/>
                <a:sym typeface="Calibri"/>
              </a:rPr>
              <a:t>?</a:t>
            </a:r>
            <a:endParaRPr b="1" sz="9600" cap="none">
              <a:solidFill>
                <a:schemeClr val="lt1"/>
              </a:solidFill>
              <a:latin typeface="Calibri"/>
              <a:ea typeface="Calibri"/>
              <a:cs typeface="Calibri"/>
              <a:sym typeface="Calibri"/>
            </a:endParaRPr>
          </a:p>
        </p:txBody>
      </p:sp>
      <p:sp>
        <p:nvSpPr>
          <p:cNvPr id="110" name="Google Shape;110;p17"/>
          <p:cNvSpPr txBox="1"/>
          <p:nvPr/>
        </p:nvSpPr>
        <p:spPr>
          <a:xfrm>
            <a:off x="671757" y="6284584"/>
            <a:ext cx="3351602" cy="330868"/>
          </a:xfrm>
          <a:prstGeom prst="rect">
            <a:avLst/>
          </a:prstGeom>
          <a:solidFill>
            <a:schemeClr val="accent1"/>
          </a:solid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accent2"/>
              </a:buClr>
              <a:buSzPts val="1200"/>
              <a:buFont typeface="Arial"/>
              <a:buNone/>
            </a:pPr>
            <a:r>
              <a:rPr b="1" i="0" lang="en-US" sz="1200">
                <a:solidFill>
                  <a:schemeClr val="accent2"/>
                </a:solidFill>
                <a:latin typeface="Arial"/>
                <a:ea typeface="Arial"/>
                <a:cs typeface="Arial"/>
                <a:sym typeface="Arial"/>
              </a:rPr>
              <a:t>MRAM – Joe Giffels – Office of Research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