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6858000" cx="9144000"/>
  <p:notesSz cx="6858000" cy="9144000"/>
  <p:embeddedFontLst>
    <p:embeddedFont>
      <p:font typeface="Encode Sans Black"/>
      <p:bold r:id="rId18"/>
    </p:embeddedFont>
    <p:embeddedFont>
      <p:font typeface="Open Sans Light"/>
      <p:regular r:id="rId19"/>
      <p:bold r:id="rId20"/>
      <p:italic r:id="rId21"/>
      <p:boldItalic r:id="rId22"/>
    </p:embeddedFont>
    <p:embeddedFont>
      <p:font typeface="Open Sans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bold.fntdata"/><Relationship Id="rId22" Type="http://schemas.openxmlformats.org/officeDocument/2006/relationships/font" Target="fonts/OpenSansLight-boldItalic.fntdata"/><Relationship Id="rId21" Type="http://schemas.openxmlformats.org/officeDocument/2006/relationships/font" Target="fonts/OpenSansLight-italic.fntdata"/><Relationship Id="rId24" Type="http://schemas.openxmlformats.org/officeDocument/2006/relationships/font" Target="fonts/OpenSans-bold.fntdata"/><Relationship Id="rId23" Type="http://schemas.openxmlformats.org/officeDocument/2006/relationships/font" Target="fonts/OpenSans-regular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OpenSans-boldItalic.fntdata"/><Relationship Id="rId25" Type="http://schemas.openxmlformats.org/officeDocument/2006/relationships/font" Target="fonts/OpenSans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OpenSansLight-regular.fntdata"/><Relationship Id="rId18" Type="http://schemas.openxmlformats.org/officeDocument/2006/relationships/font" Target="fonts/EncodeSansBla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6" name="Google Shape;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7" name="Google Shape;3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finance.uw.edu/gca/cost-share#Cost_Share_Components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hyperlink" Target="mailto:gcafco@uw.edu" TargetMode="External"/><Relationship Id="rId4" Type="http://schemas.openxmlformats.org/officeDocument/2006/relationships/hyperlink" Target="https://finance.uw.edu/pafc/" TargetMode="External"/><Relationship Id="rId5" Type="http://schemas.openxmlformats.org/officeDocument/2006/relationships/hyperlink" Target="mailto:andra2@uw.edu" TargetMode="External"/><Relationship Id="rId6" Type="http://schemas.openxmlformats.org/officeDocument/2006/relationships/hyperlink" Target="mailto:mgard4@uw.eud" TargetMode="External"/><Relationship Id="rId7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finance.uw.edu/pafc/faq?term_node_tid_depth=Compensation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grants.nih.gov/grants/policy/nihgps/Significant-Changes-Table-NIHGPS-2019.pdf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nsf.gov/publications/pub_summ.jsp?ods_key=nsf19001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finance.uw.edu/pafc/travel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finance.uw.edu/travel/airfare#Package%20Deal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finance.uw.edu/gca/cost-share#Not_Cost_Share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finance.uw.edu/gca/cost-share#Cost_Share_Contribu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COMPLIANCE CORNER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January 2020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Matt Gardner &amp; Andra Sawyer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Cost Share Update: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3. Subawards &amp; 3</a:t>
            </a:r>
            <a:r>
              <a:rPr baseline="30000" lang="en-US"/>
              <a:t>rd</a:t>
            </a:r>
            <a:r>
              <a:rPr lang="en-US"/>
              <a:t> Party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0"/>
          <p:cNvSpPr txBox="1"/>
          <p:nvPr>
            <p:ph idx="2" type="body"/>
          </p:nvPr>
        </p:nvSpPr>
        <p:spPr>
          <a:xfrm>
            <a:off x="659300" y="1736725"/>
            <a:ext cx="8196300" cy="13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220"/>
              <a:buFont typeface="Arial"/>
              <a:buChar char="•"/>
            </a:pPr>
            <a:r>
              <a:rPr lang="en-US" sz="2220"/>
              <a:t>Subaward and 3</a:t>
            </a:r>
            <a:r>
              <a:rPr baseline="30000" lang="en-US" sz="2220"/>
              <a:t>rd</a:t>
            </a:r>
            <a:r>
              <a:rPr lang="en-US" sz="2220"/>
              <a:t> Party Cost Share are two separate Cost Share Components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1850"/>
              <a:buFont typeface="Arial"/>
              <a:buChar char="•"/>
            </a:pPr>
            <a:r>
              <a:rPr lang="en-US" sz="1850"/>
              <a:t>Subaward: contractual agreement as part of the Award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1850"/>
              <a:buFont typeface="Arial"/>
              <a:buChar char="•"/>
            </a:pPr>
            <a:r>
              <a:rPr lang="en-US" sz="1850"/>
              <a:t>3</a:t>
            </a:r>
            <a:r>
              <a:rPr baseline="30000" lang="en-US" sz="1850"/>
              <a:t>rd</a:t>
            </a:r>
            <a:r>
              <a:rPr lang="en-US" sz="1850"/>
              <a:t> Party: no contractual agreement on the Award</a:t>
            </a:r>
            <a:endParaRPr sz="2220"/>
          </a:p>
        </p:txBody>
      </p:sp>
      <p:sp>
        <p:nvSpPr>
          <p:cNvPr id="126" name="Google Shape;126;p20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Andra Sawyer – PAFC </a:t>
            </a:r>
            <a:endParaRPr/>
          </a:p>
        </p:txBody>
      </p:sp>
      <p:sp>
        <p:nvSpPr>
          <p:cNvPr id="127" name="Google Shape;127;p20"/>
          <p:cNvSpPr txBox="1"/>
          <p:nvPr>
            <p:ph idx="2" type="body"/>
          </p:nvPr>
        </p:nvSpPr>
        <p:spPr>
          <a:xfrm>
            <a:off x="665938" y="3064525"/>
            <a:ext cx="8196300" cy="23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ts val="2220"/>
              <a:buFont typeface="Arial"/>
              <a:buChar char="•"/>
            </a:pPr>
            <a:r>
              <a:rPr lang="en-US" sz="2220"/>
              <a:t>UW systems/policies do not make that distinction</a:t>
            </a:r>
            <a:endParaRPr sz="2220"/>
          </a:p>
          <a:p>
            <a:pPr indent="-285750" lvl="1" marL="74295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1850"/>
              <a:buFont typeface="Arial"/>
              <a:buChar char="•"/>
            </a:pPr>
            <a:r>
              <a:rPr lang="en-US" sz="1850"/>
              <a:t>GIM 21: under review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1850"/>
              <a:buFont typeface="Arial"/>
              <a:buChar char="•"/>
            </a:pPr>
            <a:r>
              <a:rPr lang="en-US" sz="1850"/>
              <a:t>Cost Share Addendum.xlsx &amp; Instructions: updated</a:t>
            </a:r>
            <a:endParaRPr sz="1850"/>
          </a:p>
          <a:p>
            <a:pPr indent="-285750" lvl="1" marL="74295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1850"/>
              <a:buFont typeface="Arial"/>
              <a:buChar char="•"/>
            </a:pPr>
            <a:r>
              <a:rPr lang="en-US" sz="1850"/>
              <a:t>Cost Share Summary/eFECS System: 3</a:t>
            </a:r>
            <a:r>
              <a:rPr baseline="30000" lang="en-US" sz="1850"/>
              <a:t>rd</a:t>
            </a:r>
            <a:r>
              <a:rPr lang="en-US" sz="1850"/>
              <a:t> Party category used for both, can include name of entity</a:t>
            </a:r>
            <a:br>
              <a:rPr lang="en-US" sz="1850"/>
            </a:br>
            <a:endParaRPr sz="1850"/>
          </a:p>
          <a:p>
            <a:pPr indent="0" lvl="0" marL="0" rtl="0" algn="l">
              <a:lnSpc>
                <a:spcPct val="90000"/>
              </a:lnSpc>
              <a:spcBef>
                <a:spcPts val="351"/>
              </a:spcBef>
              <a:spcAft>
                <a:spcPts val="0"/>
              </a:spcAft>
              <a:buClr>
                <a:srgbClr val="4B2E83"/>
              </a:buClr>
              <a:buSzPts val="1757"/>
              <a:buNone/>
            </a:pPr>
            <a:r>
              <a:rPr lang="en-US" sz="1757" u="sng">
                <a:solidFill>
                  <a:schemeClr val="hlink"/>
                </a:solidFill>
                <a:hlinkClick r:id="rId3"/>
              </a:rPr>
              <a:t>https://finance.uw.edu/gca/cost-share#Cost_Share_Components</a:t>
            </a:r>
            <a:endParaRPr sz="1757"/>
          </a:p>
          <a:p>
            <a:pPr indent="-201930" lvl="0" marL="34290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ts val="2220"/>
              <a:buFont typeface="Merriweather Sans"/>
              <a:buNone/>
            </a:pPr>
            <a:r>
              <a:t/>
            </a:r>
            <a:endParaRPr sz="222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40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Questions? </a:t>
            </a:r>
            <a:endParaRPr sz="4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1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Post Award Fiscal Compliance (PAFC)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gcafco@uw.edu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https://finance.uw.edu/pafc/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95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Andra Sawyer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andra2@uw.edu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206-685-8902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mgard4@uw.edu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206-543-2610</a:t>
            </a:r>
            <a:endParaRPr/>
          </a:p>
          <a:p>
            <a:pPr indent="-2095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1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Post Award Fiscal Compliance</a:t>
            </a:r>
            <a:endParaRPr/>
          </a:p>
        </p:txBody>
      </p:sp>
      <p:pic>
        <p:nvPicPr>
          <p:cNvPr id="135" name="Google Shape;135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377213" y="2762865"/>
            <a:ext cx="2965314" cy="29893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" type="body"/>
          </p:nvPr>
        </p:nvSpPr>
        <p:spPr>
          <a:xfrm>
            <a:off x="671757" y="371510"/>
            <a:ext cx="8184662" cy="10915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600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Academic Student Employee (“ASE”)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4B2E83"/>
              </a:buClr>
              <a:buSzPts val="3600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Lump Sum Payments</a:t>
            </a:r>
            <a:endParaRPr/>
          </a:p>
        </p:txBody>
      </p:sp>
      <p:sp>
        <p:nvSpPr>
          <p:cNvPr id="60" name="Google Shape;60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UW-UAW contract (6/3/18 – 4/30/21)</a:t>
            </a:r>
            <a:endParaRPr/>
          </a:p>
          <a:p>
            <a:pPr indent="-254000" lvl="0" marL="34290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Under the contract: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Lump sum payment of $100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ASEs with a 50% FTE appointment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Paid during the first quarter of employment during each year of the contract starting with the 2018/2019 academic year</a:t>
            </a:r>
            <a:endParaRPr/>
          </a:p>
          <a:p>
            <a:pPr indent="-254000" lvl="0" marL="34290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Payments are being charged under object code 01-80 on some sponsored awards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671757" y="371510"/>
            <a:ext cx="8184662" cy="10915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600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Are ASE Payments Allowable on Sponsored Awards?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659300" y="1736725"/>
            <a:ext cx="8196300" cy="17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ASE payments are </a:t>
            </a:r>
            <a:r>
              <a:rPr lang="en-US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unallowable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on NRSA Training Grants and Fellowships </a:t>
            </a:r>
            <a:endParaRPr sz="200"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Any ASE charges to NRSA Training Grants or Fellowships must be removed and transferred to a non-sponsored award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184150" lvl="1" marL="74295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endParaRPr/>
          </a:p>
        </p:txBody>
      </p:sp>
      <p:sp>
        <p:nvSpPr>
          <p:cNvPr id="69" name="Google Shape;69;p13"/>
          <p:cNvSpPr txBox="1"/>
          <p:nvPr>
            <p:ph idx="2" type="body"/>
          </p:nvPr>
        </p:nvSpPr>
        <p:spPr>
          <a:xfrm>
            <a:off x="665938" y="3452300"/>
            <a:ext cx="8196300" cy="8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ASE payments are generally allowable on other sponsored awards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3"/>
          <p:cNvSpPr txBox="1"/>
          <p:nvPr>
            <p:ph idx="2" type="body"/>
          </p:nvPr>
        </p:nvSpPr>
        <p:spPr>
          <a:xfrm>
            <a:off x="659300" y="4463175"/>
            <a:ext cx="8196300" cy="13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See the PAFC FAQ on Compensation for additional information</a:t>
            </a:r>
            <a:endParaRPr/>
          </a:p>
          <a:p>
            <a:pPr indent="-285750" lvl="1" marL="74295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Char char="–"/>
            </a:pPr>
            <a:r>
              <a:rPr lang="en-US" sz="1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https://finance.uw.edu/pafc/faq?term_node_tid_depth=Compensation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184150" lvl="1" marL="74295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Grants Policy Statement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4"/>
          <p:cNvSpPr txBox="1"/>
          <p:nvPr>
            <p:ph idx="2" type="body"/>
          </p:nvPr>
        </p:nvSpPr>
        <p:spPr>
          <a:xfrm>
            <a:off x="659300" y="1736725"/>
            <a:ext cx="8196300" cy="24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published the revised Grants Policy Statement on December 10, 2019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Applies to all NIH grants and cooperative beginning on or after October 1, 2019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No significant changes with respect to post award fiscal compliance policies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  <p:sp>
        <p:nvSpPr>
          <p:cNvPr id="78" name="Google Shape;78;p14"/>
          <p:cNvSpPr txBox="1"/>
          <p:nvPr>
            <p:ph idx="2" type="body"/>
          </p:nvPr>
        </p:nvSpPr>
        <p:spPr>
          <a:xfrm>
            <a:off x="473850" y="4169725"/>
            <a:ext cx="8196300" cy="169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Summary of the significant changes can be found at NIH: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https://grants.nih.gov/grants/policy/nihgps/Significant-Changes-Table-NIHGPS-2019.pdf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NSF Proposal &amp; Award Policies and Procedures Guide (PAPPG)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5"/>
          <p:cNvSpPr txBox="1"/>
          <p:nvPr>
            <p:ph idx="2" type="body"/>
          </p:nvPr>
        </p:nvSpPr>
        <p:spPr>
          <a:xfrm>
            <a:off x="659300" y="1736725"/>
            <a:ext cx="8196300" cy="20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annual PAPPG revision is delayed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Per NSF, the revised guide will be released in the “coming months”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revised PAPPG will be effective 90 days after release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  <p:sp>
        <p:nvSpPr>
          <p:cNvPr id="86" name="Google Shape;86;p15"/>
          <p:cNvSpPr txBox="1"/>
          <p:nvPr>
            <p:ph idx="2" type="body"/>
          </p:nvPr>
        </p:nvSpPr>
        <p:spPr>
          <a:xfrm>
            <a:off x="665925" y="3804625"/>
            <a:ext cx="8196300" cy="14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Until then… continue to follow the current PAPPG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https://www.nsf.gov/publications/pub_summ.jsp?ods_key=nsf19001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200"/>
              <a:buNone/>
            </a:pPr>
            <a:r>
              <a:rPr lang="en-US" sz="3200"/>
              <a:t>Airfare on Federal Awards: Review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Andra Sawyer – PAFC </a:t>
            </a:r>
            <a:endParaRPr/>
          </a:p>
        </p:txBody>
      </p:sp>
      <p:sp>
        <p:nvSpPr>
          <p:cNvPr id="93" name="Google Shape;93;p16"/>
          <p:cNvSpPr txBox="1"/>
          <p:nvPr/>
        </p:nvSpPr>
        <p:spPr>
          <a:xfrm>
            <a:off x="838200" y="1825625"/>
            <a:ext cx="7817528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200"/>
              <a:buFont typeface="Arial"/>
              <a:buChar char="•"/>
            </a:pPr>
            <a:r>
              <a:rPr b="1" i="0" lang="en-US" sz="22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Cost is NOT the primary consideration when purchasing airfare, instead it must be: </a:t>
            </a:r>
            <a:endParaRPr b="1" i="0" sz="2200" u="none" cap="none" strike="noStrik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85750" lvl="1" marL="742950" marR="0" rtl="0" algn="l">
              <a:spcBef>
                <a:spcPts val="440"/>
              </a:spcBef>
              <a:spcAft>
                <a:spcPts val="0"/>
              </a:spcAft>
              <a:buClr>
                <a:srgbClr val="4B2E83"/>
              </a:buClr>
              <a:buSzPts val="2200"/>
              <a:buFont typeface="Arial"/>
              <a:buChar char="•"/>
            </a:pPr>
            <a:r>
              <a:rPr b="1" i="0" lang="en-US" sz="22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In compliance with the Fly America Act</a:t>
            </a:r>
            <a:endParaRPr/>
          </a:p>
          <a:p>
            <a:pPr indent="-285750" lvl="1" marL="742950" marR="0" rtl="0" algn="l">
              <a:spcBef>
                <a:spcPts val="440"/>
              </a:spcBef>
              <a:spcAft>
                <a:spcPts val="0"/>
              </a:spcAft>
              <a:buClr>
                <a:srgbClr val="4B2E83"/>
              </a:buClr>
              <a:buSzPts val="2200"/>
              <a:buFont typeface="Arial"/>
              <a:buChar char="•"/>
            </a:pPr>
            <a:r>
              <a:rPr b="1" i="0" lang="en-US" sz="22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“Basic” Class of Service</a:t>
            </a:r>
            <a:endParaRPr b="1" i="0" sz="2200" u="none" cap="none" strike="noStrik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85750" lvl="1" marL="742950" marR="0" rtl="0" algn="l">
              <a:spcBef>
                <a:spcPts val="440"/>
              </a:spcBef>
              <a:spcAft>
                <a:spcPts val="0"/>
              </a:spcAft>
              <a:buClr>
                <a:srgbClr val="4B2E83"/>
              </a:buClr>
              <a:buSzPts val="2200"/>
              <a:buFont typeface="Arial"/>
              <a:buChar char="•"/>
            </a:pPr>
            <a:r>
              <a:rPr b="1" i="0" lang="en-US" sz="22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Refundable Ticket (allowable if used, unallowable if not used)</a:t>
            </a:r>
            <a:endParaRPr/>
          </a:p>
          <a:p>
            <a:pPr indent="0" lvl="1" marL="342900" marR="0" rtl="0" algn="l">
              <a:spcBef>
                <a:spcPts val="440"/>
              </a:spcBef>
              <a:spcAft>
                <a:spcPts val="0"/>
              </a:spcAft>
              <a:buClr>
                <a:srgbClr val="4B2E83"/>
              </a:buClr>
              <a:buSzPts val="2200"/>
              <a:buFont typeface="Arial"/>
              <a:buNone/>
            </a:pPr>
            <a:r>
              <a:rPr b="1" i="0" lang="en-US" sz="22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And then…</a:t>
            </a:r>
            <a:endParaRPr/>
          </a:p>
          <a:p>
            <a:pPr indent="-285750" lvl="1" marL="742950" marR="0" rtl="0" algn="l">
              <a:spcBef>
                <a:spcPts val="440"/>
              </a:spcBef>
              <a:spcAft>
                <a:spcPts val="0"/>
              </a:spcAft>
              <a:buClr>
                <a:srgbClr val="4B2E83"/>
              </a:buClr>
              <a:buSzPts val="2200"/>
              <a:buFont typeface="Arial"/>
              <a:buChar char="•"/>
            </a:pPr>
            <a:r>
              <a:rPr b="1" i="0" lang="en-US" sz="22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Cheapest available</a:t>
            </a:r>
            <a:endParaRPr/>
          </a:p>
          <a:p>
            <a: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rgbClr val="4B2E83"/>
              </a:buClr>
              <a:buSzPts val="2100"/>
              <a:buFont typeface="Merriweather Sans"/>
              <a:buNone/>
            </a:pPr>
            <a:r>
              <a:rPr b="1" i="0" lang="en-US" sz="2100" u="sng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https://finance.uw.edu/pafc/travel</a:t>
            </a:r>
            <a:endParaRPr b="1" i="0" sz="2100" u="none" cap="none" strike="noStrik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Travel: “Package Deals” on Federal Awards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7"/>
          <p:cNvSpPr txBox="1"/>
          <p:nvPr>
            <p:ph idx="2" type="body"/>
          </p:nvPr>
        </p:nvSpPr>
        <p:spPr>
          <a:xfrm>
            <a:off x="659300" y="1736725"/>
            <a:ext cx="81963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040"/>
              <a:buFont typeface="Arial"/>
              <a:buChar char="•"/>
            </a:pPr>
            <a:r>
              <a:rPr lang="en-US" sz="2040"/>
              <a:t>Definition: a single vendor provides multiple travel services (e.g., airfare + lodging from Expedia)</a:t>
            </a:r>
            <a:endParaRPr sz="2040"/>
          </a:p>
          <a:p>
            <a:pPr indent="-342900" lvl="0" marL="342900" rtl="0" algn="l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ts val="2040"/>
              <a:buFont typeface="Arial"/>
              <a:buChar char="•"/>
            </a:pPr>
            <a:r>
              <a:rPr lang="en-US" sz="2040"/>
              <a:t>Package Deals can only be used on Federal Awards IF the vendor provides detailed information on airfare, including:</a:t>
            </a:r>
            <a:endParaRPr sz="2040"/>
          </a:p>
        </p:txBody>
      </p:sp>
      <p:sp>
        <p:nvSpPr>
          <p:cNvPr id="100" name="Google Shape;100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Andra Sawyer – PAFC </a:t>
            </a:r>
            <a:endParaRPr/>
          </a:p>
        </p:txBody>
      </p:sp>
      <p:sp>
        <p:nvSpPr>
          <p:cNvPr id="101" name="Google Shape;101;p17"/>
          <p:cNvSpPr txBox="1"/>
          <p:nvPr>
            <p:ph idx="2" type="body"/>
          </p:nvPr>
        </p:nvSpPr>
        <p:spPr>
          <a:xfrm>
            <a:off x="805675" y="2856250"/>
            <a:ext cx="49215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1" marL="742950" rtl="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ts val="1700"/>
              <a:buChar char="–"/>
            </a:pPr>
            <a:r>
              <a:rPr lang="en-US" sz="1700"/>
              <a:t>compliance with the Fly America Act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ts val="1700"/>
              <a:buChar char="–"/>
            </a:pPr>
            <a:r>
              <a:rPr lang="en-US" sz="1700"/>
              <a:t>class of service</a:t>
            </a:r>
            <a:endParaRPr sz="2040"/>
          </a:p>
        </p:txBody>
      </p:sp>
      <p:sp>
        <p:nvSpPr>
          <p:cNvPr id="102" name="Google Shape;102;p17"/>
          <p:cNvSpPr txBox="1"/>
          <p:nvPr>
            <p:ph idx="2" type="body"/>
          </p:nvPr>
        </p:nvSpPr>
        <p:spPr>
          <a:xfrm>
            <a:off x="659288" y="4228825"/>
            <a:ext cx="8196300" cy="15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ts val="2040"/>
              <a:buFont typeface="Arial"/>
              <a:buChar char="•"/>
            </a:pPr>
            <a:r>
              <a:rPr lang="en-US" sz="2040"/>
              <a:t>Other considerations for Package Deals, please see the UW Travel webpage:</a:t>
            </a:r>
            <a:br>
              <a:rPr lang="en-US" sz="2040"/>
            </a:br>
            <a:endParaRPr sz="2040"/>
          </a:p>
          <a:p>
            <a:pPr indent="0" lvl="0" marL="0" rtl="0" algn="l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ts val="2040"/>
              <a:buNone/>
            </a:pPr>
            <a:r>
              <a:rPr lang="en-US" sz="2040" u="sng">
                <a:solidFill>
                  <a:schemeClr val="hlink"/>
                </a:solidFill>
                <a:hlinkClick r:id="rId3"/>
              </a:rPr>
              <a:t>https://finance.uw.edu/travel/airfare#Package%20Deal</a:t>
            </a:r>
            <a:endParaRPr sz="2040"/>
          </a:p>
        </p:txBody>
      </p:sp>
      <p:sp>
        <p:nvSpPr>
          <p:cNvPr id="103" name="Google Shape;103;p17"/>
          <p:cNvSpPr txBox="1"/>
          <p:nvPr>
            <p:ph idx="2" type="body"/>
          </p:nvPr>
        </p:nvSpPr>
        <p:spPr>
          <a:xfrm>
            <a:off x="659300" y="3491291"/>
            <a:ext cx="8196300" cy="76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ts val="2040"/>
              <a:buFont typeface="Arial"/>
              <a:buChar char="•"/>
            </a:pPr>
            <a:r>
              <a:rPr lang="en-US" sz="2040"/>
              <a:t>Unused non-refundable packages cannot be charged to a Federal Award</a:t>
            </a:r>
            <a:endParaRPr sz="204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Cost Share Update: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1. What is NOT Cost Share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8"/>
          <p:cNvSpPr txBox="1"/>
          <p:nvPr>
            <p:ph idx="2" type="body"/>
          </p:nvPr>
        </p:nvSpPr>
        <p:spPr>
          <a:xfrm>
            <a:off x="659300" y="1736725"/>
            <a:ext cx="81963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/>
              <a:t>Costs are being shared but not recorded as Cost Share in UW Systems:</a:t>
            </a:r>
            <a:endParaRPr/>
          </a:p>
        </p:txBody>
      </p:sp>
      <p:sp>
        <p:nvSpPr>
          <p:cNvPr id="110" name="Google Shape;110;p18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Andra Sawyer – PAFC </a:t>
            </a:r>
            <a:endParaRPr/>
          </a:p>
        </p:txBody>
      </p:sp>
      <p:sp>
        <p:nvSpPr>
          <p:cNvPr id="111" name="Google Shape;111;p18"/>
          <p:cNvSpPr txBox="1"/>
          <p:nvPr>
            <p:ph idx="2" type="body"/>
          </p:nvPr>
        </p:nvSpPr>
        <p:spPr>
          <a:xfrm>
            <a:off x="665925" y="2600725"/>
            <a:ext cx="8196300" cy="14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 sz="2400"/>
              <a:t>Intramural (Sponsor-Provided)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 sz="2400"/>
              <a:t>Agreements that are not part of the Sponsored Award</a:t>
            </a:r>
            <a:endParaRPr sz="20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  <p:sp>
        <p:nvSpPr>
          <p:cNvPr id="112" name="Google Shape;112;p18"/>
          <p:cNvSpPr txBox="1"/>
          <p:nvPr>
            <p:ph idx="2" type="body"/>
          </p:nvPr>
        </p:nvSpPr>
        <p:spPr>
          <a:xfrm>
            <a:off x="659300" y="4022725"/>
            <a:ext cx="8196300" cy="17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 sz="2400"/>
              <a:t>Expenses incurred in support of but not charged to an NIH Training Grant</a:t>
            </a:r>
            <a:endParaRPr/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rPr lang="en-US" sz="2000" u="sng">
                <a:solidFill>
                  <a:schemeClr val="hlink"/>
                </a:solidFill>
                <a:hlinkClick r:id="rId3"/>
              </a:rPr>
              <a:t>https://finance.uw.edu/gca/cost-share#Not_Cost_Share</a:t>
            </a:r>
            <a:endParaRPr sz="20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Cost Share Update: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2. Third (3</a:t>
            </a:r>
            <a:r>
              <a:rPr baseline="30000" lang="en-US"/>
              <a:t>rd</a:t>
            </a:r>
            <a:r>
              <a:rPr lang="en-US"/>
              <a:t>) Party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9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If a proposed 3</a:t>
            </a:r>
            <a:r>
              <a:rPr baseline="30000" lang="en-US"/>
              <a:t>rd</a:t>
            </a:r>
            <a:r>
              <a:rPr lang="en-US"/>
              <a:t> Party cannot provide the necessary Cost Share documentation, that is NOT a reason to not meet the Cost Share Commitment.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An individual within an organization can certify his/her own effort; the individual becomes the 3</a:t>
            </a:r>
            <a:r>
              <a:rPr baseline="30000" lang="en-US"/>
              <a:t>rd</a:t>
            </a:r>
            <a:r>
              <a:rPr lang="en-US"/>
              <a:t> party.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80"/>
              </a:spcBef>
              <a:spcAft>
                <a:spcPts val="0"/>
              </a:spcAft>
              <a:buClr>
                <a:srgbClr val="4B2E83"/>
              </a:buClr>
              <a:buSzPts val="1900"/>
              <a:buNone/>
            </a:pPr>
            <a:r>
              <a:rPr lang="en-US" sz="1900" u="sng">
                <a:solidFill>
                  <a:schemeClr val="hlink"/>
                </a:solidFill>
                <a:hlinkClick r:id="rId3"/>
              </a:rPr>
              <a:t>https://finance.uw.edu/gca/cost-share#Cost_Share_Contributions</a:t>
            </a:r>
            <a:endParaRPr sz="19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  <p:sp>
        <p:nvSpPr>
          <p:cNvPr id="119" name="Google Shape;119;p19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Andra Sawyer – PAFC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