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2" r:id="rId4"/>
    <p:sldMasterId id="2147483703" r:id="rId5"/>
    <p:sldMasterId id="2147483704" r:id="rId6"/>
    <p:sldMasterId id="2147483705" r:id="rId7"/>
    <p:sldMasterId id="2147483706" r:id="rId8"/>
    <p:sldMasterId id="2147483707" r:id="rId9"/>
    <p:sldMasterId id="2147483708" r:id="rId10"/>
    <p:sldMasterId id="2147483709" r:id="rId11"/>
    <p:sldMasterId id="2147483710" r:id="rId12"/>
    <p:sldMasterId id="2147483711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</p:sldIdLst>
  <p:sldSz cy="6858000" cx="9144000"/>
  <p:notesSz cx="7315200" cy="9601200"/>
  <p:embeddedFontLst>
    <p:embeddedFont>
      <p:font typeface="Encode Sans"/>
      <p:regular r:id="rId57"/>
      <p:bold r:id="rId58"/>
    </p:embeddedFont>
    <p:embeddedFont>
      <p:font typeface="Candara"/>
      <p:regular r:id="rId59"/>
      <p:bold r:id="rId60"/>
      <p:italic r:id="rId61"/>
      <p:boldItalic r:id="rId62"/>
    </p:embeddedFont>
    <p:embeddedFont>
      <p:font typeface="Encode Sans Black"/>
      <p:bold r:id="rId63"/>
    </p:embeddedFont>
    <p:embeddedFont>
      <p:font typeface="Open Sans Light"/>
      <p:regular r:id="rId64"/>
      <p:bold r:id="rId65"/>
      <p:italic r:id="rId66"/>
      <p:boldItalic r:id="rId67"/>
    </p:embeddedFont>
    <p:embeddedFont>
      <p:font typeface="Open Sans"/>
      <p:regular r:id="rId68"/>
      <p:bold r:id="rId69"/>
      <p:italic r:id="rId70"/>
      <p:boldItalic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C040176-E21A-49B3-BFFD-04E90007B443}">
  <a:tblStyle styleId="{4C040176-E21A-49B3-BFFD-04E90007B4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6.xml"/><Relationship Id="rId42" Type="http://schemas.openxmlformats.org/officeDocument/2006/relationships/slide" Target="slides/slide28.xml"/><Relationship Id="rId41" Type="http://schemas.openxmlformats.org/officeDocument/2006/relationships/slide" Target="slides/slide27.xml"/><Relationship Id="rId44" Type="http://schemas.openxmlformats.org/officeDocument/2006/relationships/slide" Target="slides/slide30.xml"/><Relationship Id="rId43" Type="http://schemas.openxmlformats.org/officeDocument/2006/relationships/slide" Target="slides/slide29.xml"/><Relationship Id="rId46" Type="http://schemas.openxmlformats.org/officeDocument/2006/relationships/slide" Target="slides/slide32.xml"/><Relationship Id="rId45" Type="http://schemas.openxmlformats.org/officeDocument/2006/relationships/slide" Target="slides/slide31.xml"/><Relationship Id="rId1" Type="http://schemas.openxmlformats.org/officeDocument/2006/relationships/theme" Target="theme/theme8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4.xml"/><Relationship Id="rId47" Type="http://schemas.openxmlformats.org/officeDocument/2006/relationships/slide" Target="slides/slide33.xml"/><Relationship Id="rId49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17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16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71" Type="http://schemas.openxmlformats.org/officeDocument/2006/relationships/font" Target="fonts/OpenSans-boldItalic.fntdata"/><Relationship Id="rId70" Type="http://schemas.openxmlformats.org/officeDocument/2006/relationships/font" Target="fonts/OpenSans-italic.fntdata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62" Type="http://schemas.openxmlformats.org/officeDocument/2006/relationships/font" Target="fonts/Candara-boldItalic.fntdata"/><Relationship Id="rId61" Type="http://schemas.openxmlformats.org/officeDocument/2006/relationships/font" Target="fonts/Candara-italic.fntdata"/><Relationship Id="rId20" Type="http://schemas.openxmlformats.org/officeDocument/2006/relationships/slide" Target="slides/slide6.xml"/><Relationship Id="rId64" Type="http://schemas.openxmlformats.org/officeDocument/2006/relationships/font" Target="fonts/OpenSansLight-regular.fntdata"/><Relationship Id="rId63" Type="http://schemas.openxmlformats.org/officeDocument/2006/relationships/font" Target="fonts/EncodeSansBlack-bold.fntdata"/><Relationship Id="rId22" Type="http://schemas.openxmlformats.org/officeDocument/2006/relationships/slide" Target="slides/slide8.xml"/><Relationship Id="rId66" Type="http://schemas.openxmlformats.org/officeDocument/2006/relationships/font" Target="fonts/OpenSansLight-italic.fntdata"/><Relationship Id="rId21" Type="http://schemas.openxmlformats.org/officeDocument/2006/relationships/slide" Target="slides/slide7.xml"/><Relationship Id="rId65" Type="http://schemas.openxmlformats.org/officeDocument/2006/relationships/font" Target="fonts/OpenSansLight-bold.fntdata"/><Relationship Id="rId24" Type="http://schemas.openxmlformats.org/officeDocument/2006/relationships/slide" Target="slides/slide10.xml"/><Relationship Id="rId68" Type="http://schemas.openxmlformats.org/officeDocument/2006/relationships/font" Target="fonts/OpenSans-regular.fntdata"/><Relationship Id="rId23" Type="http://schemas.openxmlformats.org/officeDocument/2006/relationships/slide" Target="slides/slide9.xml"/><Relationship Id="rId67" Type="http://schemas.openxmlformats.org/officeDocument/2006/relationships/font" Target="fonts/OpenSansLight-boldItalic.fntdata"/><Relationship Id="rId60" Type="http://schemas.openxmlformats.org/officeDocument/2006/relationships/font" Target="fonts/Candara-bold.fntdata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69" Type="http://schemas.openxmlformats.org/officeDocument/2006/relationships/font" Target="fonts/OpenSans-bold.fntdata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9" Type="http://schemas.openxmlformats.org/officeDocument/2006/relationships/slide" Target="slides/slide15.xml"/><Relationship Id="rId51" Type="http://schemas.openxmlformats.org/officeDocument/2006/relationships/slide" Target="slides/slide37.xml"/><Relationship Id="rId50" Type="http://schemas.openxmlformats.org/officeDocument/2006/relationships/slide" Target="slides/slide36.xml"/><Relationship Id="rId53" Type="http://schemas.openxmlformats.org/officeDocument/2006/relationships/slide" Target="slides/slide39.xml"/><Relationship Id="rId52" Type="http://schemas.openxmlformats.org/officeDocument/2006/relationships/slide" Target="slides/slide38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41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40.xml"/><Relationship Id="rId13" Type="http://schemas.openxmlformats.org/officeDocument/2006/relationships/slideMaster" Target="slideMasters/slideMaster10.xml"/><Relationship Id="rId57" Type="http://schemas.openxmlformats.org/officeDocument/2006/relationships/font" Target="fonts/EncodeSans-regular.fntdata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42.xml"/><Relationship Id="rId15" Type="http://schemas.openxmlformats.org/officeDocument/2006/relationships/slide" Target="slides/slide1.xml"/><Relationship Id="rId59" Type="http://schemas.openxmlformats.org/officeDocument/2006/relationships/font" Target="fonts/Candara-regular.fntdata"/><Relationship Id="rId14" Type="http://schemas.openxmlformats.org/officeDocument/2006/relationships/notesMaster" Target="notesMasters/notesMaster1.xml"/><Relationship Id="rId58" Type="http://schemas.openxmlformats.org/officeDocument/2006/relationships/font" Target="fonts/EncodeSans-bold.fntdata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169196" cy="4813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4334" y="0"/>
            <a:ext cx="3169196" cy="4813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353" y="4620496"/>
            <a:ext cx="5852494" cy="378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119831"/>
            <a:ext cx="3169196" cy="481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4334" y="9119831"/>
            <a:ext cx="3169196" cy="481370"/>
          </a:xfrm>
          <a:prstGeom prst="rect">
            <a:avLst/>
          </a:prstGeom>
          <a:noFill/>
          <a:ln>
            <a:noFill/>
          </a:ln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:notes"/>
          <p:cNvSpPr/>
          <p:nvPr>
            <p:ph idx="2" type="sldImg"/>
          </p:nvPr>
        </p:nvSpPr>
        <p:spPr>
          <a:xfrm>
            <a:off x="1497013" y="1200150"/>
            <a:ext cx="43212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:notes"/>
          <p:cNvSpPr txBox="1"/>
          <p:nvPr>
            <p:ph idx="1" type="body"/>
          </p:nvPr>
        </p:nvSpPr>
        <p:spPr>
          <a:xfrm>
            <a:off x="731353" y="4620496"/>
            <a:ext cx="58524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50" lIns="95100" spcFirstLastPara="1" rIns="95100" wrap="square" tIns="47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:notes"/>
          <p:cNvSpPr txBox="1"/>
          <p:nvPr>
            <p:ph idx="12" type="sldNum"/>
          </p:nvPr>
        </p:nvSpPr>
        <p:spPr>
          <a:xfrm>
            <a:off x="4144334" y="9119831"/>
            <a:ext cx="31692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ef9de1152_1_24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6ef9de1152_1_247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ef9de1152_1_459:notes"/>
          <p:cNvSpPr/>
          <p:nvPr>
            <p:ph idx="2" type="sldImg"/>
          </p:nvPr>
        </p:nvSpPr>
        <p:spPr>
          <a:xfrm>
            <a:off x="1232452" y="719763"/>
            <a:ext cx="48504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6ef9de1152_1_459:notes"/>
          <p:cNvSpPr txBox="1"/>
          <p:nvPr>
            <p:ph idx="1" type="body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425" lIns="96900" spcFirstLastPara="1" rIns="96900" wrap="square" tIns="48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6ef9de1152_1_459:notes"/>
          <p:cNvSpPr txBox="1"/>
          <p:nvPr>
            <p:ph idx="12" type="sldNum"/>
          </p:nvPr>
        </p:nvSpPr>
        <p:spPr>
          <a:xfrm>
            <a:off x="4143589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425" lIns="96900" spcFirstLastPara="1" rIns="96900" wrap="square" tIns="48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6ef9de1152_1_465:notes"/>
          <p:cNvSpPr/>
          <p:nvPr>
            <p:ph idx="2" type="sldImg"/>
          </p:nvPr>
        </p:nvSpPr>
        <p:spPr>
          <a:xfrm>
            <a:off x="1232452" y="719763"/>
            <a:ext cx="48504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6ef9de1152_1_465:notes"/>
          <p:cNvSpPr txBox="1"/>
          <p:nvPr>
            <p:ph idx="1" type="body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425" lIns="96900" spcFirstLastPara="1" rIns="96900" wrap="square" tIns="48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6ef9de1152_1_465:notes"/>
          <p:cNvSpPr txBox="1"/>
          <p:nvPr>
            <p:ph idx="12" type="sldNum"/>
          </p:nvPr>
        </p:nvSpPr>
        <p:spPr>
          <a:xfrm>
            <a:off x="4143589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425" lIns="96900" spcFirstLastPara="1" rIns="96900" wrap="square" tIns="48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ef9de1152_1_472:notes"/>
          <p:cNvSpPr/>
          <p:nvPr>
            <p:ph idx="2" type="sldImg"/>
          </p:nvPr>
        </p:nvSpPr>
        <p:spPr>
          <a:xfrm>
            <a:off x="1232452" y="719763"/>
            <a:ext cx="48504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6ef9de1152_1_472:notes"/>
          <p:cNvSpPr txBox="1"/>
          <p:nvPr>
            <p:ph idx="1" type="body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425" lIns="96900" spcFirstLastPara="1" rIns="96900" wrap="square" tIns="48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6ef9de1152_1_472:notes"/>
          <p:cNvSpPr txBox="1"/>
          <p:nvPr>
            <p:ph idx="12" type="sldNum"/>
          </p:nvPr>
        </p:nvSpPr>
        <p:spPr>
          <a:xfrm>
            <a:off x="4143589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425" lIns="96900" spcFirstLastPara="1" rIns="96900" wrap="square" tIns="48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6ef9de1152_1_479:notes"/>
          <p:cNvSpPr/>
          <p:nvPr>
            <p:ph idx="2" type="sldImg"/>
          </p:nvPr>
        </p:nvSpPr>
        <p:spPr>
          <a:xfrm>
            <a:off x="1232452" y="719763"/>
            <a:ext cx="48504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6ef9de1152_1_479:notes"/>
          <p:cNvSpPr txBox="1"/>
          <p:nvPr>
            <p:ph idx="1" type="body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425" lIns="96900" spcFirstLastPara="1" rIns="96900" wrap="square" tIns="48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6ef9de1152_1_479:notes"/>
          <p:cNvSpPr txBox="1"/>
          <p:nvPr>
            <p:ph idx="12" type="sldNum"/>
          </p:nvPr>
        </p:nvSpPr>
        <p:spPr>
          <a:xfrm>
            <a:off x="4143589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425" lIns="96900" spcFirstLastPara="1" rIns="96900" wrap="square" tIns="48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ef9de1152_1_486:notes"/>
          <p:cNvSpPr/>
          <p:nvPr>
            <p:ph idx="2" type="sldImg"/>
          </p:nvPr>
        </p:nvSpPr>
        <p:spPr>
          <a:xfrm>
            <a:off x="1232452" y="719763"/>
            <a:ext cx="48504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6ef9de1152_1_486:notes"/>
          <p:cNvSpPr txBox="1"/>
          <p:nvPr>
            <p:ph idx="1" type="body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425" lIns="96900" spcFirstLastPara="1" rIns="96900" wrap="square" tIns="48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6ef9de1152_1_486:notes"/>
          <p:cNvSpPr txBox="1"/>
          <p:nvPr>
            <p:ph idx="12" type="sldNum"/>
          </p:nvPr>
        </p:nvSpPr>
        <p:spPr>
          <a:xfrm>
            <a:off x="4143589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425" lIns="96900" spcFirstLastPara="1" rIns="96900" wrap="square" tIns="48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6ef9de1152_1_493:notes"/>
          <p:cNvSpPr/>
          <p:nvPr>
            <p:ph idx="2" type="sldImg"/>
          </p:nvPr>
        </p:nvSpPr>
        <p:spPr>
          <a:xfrm>
            <a:off x="1232452" y="719763"/>
            <a:ext cx="48504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6ef9de1152_1_493:notes"/>
          <p:cNvSpPr txBox="1"/>
          <p:nvPr>
            <p:ph idx="1" type="body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425" lIns="96900" spcFirstLastPara="1" rIns="96900" wrap="square" tIns="48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6ef9de1152_1_493:notes"/>
          <p:cNvSpPr txBox="1"/>
          <p:nvPr>
            <p:ph idx="12" type="sldNum"/>
          </p:nvPr>
        </p:nvSpPr>
        <p:spPr>
          <a:xfrm>
            <a:off x="4143589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425" lIns="96900" spcFirstLastPara="1" rIns="96900" wrap="square" tIns="48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6ef9de1152_1_132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6ef9de1152_1_1326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ef9de1152_1_13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6ef9de1152_1_1331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ef9de1152_1_133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6ef9de1152_1_1337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ef9de1152_1_87:notes"/>
          <p:cNvSpPr/>
          <p:nvPr>
            <p:ph idx="2" type="sldImg"/>
          </p:nvPr>
        </p:nvSpPr>
        <p:spPr>
          <a:xfrm>
            <a:off x="1463040" y="1200150"/>
            <a:ext cx="43890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6ef9de1152_1_87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00" lIns="97000" spcFirstLastPara="1" rIns="97000" wrap="square" tIns="48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6ef9de1152_1_87:notes"/>
          <p:cNvSpPr txBox="1"/>
          <p:nvPr>
            <p:ph idx="12" type="sldNum"/>
          </p:nvPr>
        </p:nvSpPr>
        <p:spPr>
          <a:xfrm>
            <a:off x="4143587" y="9119474"/>
            <a:ext cx="31698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00" lIns="97000" spcFirstLastPara="1" rIns="97000" wrap="square" tIns="48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6ef9de1152_1_134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6ef9de1152_1_1343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ef9de1152_1_134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6ef9de1152_1_1348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6ef9de1152_1_77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6ef9de1152_1_775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6ef9de1152_1_78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6ef9de1152_1_780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ef9de1152_1_78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6ef9de1152_1_785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6ef9de1152_1_79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6ef9de1152_1_790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6ef9de1152_1_79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6ef9de1152_1_795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ef9de1152_1_80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6ef9de1152_1_800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ef9de1152_1_93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000" lIns="97000" spcFirstLastPara="1" rIns="97000" wrap="square" tIns="97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6ef9de1152_1_934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ef9de1152_1_939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6ef9de1152_1_93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000" lIns="97000" spcFirstLastPara="1" rIns="97000" wrap="square" tIns="9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93" name="Google Shape;593;g6ef9de1152_1_93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ef9de1152_1_93:notes"/>
          <p:cNvSpPr/>
          <p:nvPr>
            <p:ph idx="2" type="sldImg"/>
          </p:nvPr>
        </p:nvSpPr>
        <p:spPr>
          <a:xfrm>
            <a:off x="1463040" y="1200150"/>
            <a:ext cx="43890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6ef9de1152_1_93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00" lIns="97000" spcFirstLastPara="1" rIns="97000" wrap="square" tIns="48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6ef9de1152_1_93:notes"/>
          <p:cNvSpPr txBox="1"/>
          <p:nvPr>
            <p:ph idx="12" type="sldNum"/>
          </p:nvPr>
        </p:nvSpPr>
        <p:spPr>
          <a:xfrm>
            <a:off x="4143587" y="9119474"/>
            <a:ext cx="31698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00" lIns="97000" spcFirstLastPara="1" rIns="97000" wrap="square" tIns="48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ef9de1152_1_945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ef9de1152_1_94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000" lIns="97000" spcFirstLastPara="1" rIns="97000" wrap="square" tIns="9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Change to SF-424 FORMS F in May</a:t>
            </a:r>
            <a:endParaRPr sz="1500"/>
          </a:p>
        </p:txBody>
      </p:sp>
      <p:sp>
        <p:nvSpPr>
          <p:cNvPr id="600" name="Google Shape;600;g6ef9de1152_1_94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6ef9de1152_1_95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6ef9de1152_1_952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6ef9de1152_1_112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6ef9de1152_1_1128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6ef9de1152_1_113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g6ef9de1152_1_1133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6ef9de1152_1_113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6ef9de1152_1_1139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6ef9de1152_1_114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6ef9de1152_1_1145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6ef9de1152_1_115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6ef9de1152_1_1153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6ef9de1152_1_116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6ef9de1152_1_1163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6ef9de1152_1_117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6ef9de1152_1_1170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6ef9de1152_1_117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6ef9de1152_1_1176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ef9de1152_1_100:notes"/>
          <p:cNvSpPr/>
          <p:nvPr>
            <p:ph idx="2" type="sldImg"/>
          </p:nvPr>
        </p:nvSpPr>
        <p:spPr>
          <a:xfrm>
            <a:off x="1463040" y="1200150"/>
            <a:ext cx="43890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6ef9de1152_1_100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00" lIns="97000" spcFirstLastPara="1" rIns="97000" wrap="square" tIns="48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6ef9de1152_1_100:notes"/>
          <p:cNvSpPr txBox="1"/>
          <p:nvPr>
            <p:ph idx="12" type="sldNum"/>
          </p:nvPr>
        </p:nvSpPr>
        <p:spPr>
          <a:xfrm>
            <a:off x="4143587" y="9119474"/>
            <a:ext cx="31698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00" lIns="97000" spcFirstLastPara="1" rIns="97000" wrap="square" tIns="48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ef9de1152_1_118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6ef9de1152_1_1182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ef9de1152_1_118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g6ef9de1152_1_1189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ef9de1152_1_119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6ef9de1152_1_1195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ef9de1152_1_107:notes"/>
          <p:cNvSpPr/>
          <p:nvPr>
            <p:ph idx="2" type="sldImg"/>
          </p:nvPr>
        </p:nvSpPr>
        <p:spPr>
          <a:xfrm>
            <a:off x="1463040" y="1200150"/>
            <a:ext cx="43890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6ef9de1152_1_107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00" lIns="97000" spcFirstLastPara="1" rIns="97000" wrap="square" tIns="48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6ef9de1152_1_107:notes"/>
          <p:cNvSpPr txBox="1"/>
          <p:nvPr>
            <p:ph idx="12" type="sldNum"/>
          </p:nvPr>
        </p:nvSpPr>
        <p:spPr>
          <a:xfrm>
            <a:off x="4143587" y="9119474"/>
            <a:ext cx="31698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00" lIns="97000" spcFirstLastPara="1" rIns="97000" wrap="square" tIns="48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ef9de1152_1_21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6ef9de1152_1_217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ef9de1152_1_222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6ef9de1152_1_22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000" lIns="97000" spcFirstLastPara="1" rIns="97000" wrap="square" tIns="9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31" name="Google Shape;431;g6ef9de1152_1_22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ef9de1152_1_228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ef9de1152_1_22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000" lIns="97000" spcFirstLastPara="1" rIns="97000" wrap="square" tIns="9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38" name="Google Shape;438;g6ef9de1152_1_22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ef9de1152_1_240:notes"/>
          <p:cNvSpPr/>
          <p:nvPr>
            <p:ph idx="2" type="sldImg"/>
          </p:nvPr>
        </p:nvSpPr>
        <p:spPr>
          <a:xfrm>
            <a:off x="1219200" y="720090"/>
            <a:ext cx="4876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ef9de1152_1_24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000" lIns="97000" spcFirstLastPara="1" rIns="97000" wrap="square" tIns="9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51" name="Google Shape;451;g6ef9de1152_1_24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bg>
      <p:bgPr>
        <a:solidFill>
          <a:srgbClr val="4B2E8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93" name="Google Shape;9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07" name="Google Shape;1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10" name="Google Shape;11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12" name="Google Shape;11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17" name="Google Shape;1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39" name="Google Shape;139;p23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140" name="Google Shape;140;p2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5" name="Google Shape;145;p23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p25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27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179" name="Google Shape;179;p27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80" name="Google Shape;180;p27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181" name="Google Shape;181;p2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211645" y="714269"/>
            <a:ext cx="8723434" cy="1329908"/>
            <a:chOff x="-3905251" y="4294188"/>
            <a:chExt cx="13027829" cy="1892300"/>
          </a:xfrm>
        </p:grpSpPr>
        <p:sp>
          <p:nvSpPr>
            <p:cNvPr id="192" name="Google Shape;192;p2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97" name="Google Shape;197;p2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2" name="Google Shape;202;p3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206" name="Google Shape;206;p30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07" name="Google Shape;207;p3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12" name="Google Shape;212;p30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0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8300" lvl="0" marL="4572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16" name="Google Shape;216;p31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17" name="Google Shape;217;p3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22" name="Google Shape;222;p31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24" name="Google Shape;224;p3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1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2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1" name="Google Shape;231;p3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6" name="Google Shape;236;p3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9" name="Google Shape;239;p33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40" name="Google Shape;240;p3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45" name="Google Shape;245;p33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3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49" name="Google Shape;24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1" name="Google Shape;25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36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6" name="Google Shape;25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7" name="Google Shape;2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bg>
      <p:bgPr>
        <a:solidFill>
          <a:srgbClr val="4B2E83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60" name="Google Shape;26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62" name="Google Shape;2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7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67" name="Google Shape;26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72" name="Google Shape;27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73" name="Google Shape;27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276" name="Google Shape;27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77" name="Google Shape;27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78" name="Google Shape;27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42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83" name="Google Shape;28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84" name="Google Shape;2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88" name="Google Shape;28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89" name="Google Shape;28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3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93" name="Google Shape;2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5"/>
          <p:cNvSpPr txBox="1"/>
          <p:nvPr>
            <p:ph idx="1" type="body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96" name="Google Shape;29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99" name="Google Shape;299;p46"/>
          <p:cNvSpPr txBox="1"/>
          <p:nvPr>
            <p:ph idx="10" type="dt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46"/>
          <p:cNvSpPr txBox="1"/>
          <p:nvPr>
            <p:ph idx="11" type="ftr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1" name="Google Shape;301;p46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47"/>
          <p:cNvSpPr txBox="1"/>
          <p:nvPr>
            <p:ph idx="2" type="body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7"/>
          <p:cNvSpPr txBox="1"/>
          <p:nvPr>
            <p:ph idx="3" type="body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6" name="Google Shape;30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7" name="Google Shape;30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8"/>
          <p:cNvSpPr/>
          <p:nvPr>
            <p:ph idx="2" type="chart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762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752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20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667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3124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581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403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48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12" name="Google Shape;31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15" name="Google Shape;315;p49"/>
          <p:cNvSpPr txBox="1"/>
          <p:nvPr>
            <p:ph idx="1" type="body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6" name="Google Shape;316;p49"/>
          <p:cNvSpPr txBox="1"/>
          <p:nvPr>
            <p:ph idx="10" type="dt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7" name="Google Shape;317;p49"/>
          <p:cNvSpPr txBox="1"/>
          <p:nvPr>
            <p:ph idx="11" type="ftr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8" name="Google Shape;318;p49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22" name="Google Shape;32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23" name="Google Shape;32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4" name="Google Shape;32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28" name="Google Shape;32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9" name="Google Shape;32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5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5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34" name="Google Shape;33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35" name="Google Shape;33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5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39" name="Google Shape;33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40" name="Google Shape;34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43" name="Google Shape;34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6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46" name="Google Shape;34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57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57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51" name="Google Shape;35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2" name="Google Shape;35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bg>
      <p:bgPr>
        <a:solidFill>
          <a:srgbClr val="4B2E83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54" name="Google Shape;35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58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57" name="Google Shape;35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5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62" name="Google Shape;36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6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67" name="Google Shape;36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8" name="Google Shape;36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2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71" name="Google Shape;37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72" name="Google Shape;37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3" name="Google Shape;37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6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6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78" name="Google Shape;37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9" name="Google Shape;37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6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83" name="Google Shape;3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84" name="Google Shape;38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8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theme" Target="../theme/theme1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theme" Target="../theme/theme11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6" name="Google Shape;126;p22"/>
          <p:cNvGrpSpPr/>
          <p:nvPr/>
        </p:nvGrpSpPr>
        <p:grpSpPr>
          <a:xfrm>
            <a:off x="211645" y="1679507"/>
            <a:ext cx="8723434" cy="1329908"/>
            <a:chOff x="-3905251" y="4294188"/>
            <a:chExt cx="13027829" cy="1892300"/>
          </a:xfrm>
        </p:grpSpPr>
        <p:sp>
          <p:nvSpPr>
            <p:cNvPr id="127" name="Google Shape;127;p2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2" name="Google Shape;132;p2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irsten5@uw.edu" TargetMode="External"/><Relationship Id="rId4" Type="http://schemas.openxmlformats.org/officeDocument/2006/relationships/hyperlink" Target="mailto:jgiffels@uw.edu" TargetMode="External"/><Relationship Id="rId9" Type="http://schemas.openxmlformats.org/officeDocument/2006/relationships/hyperlink" Target="mailto:gcafco@uw.edu" TargetMode="External"/><Relationship Id="rId5" Type="http://schemas.openxmlformats.org/officeDocument/2006/relationships/hyperlink" Target="mailto:rayhsu@uw.edu" TargetMode="External"/><Relationship Id="rId6" Type="http://schemas.openxmlformats.org/officeDocument/2006/relationships/hyperlink" Target="mailto:tdy@uw.edu" TargetMode="External"/><Relationship Id="rId7" Type="http://schemas.openxmlformats.org/officeDocument/2006/relationships/hyperlink" Target="mailto:gcahelp@uw.edu" TargetMode="External"/><Relationship Id="rId8" Type="http://schemas.openxmlformats.org/officeDocument/2006/relationships/hyperlink" Target="mailto:acs229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epts.washington.edu/research/funding/limited-submissions/" TargetMode="External"/><Relationship Id="rId4" Type="http://schemas.openxmlformats.org/officeDocument/2006/relationships/hyperlink" Target="mailto:research@uw.ed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mda1213@uw.ed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ClientOrders@MediCleanse.co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nsf.gov/pubs/policydocs/pappg20_1/index.jsp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federalregister.gov/documents/2020/01/22/2019-28524/guidance-for-grants-and-agreements?utm_medium=email&amp;utm_campaign=subscription+mailing+list&amp;utm_source=federalregister.gov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rants.nih.gov/grants/policy/nihgps/index.htm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grants.nih.gov/grants/guide/notice-files/NOT-OD-20-070.html" TargetMode="External"/><Relationship Id="rId4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2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https://finance.uw.edu/pafc/" TargetMode="External"/><Relationship Id="rId5" Type="http://schemas.openxmlformats.org/officeDocument/2006/relationships/hyperlink" Target="mailto:andra2@uw.edu" TargetMode="External"/><Relationship Id="rId6" Type="http://schemas.openxmlformats.org/officeDocument/2006/relationships/hyperlink" Target="mailto:mgard4@uw.eu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8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Google Shape;390;p65"/>
          <p:cNvGraphicFramePr/>
          <p:nvPr/>
        </p:nvGraphicFramePr>
        <p:xfrm>
          <a:off x="227850" y="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{4C040176-E21A-49B3-BFFD-04E90007B443}</a:tableStyleId>
              </a:tblPr>
              <a:tblGrid>
                <a:gridCol w="3688775"/>
                <a:gridCol w="3029775"/>
                <a:gridCol w="1363400"/>
                <a:gridCol w="666425"/>
              </a:tblGrid>
              <a:tr h="567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-US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-US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 sz="1400" u="none" cap="none" strike="noStrike"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1850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5F497A"/>
                          </a:solidFill>
                        </a:rPr>
                        <a:t>February 13, 2020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-US" sz="1400" u="none" cap="none" strike="noStrike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-US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-US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kirsten5@uw.edu</a:t>
                      </a:r>
                      <a:r>
                        <a:rPr lang="en-US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3F3F3F"/>
                          </a:solidFill>
                        </a:rPr>
                        <a:t>Office of Research Personnel Changes</a:t>
                      </a:r>
                      <a:endParaRPr b="0" sz="14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 b="1" sz="1000" u="none" cap="none" strike="noStrike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b="1"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jgiffels@uw.edu</a:t>
                      </a:r>
                      <a:r>
                        <a:rPr lang="en-US" sz="1000"/>
                        <a:t> </a:t>
                      </a:r>
                      <a:endParaRPr sz="1000" u="none" cap="none" strike="noStrike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3F3F3F"/>
                          </a:solidFill>
                        </a:rPr>
                        <a:t>Limited Submission Opportunities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Director, Office of Sponsored Programs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cap="none" strike="noStrike">
                          <a:solidFill>
                            <a:schemeClr val="hlink"/>
                          </a:solidFill>
                        </a:rPr>
                        <a:t>carhodes@uw.edu</a:t>
                      </a:r>
                      <a:endParaRPr sz="1000" u="sng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3F3F3F"/>
                          </a:solidFill>
                        </a:rPr>
                        <a:t>Inventory Audit Outcomes</a:t>
                      </a:r>
                      <a:endParaRPr b="0" sz="14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3F3F3F"/>
                          </a:solidFill>
                        </a:rPr>
                        <a:t>Mike Anthony </a:t>
                      </a:r>
                      <a:endParaRPr b="1" sz="1000" u="none" cap="none" strike="noStrike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Equipment Inventory Office</a:t>
                      </a:r>
                      <a:endParaRPr b="1"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hlink"/>
                          </a:solidFill>
                        </a:rPr>
                        <a:t>mda1213@uw.edu </a:t>
                      </a:r>
                      <a:endParaRPr sz="1000" u="sng" cap="none" strike="noStrike">
                        <a:solidFill>
                          <a:schemeClr val="hlink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3F3F3F"/>
                          </a:solidFill>
                        </a:rPr>
                        <a:t>UW Consolidated Laundry Update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3F3F3F"/>
                          </a:solidFill>
                        </a:rPr>
                        <a:t>Ray Hsu, Tracy Harvey, David Rish-Brown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Procurement, Environmental Health, MediCleanse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rayhsu@uw.edu</a:t>
                      </a:r>
                      <a:r>
                        <a:rPr lang="en-US" sz="1000"/>
                        <a:t> </a:t>
                      </a:r>
                      <a:r>
                        <a:rPr lang="en-US" sz="10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tdy@uw.edu</a:t>
                      </a:r>
                      <a:r>
                        <a:rPr lang="en-US" sz="1000" u="none" cap="none" strike="noStrike"/>
                        <a:t> </a:t>
                      </a:r>
                      <a:endParaRPr sz="1000" u="sng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3F3F3F"/>
                          </a:solidFill>
                        </a:rPr>
                        <a:t>Fixed Price Surplus Transfer Process Change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3F3F3F"/>
                          </a:solidFill>
                        </a:rPr>
                        <a:t>Vincent Gonzalez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hlink"/>
                          </a:solidFill>
                          <a:hlinkClick r:id="rId7"/>
                        </a:rPr>
                        <a:t>gcahelp@uw.edu</a:t>
                      </a:r>
                      <a:r>
                        <a:rPr lang="en-US" sz="1000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3F3F3F"/>
                          </a:solidFill>
                        </a:rPr>
                        <a:t>Federal Unique Entity Identifier Changes</a:t>
                      </a:r>
                      <a:endParaRPr b="0" sz="14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b="1" sz="1000" u="none" cap="none" strike="noStrike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Associate Director, Office of Sponsored Programs</a:t>
                      </a:r>
                      <a:endParaRPr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hlink"/>
                          </a:solidFill>
                          <a:hlinkClick r:id="rId8"/>
                        </a:rPr>
                        <a:t>acs229@uw.edu</a:t>
                      </a:r>
                      <a:r>
                        <a:rPr lang="en-US" sz="1000" u="none" cap="none" strike="noStrike"/>
                        <a:t> 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hlink"/>
                          </a:solidFill>
                          <a:hlinkClick r:id="rId9"/>
                        </a:rPr>
                        <a:t>gcafco@uw.edu</a:t>
                      </a:r>
                      <a:r>
                        <a:rPr lang="en-US" sz="1000" u="sng" cap="none" strike="noStrike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1125">
                <a:tc gridSpan="4">
                  <a:txBody>
                    <a:bodyPr/>
                    <a:lstStyle/>
                    <a:p>
                      <a:pPr indent="0" lvl="8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0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5F497A"/>
                          </a:solidFill>
                        </a:rPr>
                        <a:t>March 12, 2020 9:00 AM - 10:00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  <p:sp>
        <p:nvSpPr>
          <p:cNvPr id="461" name="Google Shape;461;p74"/>
          <p:cNvSpPr txBox="1"/>
          <p:nvPr>
            <p:ph idx="2" type="body"/>
          </p:nvPr>
        </p:nvSpPr>
        <p:spPr>
          <a:xfrm>
            <a:off x="796725" y="1706350"/>
            <a:ext cx="66030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Limited Submission Website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74"/>
          <p:cNvSpPr txBox="1"/>
          <p:nvPr>
            <p:ph idx="2" type="body"/>
          </p:nvPr>
        </p:nvSpPr>
        <p:spPr>
          <a:xfrm>
            <a:off x="796725" y="5197200"/>
            <a:ext cx="4844700" cy="14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Review Committee Chair: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Carrie Harwood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Associate Vice Provost for Research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Professor, Microbiology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74"/>
          <p:cNvSpPr txBox="1"/>
          <p:nvPr>
            <p:ph idx="2" type="body"/>
          </p:nvPr>
        </p:nvSpPr>
        <p:spPr>
          <a:xfrm>
            <a:off x="769125" y="2589550"/>
            <a:ext cx="6658200" cy="18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Questions?</a:t>
            </a:r>
            <a:br>
              <a:rPr b="1" lang="en-US" sz="2000"/>
            </a:br>
            <a:r>
              <a:rPr b="1" lang="en-US" sz="2000"/>
              <a:t>Want to join the listserv?</a:t>
            </a:r>
            <a:br>
              <a:rPr b="1" lang="en-US" sz="2000"/>
            </a:br>
            <a:r>
              <a:rPr b="1" lang="en-US" sz="2000"/>
              <a:t>Want to inform us an RFA that’s not on our site?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Matt Orefice</a:t>
            </a:r>
            <a:br>
              <a:rPr lang="en-US" sz="2000"/>
            </a:br>
            <a:r>
              <a:rPr lang="en-US" sz="2000"/>
              <a:t>Assistant Director, Office of Research</a:t>
            </a:r>
            <a:br>
              <a:rPr lang="en-US" sz="2000"/>
            </a:br>
            <a:r>
              <a:rPr lang="en-US" sz="2000" u="sng">
                <a:solidFill>
                  <a:schemeClr val="hlink"/>
                </a:solidFill>
                <a:hlinkClick r:id="rId4"/>
              </a:rPr>
              <a:t>research@uw.edu</a:t>
            </a:r>
            <a:r>
              <a:rPr lang="en-US" sz="2000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5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b="1" lang="en-US"/>
              <a:t>New and Updated Equipment Management Processes</a:t>
            </a:r>
            <a:endParaRPr/>
          </a:p>
        </p:txBody>
      </p:sp>
      <p:sp>
        <p:nvSpPr>
          <p:cNvPr id="470" name="Google Shape;470;p75"/>
          <p:cNvSpPr txBox="1"/>
          <p:nvPr>
            <p:ph idx="1" type="subTitle"/>
          </p:nvPr>
        </p:nvSpPr>
        <p:spPr>
          <a:xfrm>
            <a:off x="1371600" y="3556000"/>
            <a:ext cx="6400800" cy="17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MRAM - February 13, 2020 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Michael Anthony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chemeClr val="lt2"/>
                </a:solidFill>
              </a:rPr>
              <a:t>Controller’s Office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University </a:t>
            </a:r>
            <a:r>
              <a:rPr i="1" lang="en-US"/>
              <a:t>of</a:t>
            </a:r>
            <a:r>
              <a:rPr lang="en-US"/>
              <a:t> Washington 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6"/>
          <p:cNvSpPr txBox="1"/>
          <p:nvPr>
            <p:ph idx="1" type="body"/>
          </p:nvPr>
        </p:nvSpPr>
        <p:spPr>
          <a:xfrm>
            <a:off x="381000" y="2675467"/>
            <a:ext cx="83058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25"/>
              <a:buNone/>
            </a:pPr>
            <a:r>
              <a:rPr b="1" lang="en-US" sz="2125" u="sng"/>
              <a:t>WHAT</a:t>
            </a:r>
            <a:r>
              <a:rPr lang="en-US" sz="2125" u="sng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SzPts val="1812"/>
              <a:buNone/>
            </a:pPr>
            <a:r>
              <a:rPr lang="en-US" sz="1812"/>
              <a:t>New and updated procedures/tools developed to achieve a sound comprehensive property management process for capital equipment and Federal Government owned non-capital property that results in</a:t>
            </a:r>
            <a:r>
              <a:rPr lang="en-US" sz="1812">
                <a:solidFill>
                  <a:srgbClr val="FF0000"/>
                </a:solidFill>
              </a:rPr>
              <a:t>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625"/>
              <a:buNone/>
            </a:pPr>
            <a:r>
              <a:t/>
            </a:r>
            <a:endParaRPr sz="1625"/>
          </a:p>
          <a:p>
            <a:pPr indent="-274320" lvl="0" marL="27432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SzPts val="1812"/>
              <a:buChar char="*"/>
            </a:pPr>
            <a:r>
              <a:rPr lang="en-US" sz="1812"/>
              <a:t>Timely and accurate property reports to Federal and non-Federal sponsors</a:t>
            </a:r>
            <a:r>
              <a:rPr lang="en-US" sz="1812" strike="sngStrike">
                <a:solidFill>
                  <a:srgbClr val="FF0000"/>
                </a:solidFill>
              </a:rPr>
              <a:t>,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SzPts val="1812"/>
              <a:buChar char="*"/>
            </a:pPr>
            <a:r>
              <a:rPr lang="en-US" sz="1812"/>
              <a:t>Compliance with external (federal and non-federal sponsors) regulations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SzPts val="1812"/>
              <a:buChar char="*"/>
            </a:pPr>
            <a:r>
              <a:rPr lang="en-US" sz="1812"/>
              <a:t>Meeting management needs for UW organizational units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SzPts val="1812"/>
              <a:buChar char="*"/>
            </a:pPr>
            <a:r>
              <a:rPr lang="en-US" sz="1812"/>
              <a:t>Facilitating the tracking and recording of maintenance and warranty information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SzPts val="1812"/>
              <a:buChar char="*"/>
            </a:pPr>
            <a:r>
              <a:rPr lang="en-US" sz="1812"/>
              <a:t>Enabling easy identification of available equipment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SzPts val="1812"/>
              <a:buChar char="*"/>
            </a:pPr>
            <a:r>
              <a:rPr lang="en-US" sz="1812"/>
              <a:t>Saving money by reducing waste, redundancy and equipment loss</a:t>
            </a:r>
            <a:endParaRPr sz="1625"/>
          </a:p>
        </p:txBody>
      </p:sp>
      <p:sp>
        <p:nvSpPr>
          <p:cNvPr id="477" name="Google Shape;477;p7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What, Why and When</a:t>
            </a:r>
            <a:endParaRPr/>
          </a:p>
        </p:txBody>
      </p:sp>
      <p:sp>
        <p:nvSpPr>
          <p:cNvPr id="478" name="Google Shape;478;p76"/>
          <p:cNvSpPr txBox="1"/>
          <p:nvPr/>
        </p:nvSpPr>
        <p:spPr>
          <a:xfrm>
            <a:off x="228600" y="6300900"/>
            <a:ext cx="868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i="1"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								Equipment Inventory Office (EIO)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7"/>
          <p:cNvSpPr txBox="1"/>
          <p:nvPr>
            <p:ph idx="1" type="body"/>
          </p:nvPr>
        </p:nvSpPr>
        <p:spPr>
          <a:xfrm>
            <a:off x="381000" y="2675467"/>
            <a:ext cx="83058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b="1" lang="en-US" sz="2900" u="sng"/>
              <a:t>WHAT</a:t>
            </a:r>
            <a:r>
              <a:rPr lang="en-US" sz="2900" u="sng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New and updated procedures/tools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Departmental Self-Assessment questionnaire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EIO Follow-up (escalation) procedure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Procedure for the movement of equipment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Procedure for assets that cannot be tagged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Procedure for subrecipients</a:t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85" name="Google Shape;485;p7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What, Why and When</a:t>
            </a:r>
            <a:endParaRPr/>
          </a:p>
        </p:txBody>
      </p:sp>
      <p:sp>
        <p:nvSpPr>
          <p:cNvPr id="486" name="Google Shape;486;p77"/>
          <p:cNvSpPr txBox="1"/>
          <p:nvPr/>
        </p:nvSpPr>
        <p:spPr>
          <a:xfrm>
            <a:off x="228600" y="6300900"/>
            <a:ext cx="868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i="1"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								Equipment Inventory Office (EIO)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8"/>
          <p:cNvSpPr txBox="1"/>
          <p:nvPr>
            <p:ph idx="1" type="body"/>
          </p:nvPr>
        </p:nvSpPr>
        <p:spPr>
          <a:xfrm>
            <a:off x="381000" y="2675466"/>
            <a:ext cx="8305800" cy="3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b="1" lang="en-US" sz="2210" u="sng"/>
              <a:t>WHY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SzPts val="2210"/>
              <a:buNone/>
            </a:pPr>
            <a:r>
              <a:rPr lang="en-US" sz="2210"/>
              <a:t>To correct ongoing deficiencies identified through the last Office of Naval Research (ONR) property review, past UW Internal Audit reviews and EIO first hand experiences such as</a:t>
            </a:r>
            <a:r>
              <a:rPr lang="en-US" sz="2210">
                <a:solidFill>
                  <a:srgbClr val="FF0000"/>
                </a:solidFill>
              </a:rPr>
              <a:t>:</a:t>
            </a:r>
            <a:r>
              <a:rPr lang="en-US" sz="2210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SzPts val="1275"/>
              <a:buNone/>
            </a:pPr>
            <a:r>
              <a:t/>
            </a:r>
            <a:endParaRPr sz="1275"/>
          </a:p>
          <a:p>
            <a:pPr indent="-274320" lvl="0" marL="27432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*"/>
            </a:pPr>
            <a:r>
              <a:rPr lang="en-US" sz="2040"/>
              <a:t>Delinquent tagging/recording (updating OASIS) of pending assets</a:t>
            </a:r>
            <a:r>
              <a:rPr lang="en-US" sz="2040" strike="sngStrike">
                <a:solidFill>
                  <a:srgbClr val="FF0000"/>
                </a:solidFill>
              </a:rPr>
              <a:t>;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*"/>
            </a:pPr>
            <a:r>
              <a:rPr lang="en-US" sz="2040"/>
              <a:t>Delinquent submission of equipment inventory reports to EIO</a:t>
            </a:r>
            <a:r>
              <a:rPr lang="en-US" sz="2040" strike="sngStrike">
                <a:solidFill>
                  <a:srgbClr val="FF0000"/>
                </a:solidFill>
              </a:rPr>
              <a:t>;</a:t>
            </a:r>
            <a:r>
              <a:rPr lang="en-US" sz="2040"/>
              <a:t>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*"/>
            </a:pPr>
            <a:r>
              <a:rPr lang="en-US" sz="2040"/>
              <a:t>Non-resolution of audit findings specific to department responsibilities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*"/>
            </a:pPr>
            <a:r>
              <a:rPr lang="en-US" sz="2040"/>
              <a:t>Non-response from departments regarding current audit inquiries, equipment retagging, return of inventories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*"/>
            </a:pPr>
            <a:r>
              <a:rPr lang="en-US" sz="2040"/>
              <a:t>Inability for departments to locate equipment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*"/>
            </a:pPr>
            <a:r>
              <a:rPr lang="en-US" sz="2040"/>
              <a:t>Departments not completing Form</a:t>
            </a:r>
            <a:r>
              <a:rPr lang="en-US" sz="2040">
                <a:solidFill>
                  <a:srgbClr val="FF0000"/>
                </a:solidFill>
              </a:rPr>
              <a:t> </a:t>
            </a:r>
            <a:r>
              <a:rPr lang="en-US" sz="2040"/>
              <a:t>1024 when required</a:t>
            </a:r>
            <a:endParaRPr/>
          </a:p>
          <a:p>
            <a:pPr indent="-144780" lvl="0" marL="27432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40"/>
          </a:p>
          <a:p>
            <a:pPr indent="-144780" lvl="0" marL="27432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40"/>
          </a:p>
        </p:txBody>
      </p:sp>
      <p:sp>
        <p:nvSpPr>
          <p:cNvPr id="493" name="Google Shape;493;p7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What, Why and When</a:t>
            </a:r>
            <a:endParaRPr/>
          </a:p>
        </p:txBody>
      </p:sp>
      <p:sp>
        <p:nvSpPr>
          <p:cNvPr id="494" name="Google Shape;494;p78"/>
          <p:cNvSpPr txBox="1"/>
          <p:nvPr/>
        </p:nvSpPr>
        <p:spPr>
          <a:xfrm>
            <a:off x="228600" y="6300900"/>
            <a:ext cx="868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i="1"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								Equipment Inventory Office (EIO)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9"/>
          <p:cNvSpPr txBox="1"/>
          <p:nvPr>
            <p:ph idx="1" type="body"/>
          </p:nvPr>
        </p:nvSpPr>
        <p:spPr>
          <a:xfrm>
            <a:off x="381000" y="2675466"/>
            <a:ext cx="8305800" cy="3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US" sz="2600" u="sng"/>
              <a:t>WHEN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Char char="*"/>
            </a:pPr>
            <a:r>
              <a:rPr lang="en-US" sz="2600"/>
              <a:t>Anticipated new/updated procedures to be posted on EIO website by mid</a:t>
            </a:r>
            <a:r>
              <a:rPr lang="en-US" sz="2600">
                <a:solidFill>
                  <a:srgbClr val="FF0000"/>
                </a:solidFill>
              </a:rPr>
              <a:t>-</a:t>
            </a:r>
            <a:r>
              <a:rPr lang="en-US" sz="2600"/>
              <a:t>April 2020 (if not before)</a:t>
            </a:r>
            <a:endParaRPr sz="1200"/>
          </a:p>
          <a:p>
            <a:pPr indent="-2743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Char char="*"/>
            </a:pPr>
            <a:r>
              <a:rPr lang="en-US" sz="2600"/>
              <a:t>Announcement will be distributed as soon as they are available online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Char char="*"/>
            </a:pPr>
            <a:r>
              <a:rPr lang="en-US" sz="2600"/>
              <a:t>Anyone wishing to get advance copies and providing feedback please email me at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mda1213@uw.edu</a:t>
            </a:r>
            <a:endParaRPr sz="2600"/>
          </a:p>
          <a:p>
            <a:pPr indent="-2743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Char char="*"/>
            </a:pPr>
            <a:r>
              <a:rPr lang="en-US" sz="2600"/>
              <a:t>Will be scheduling an information sharing and feedback session (date/time TBD) </a:t>
            </a:r>
            <a:endParaRPr/>
          </a:p>
          <a:p>
            <a:pPr indent="-1092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1092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01" name="Google Shape;501;p79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What, Why and When</a:t>
            </a:r>
            <a:endParaRPr/>
          </a:p>
        </p:txBody>
      </p:sp>
      <p:sp>
        <p:nvSpPr>
          <p:cNvPr id="502" name="Google Shape;502;p79"/>
          <p:cNvSpPr txBox="1"/>
          <p:nvPr/>
        </p:nvSpPr>
        <p:spPr>
          <a:xfrm>
            <a:off x="228600" y="6300900"/>
            <a:ext cx="868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i="1"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								Equipment Inventory Office (EIO)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0"/>
          <p:cNvSpPr txBox="1"/>
          <p:nvPr>
            <p:ph idx="1" type="body"/>
          </p:nvPr>
        </p:nvSpPr>
        <p:spPr>
          <a:xfrm>
            <a:off x="381000" y="2675466"/>
            <a:ext cx="8305800" cy="3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5"/>
              <a:buNone/>
            </a:pPr>
            <a:r>
              <a:rPr b="1" lang="en-US" sz="2405" u="sng"/>
              <a:t>RESOURCES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2220"/>
              <a:t>To assist staff</a:t>
            </a:r>
            <a:r>
              <a:rPr lang="en-US" sz="2220">
                <a:solidFill>
                  <a:srgbClr val="000000"/>
                </a:solidFill>
              </a:rPr>
              <a:t> t</a:t>
            </a:r>
            <a:r>
              <a:rPr lang="en-US" sz="2220"/>
              <a:t>he following ‘tools’ have been (or are being) developed</a:t>
            </a:r>
            <a:r>
              <a:rPr lang="en-US" sz="2220">
                <a:solidFill>
                  <a:srgbClr val="FF0000"/>
                </a:solidFill>
              </a:rPr>
              <a:t>:</a:t>
            </a:r>
            <a:endParaRPr sz="2220"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Summary of responsibilities for departments/EIO/GCA/OSP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Summary of PI responsibilities for equipment and government owned property (will be incorporated in the Faculty Grants Management training materials)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Comprehensive rebuild of the EIO website including a table of contents with links to all pages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Updated glossary of terms</a:t>
            </a:r>
            <a:endParaRPr/>
          </a:p>
          <a:p>
            <a:pPr indent="-1333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  <a:p>
            <a:pPr indent="-1333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509" name="Google Shape;509;p80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What, Why and When</a:t>
            </a:r>
            <a:endParaRPr/>
          </a:p>
        </p:txBody>
      </p:sp>
      <p:sp>
        <p:nvSpPr>
          <p:cNvPr id="510" name="Google Shape;510;p80"/>
          <p:cNvSpPr txBox="1"/>
          <p:nvPr/>
        </p:nvSpPr>
        <p:spPr>
          <a:xfrm>
            <a:off x="228600" y="6300900"/>
            <a:ext cx="868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i="1"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								Equipment Inventory Office (EIO)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1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Consolidated Laundry Update</a:t>
            </a:r>
            <a:endParaRPr/>
          </a:p>
        </p:txBody>
      </p:sp>
      <p:sp>
        <p:nvSpPr>
          <p:cNvPr id="516" name="Google Shape;516;p81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February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Ray Hsu, Director                                                        David Rish-Brown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Strategic Sourcing and Contracting                             MediCleanse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How we arrived Here</a:t>
            </a:r>
            <a:endParaRPr/>
          </a:p>
        </p:txBody>
      </p:sp>
      <p:sp>
        <p:nvSpPr>
          <p:cNvPr id="522" name="Google Shape;522;p8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November, 2018 : University Decides to close Consolidated Laundry an estimates savings of $3M annually.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April, 2019 :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Large scale laundering (patient scrubs and bed linens) outsourced to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Hospital Central Services Association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Small scale laundering (research facilities scrubs, dental labs, and lab coats)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outsourced to MediCleanse</a:t>
            </a:r>
            <a:endParaRPr/>
          </a:p>
        </p:txBody>
      </p:sp>
      <p:sp>
        <p:nvSpPr>
          <p:cNvPr id="523" name="Google Shape;523;p8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B2E83"/>
                </a:solidFill>
              </a:rPr>
              <a:t>MRAM – Ray Hsu – Strategic Sourcing and Contracting</a:t>
            </a:r>
            <a:endParaRPr b="1" sz="1200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does MediCleanse do?</a:t>
            </a:r>
            <a:endParaRPr/>
          </a:p>
        </p:txBody>
      </p:sp>
      <p:sp>
        <p:nvSpPr>
          <p:cNvPr id="529" name="Google Shape;529;p83"/>
          <p:cNvSpPr txBox="1"/>
          <p:nvPr>
            <p:ph idx="2" type="body"/>
          </p:nvPr>
        </p:nvSpPr>
        <p:spPr>
          <a:xfrm>
            <a:off x="659305" y="1736725"/>
            <a:ext cx="8196300" cy="4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MediCleanse is a HLAC certified Rental Laundry.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ealthcare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aundry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ccreditation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ouncil: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Universal Precautions are followed during handling and storage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Items are Hygienically cleaned and verified via periodic microbial testing by an independent lab.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Currently MediCleanse rents scrubs and linen to Comparative Medicine, Primate Research and Dentistry departments. Additionally MediCleanse has agreed to wash lab coats that are the property of the University.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B2E83"/>
                </a:solidFill>
              </a:rPr>
              <a:t>MRAM – David Rish-Brown - MediCleanse</a:t>
            </a:r>
            <a:endParaRPr b="1" sz="1200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6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25"/>
              <a:buNone/>
            </a:pPr>
            <a:r>
              <a:rPr lang="en-US" sz="4625">
                <a:latin typeface="Arial"/>
                <a:ea typeface="Arial"/>
                <a:cs typeface="Arial"/>
                <a:sym typeface="Arial"/>
              </a:rPr>
              <a:t>OFFICE OF RESEARCH PERSONNEL CHANGES</a:t>
            </a:r>
            <a:endParaRPr/>
          </a:p>
        </p:txBody>
      </p:sp>
      <p:sp>
        <p:nvSpPr>
          <p:cNvPr id="397" name="Google Shape;397;p6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February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How are Rental Laundries different from Consolidated Laundry?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6" name="Google Shape;536;p8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Assigned garments per account are labeled and chipped with an RFID chip per location.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Weekly rental charges are invoiced for all items in inventory for an account.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Dirty soil is returned to each account based on what they used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Customer Owned Garments, or “COG” are delivered without the benefit of student helpers.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537" name="Google Shape;537;p8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B2E83"/>
                </a:solidFill>
              </a:rPr>
              <a:t>MRAM – David Rish-Brown - MediCleanse</a:t>
            </a:r>
            <a:endParaRPr b="1" sz="1200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If you need Labcoat Service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3" name="Google Shape;543;p8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Go into Ariba and setup a BPO in Ariba: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Vendor #273931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JKR LLC DBA MediCleanse.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UW Contract # UW041319RKH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Email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ClientOrders@MediCleanse.com</a:t>
            </a:r>
            <a:r>
              <a:rPr lang="en-US"/>
              <a:t> for necessary forms.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MediCleanse has agreed to service all locations needing Lab Coat service which is a </a:t>
            </a:r>
            <a:r>
              <a:rPr lang="en-US" u="sng"/>
              <a:t>reversal</a:t>
            </a:r>
            <a:r>
              <a:rPr lang="en-US"/>
              <a:t> of previous business practice. 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44" name="Google Shape;544;p8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B2E83"/>
                </a:solidFill>
              </a:rPr>
              <a:t>MRAM – David Rish-Brown - MediCleanse</a:t>
            </a:r>
            <a:endParaRPr b="1" sz="1200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6"/>
          <p:cNvSpPr txBox="1"/>
          <p:nvPr>
            <p:ph type="title"/>
          </p:nvPr>
        </p:nvSpPr>
        <p:spPr>
          <a:xfrm>
            <a:off x="671755" y="1179824"/>
            <a:ext cx="79974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b="0" lang="en-US">
                <a:latin typeface="Encode Sans"/>
                <a:ea typeface="Encode Sans"/>
                <a:cs typeface="Encode Sans"/>
                <a:sym typeface="Encode Sans"/>
              </a:rPr>
              <a:t>Fixed Price Surplus Transfer Process Change 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50" name="Google Shape;550;p86"/>
          <p:cNvSpPr/>
          <p:nvPr/>
        </p:nvSpPr>
        <p:spPr>
          <a:xfrm>
            <a:off x="817684" y="4345550"/>
            <a:ext cx="457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13, 2020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Vince Gonzalez, Grant Manager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&amp; Contract Accounting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7"/>
          <p:cNvSpPr txBox="1"/>
          <p:nvPr>
            <p:ph idx="1" type="body"/>
          </p:nvPr>
        </p:nvSpPr>
        <p:spPr>
          <a:xfrm>
            <a:off x="272562" y="1736725"/>
            <a:ext cx="85830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GCA identifies a budget with a receipt balance greater than 25% of total receipts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GCA sends a request via GrantTracker to department asking them to fill out a End of Award Request Form &amp; request a </a:t>
            </a:r>
            <a:r>
              <a:rPr i="1" lang="en-US" sz="2300"/>
              <a:t>Transfer to Surplus </a:t>
            </a:r>
            <a:r>
              <a:rPr lang="en-US" sz="2300"/>
              <a:t>PAC from OSP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Department routes appropriate materials to OSP to attach to PAC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OSP creates and routes the PAC to GCA for processing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GCA completes the transfer and closes the budget to status 4 in FIN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GCA processes the PAC</a:t>
            </a:r>
            <a:endParaRPr sz="2300"/>
          </a:p>
        </p:txBody>
      </p:sp>
      <p:sp>
        <p:nvSpPr>
          <p:cNvPr id="556" name="Google Shape;556;p8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b="0" lang="en-US">
                <a:latin typeface="Encode Sans"/>
                <a:ea typeface="Encode Sans"/>
                <a:cs typeface="Encode Sans"/>
                <a:sym typeface="Encode Sans"/>
              </a:rPr>
              <a:t>The Current Process: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8"/>
          <p:cNvSpPr txBox="1"/>
          <p:nvPr>
            <p:ph idx="1" type="body"/>
          </p:nvPr>
        </p:nvSpPr>
        <p:spPr>
          <a:xfrm>
            <a:off x="272562" y="1736725"/>
            <a:ext cx="85830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GCA identifies a budget with a receipt balance greater than 25% of total receipts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GCA sends a request via GrantTracker to department </a:t>
            </a:r>
            <a:r>
              <a:rPr lang="en-US" sz="2300" strike="sngStrike">
                <a:solidFill>
                  <a:srgbClr val="FF0000"/>
                </a:solidFill>
              </a:rPr>
              <a:t>asking them to fill out a End of Award Request Form &amp; request a </a:t>
            </a:r>
            <a:r>
              <a:rPr i="1" lang="en-US" sz="2300" strike="sngStrike">
                <a:solidFill>
                  <a:srgbClr val="FF0000"/>
                </a:solidFill>
              </a:rPr>
              <a:t>Transfer to Surplus </a:t>
            </a:r>
            <a:r>
              <a:rPr lang="en-US" sz="2300" strike="sngStrike">
                <a:solidFill>
                  <a:srgbClr val="FF0000"/>
                </a:solidFill>
              </a:rPr>
              <a:t>PAC from OSP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eriod"/>
            </a:pPr>
            <a:r>
              <a:rPr lang="en-US" sz="2300" strike="sngStrike">
                <a:solidFill>
                  <a:srgbClr val="FF0000"/>
                </a:solidFill>
              </a:rPr>
              <a:t>Department routes appropriate materials to OSP to attach to PAC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eriod"/>
            </a:pPr>
            <a:r>
              <a:rPr lang="en-US" sz="2300" strike="sngStrike">
                <a:solidFill>
                  <a:srgbClr val="FF0000"/>
                </a:solidFill>
              </a:rPr>
              <a:t>OSP creates and routes the PAC to GCA for processing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Calibri"/>
              <a:buAutoNum type="arabicPeriod"/>
            </a:pPr>
            <a:r>
              <a:rPr lang="en-US" sz="2300"/>
              <a:t>GCA completes the transfer and closes the budget to status 4 in FIN</a:t>
            </a:r>
            <a:endParaRPr/>
          </a:p>
          <a:p>
            <a:pPr indent="-457200" lvl="0" marL="457200" rtl="0" algn="l">
              <a:spcBef>
                <a:spcPts val="46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eriod"/>
            </a:pPr>
            <a:r>
              <a:rPr lang="en-US" sz="2300" strike="sngStrike">
                <a:solidFill>
                  <a:srgbClr val="FF0000"/>
                </a:solidFill>
              </a:rPr>
              <a:t>GCA processes the PAC</a:t>
            </a:r>
            <a:endParaRPr sz="2300" strike="sngStrike">
              <a:solidFill>
                <a:srgbClr val="FF0000"/>
              </a:solidFill>
            </a:endParaRPr>
          </a:p>
        </p:txBody>
      </p:sp>
      <p:sp>
        <p:nvSpPr>
          <p:cNvPr id="562" name="Google Shape;562;p88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b="0" lang="en-US">
                <a:latin typeface="Encode Sans"/>
                <a:ea typeface="Encode Sans"/>
                <a:cs typeface="Encode Sans"/>
                <a:sym typeface="Encode Sans"/>
              </a:rPr>
              <a:t>The New Process (effective 2/1/2020): 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9"/>
          <p:cNvSpPr txBox="1"/>
          <p:nvPr>
            <p:ph idx="1" type="body"/>
          </p:nvPr>
        </p:nvSpPr>
        <p:spPr>
          <a:xfrm>
            <a:off x="659305" y="1890346"/>
            <a:ext cx="8196300" cy="3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No OSP Involvement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Transfer to Surplus PACs are no longer required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And therefore no End of Award Request Form is needed for large surplus balances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All communication about surplus balances and transfers will be between GCA and department contacts via GrantTracker</a:t>
            </a:r>
            <a:endParaRPr/>
          </a:p>
        </p:txBody>
      </p:sp>
      <p:sp>
        <p:nvSpPr>
          <p:cNvPr id="568" name="Google Shape;568;p8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b="0" lang="en-US">
                <a:latin typeface="Encode Sans"/>
                <a:ea typeface="Encode Sans"/>
                <a:cs typeface="Encode Sans"/>
                <a:sym typeface="Encode Sans"/>
              </a:rPr>
              <a:t>What Has Changed?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0"/>
          <p:cNvSpPr txBox="1"/>
          <p:nvPr>
            <p:ph idx="1" type="body"/>
          </p:nvPr>
        </p:nvSpPr>
        <p:spPr>
          <a:xfrm>
            <a:off x="659305" y="1881553"/>
            <a:ext cx="8196300" cy="4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When a surplus balance greater than 25% of total receipts is identified, GCA will request the following via GrantTracker: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A statement certifying the work was completed </a:t>
            </a:r>
            <a:endParaRPr sz="20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A statement detailing why the remaining receipt balance is greater than 25% of total receipts</a:t>
            </a:r>
            <a:endParaRPr sz="20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The surplus budget you would like the cash balance transferred to* </a:t>
            </a:r>
            <a:endParaRPr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* If GCA identifies an available fixed surplus budget, we will note it within our GrantTracker request.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74" name="Google Shape;574;p9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b="0" lang="en-US">
                <a:latin typeface="Encode Sans"/>
                <a:ea typeface="Encode Sans"/>
                <a:cs typeface="Encode Sans"/>
                <a:sym typeface="Encode Sans"/>
              </a:rPr>
              <a:t>What GCA Requests from Departments: 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1"/>
          <p:cNvSpPr txBox="1"/>
          <p:nvPr>
            <p:ph idx="1" type="body"/>
          </p:nvPr>
        </p:nvSpPr>
        <p:spPr>
          <a:xfrm>
            <a:off x="1019907" y="4486282"/>
            <a:ext cx="69951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</a:pPr>
            <a:r>
              <a:rPr b="0" lang="en-US"/>
              <a:t>GCAHelp@uw.edu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</a:pPr>
            <a:r>
              <a:rPr b="0" lang="en-US"/>
              <a:t>(206) 616-9995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</a:pPr>
            <a:r>
              <a:rPr b="0" lang="en-US"/>
              <a:t>Submit a request via GrantTracker</a:t>
            </a:r>
            <a:endParaRPr/>
          </a:p>
        </p:txBody>
      </p:sp>
      <p:sp>
        <p:nvSpPr>
          <p:cNvPr id="580" name="Google Shape;580;p91"/>
          <p:cNvSpPr txBox="1"/>
          <p:nvPr>
            <p:ph idx="2" type="body"/>
          </p:nvPr>
        </p:nvSpPr>
        <p:spPr>
          <a:xfrm>
            <a:off x="684209" y="3970355"/>
            <a:ext cx="8184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b="1" lang="en-US"/>
              <a:t>Contact GCA: </a:t>
            </a:r>
            <a:endParaRPr b="1"/>
          </a:p>
        </p:txBody>
      </p:sp>
      <p:sp>
        <p:nvSpPr>
          <p:cNvPr id="581" name="Google Shape;581;p91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</a:pPr>
            <a:r>
              <a:rPr b="0" lang="en-US">
                <a:latin typeface="Encode Sans"/>
                <a:ea typeface="Encode Sans"/>
                <a:cs typeface="Encode Sans"/>
                <a:sym typeface="Encode Sans"/>
              </a:rPr>
              <a:t>Questions? 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82" name="Google Shape;582;p91"/>
          <p:cNvSpPr txBox="1"/>
          <p:nvPr/>
        </p:nvSpPr>
        <p:spPr>
          <a:xfrm>
            <a:off x="492251" y="2419900"/>
            <a:ext cx="81846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 GCA’s Fixed Price Surplus Webpage: </a:t>
            </a:r>
            <a:endParaRPr b="1" i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1"/>
          <p:cNvSpPr txBox="1"/>
          <p:nvPr/>
        </p:nvSpPr>
        <p:spPr>
          <a:xfrm>
            <a:off x="1019907" y="2848800"/>
            <a:ext cx="76569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</a:pPr>
            <a:r>
              <a:rPr b="0" i="0"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https://finance.uw.edu/gca/award-lifecycle/budget-setup/surplus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2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Federal 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Unique Entity Identifier</a:t>
            </a:r>
            <a:endParaRPr/>
          </a:p>
        </p:txBody>
      </p:sp>
      <p:sp>
        <p:nvSpPr>
          <p:cNvPr id="589" name="Google Shape;589;p9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February 2020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DUNS Replacement: Unique Entity Identifier</a:t>
            </a:r>
            <a:endParaRPr/>
          </a:p>
        </p:txBody>
      </p:sp>
      <p:sp>
        <p:nvSpPr>
          <p:cNvPr id="596" name="Google Shape;596;p93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Federal Gov’t implementing Unique Entity Identifier (UEI) for entities doing business with them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Replaces use of DUNS number by Federal Gov’t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12-character alphanumeric value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Will be used by all Federal Agencies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UW involved in </a:t>
            </a:r>
            <a:r>
              <a:rPr lang="en-US"/>
              <a:t>workgroup with FDP/GSA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Adelia Yee (OSP)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Doug Divine (Finance)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Scheduled Implementation by Dec 2020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Manager, Internal Research Funding Programs</a:t>
            </a:r>
            <a:endParaRPr/>
          </a:p>
        </p:txBody>
      </p:sp>
      <p:sp>
        <p:nvSpPr>
          <p:cNvPr id="404" name="Google Shape;404;p6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Karen Luetjen – Starts February 25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Royalty Research Fund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Matching Funds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Limited Submissions</a:t>
            </a:r>
            <a:endParaRPr/>
          </a:p>
        </p:txBody>
      </p:sp>
      <p:sp>
        <p:nvSpPr>
          <p:cNvPr id="405" name="Google Shape;405;p6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to know now</a:t>
            </a:r>
            <a:endParaRPr/>
          </a:p>
        </p:txBody>
      </p:sp>
      <p:sp>
        <p:nvSpPr>
          <p:cNvPr id="603" name="Google Shape;603;p94"/>
          <p:cNvSpPr txBox="1"/>
          <p:nvPr>
            <p:ph idx="2" type="body"/>
          </p:nvPr>
        </p:nvSpPr>
        <p:spPr>
          <a:xfrm>
            <a:off x="583100" y="1494375"/>
            <a:ext cx="8313900" cy="4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Expect to see UEI referenced on systems and forms before December</a:t>
            </a:r>
            <a:endParaRPr sz="23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Until further notice, continue to enter DUNS in UEI fields</a:t>
            </a:r>
            <a:endParaRPr sz="2300"/>
          </a:p>
        </p:txBody>
      </p:sp>
      <p:pic>
        <p:nvPicPr>
          <p:cNvPr id="604" name="Google Shape;604;p94"/>
          <p:cNvPicPr preferRelativeResize="0"/>
          <p:nvPr/>
        </p:nvPicPr>
        <p:blipFill rotWithShape="1">
          <a:blip r:embed="rId3">
            <a:alphaModFix/>
          </a:blip>
          <a:srcRect b="18028" l="17950" r="7533" t="34263"/>
          <a:stretch/>
        </p:blipFill>
        <p:spPr>
          <a:xfrm>
            <a:off x="133300" y="3518425"/>
            <a:ext cx="7314700" cy="2948725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6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615" name="Google Shape;615;p9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February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Revised NSF PAPPG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Released on January 24</a:t>
            </a:r>
            <a:r>
              <a:rPr baseline="30000" lang="en-US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2020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Effective June 1, 2020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“For proposals submitted or due, and awards made, on or after June 1</a:t>
            </a:r>
            <a:r>
              <a:rPr baseline="30000" lang="en-US" sz="240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2020.”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Link: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https://www.nsf.gov/pubs/policydocs/pappg20_1/index.jsp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9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Revised NSF PAPPG –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Participant Support (Chapter II.C.2.g.)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28" name="Google Shape;628;p9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Old: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“Participant support costs may not be budgeted to cover room rental fees, catering costs, supplies, etc., related to an NSF-sponsored conference.”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New: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“Costs related to an NSF-sponsored conference … venue rental fees, catering costs, supplies … that will be secured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through a service agreement/contract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should be budgeted on line G.6. Other Direct Costs …”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629" name="Google Shape;629;p9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Revised NSF PAPPG –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Participant Support (Chapter II.C.2.g.)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35" name="Google Shape;635;p99"/>
          <p:cNvSpPr txBox="1"/>
          <p:nvPr>
            <p:ph idx="2" type="body"/>
          </p:nvPr>
        </p:nvSpPr>
        <p:spPr>
          <a:xfrm>
            <a:off x="947700" y="2358300"/>
            <a:ext cx="8196300" cy="14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Room rental fees, catering fees, and supplies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be considered Participant Support if not paid through a service agreement/contract. </a:t>
            </a:r>
            <a:endParaRPr/>
          </a:p>
        </p:txBody>
      </p:sp>
      <p:sp>
        <p:nvSpPr>
          <p:cNvPr id="636" name="Google Shape;636;p9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637" name="Google Shape;637;p99"/>
          <p:cNvSpPr txBox="1"/>
          <p:nvPr>
            <p:ph idx="2" type="body"/>
          </p:nvPr>
        </p:nvSpPr>
        <p:spPr>
          <a:xfrm>
            <a:off x="665938" y="1809900"/>
            <a:ext cx="81963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What’s the difference?</a:t>
            </a:r>
            <a:endParaRPr/>
          </a:p>
        </p:txBody>
      </p:sp>
      <p:sp>
        <p:nvSpPr>
          <p:cNvPr id="638" name="Google Shape;638;p99"/>
          <p:cNvSpPr txBox="1"/>
          <p:nvPr>
            <p:ph idx="2" type="body"/>
          </p:nvPr>
        </p:nvSpPr>
        <p:spPr>
          <a:xfrm>
            <a:off x="947700" y="3843900"/>
            <a:ext cx="8196300" cy="15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the costs are procured through a service agreement/contract, they are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considered Participant Support and F&amp;A should be applied.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Revised NSF PAPPG –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Participant Support (Chapter II.C.2.g.) </a:t>
            </a:r>
            <a:r>
              <a:rPr lang="en-US"/>
              <a:t>	</a:t>
            </a:r>
            <a:endParaRPr/>
          </a:p>
        </p:txBody>
      </p:sp>
      <p:sp>
        <p:nvSpPr>
          <p:cNvPr id="644" name="Google Shape;644;p100"/>
          <p:cNvSpPr txBox="1"/>
          <p:nvPr>
            <p:ph idx="2" type="body"/>
          </p:nvPr>
        </p:nvSpPr>
        <p:spPr>
          <a:xfrm>
            <a:off x="659300" y="1736725"/>
            <a:ext cx="8196300" cy="1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hasn’t changed?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following costs are still not allowed as Participant Support: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645" name="Google Shape;645;p10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646" name="Google Shape;646;p100"/>
          <p:cNvSpPr txBox="1"/>
          <p:nvPr>
            <p:ph idx="2" type="body"/>
          </p:nvPr>
        </p:nvSpPr>
        <p:spPr>
          <a:xfrm>
            <a:off x="531025" y="3212425"/>
            <a:ext cx="819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Employee costs</a:t>
            </a:r>
            <a:endParaRPr/>
          </a:p>
        </p:txBody>
      </p:sp>
      <p:sp>
        <p:nvSpPr>
          <p:cNvPr id="647" name="Google Shape;647;p100"/>
          <p:cNvSpPr txBox="1"/>
          <p:nvPr>
            <p:ph idx="2" type="body"/>
          </p:nvPr>
        </p:nvSpPr>
        <p:spPr>
          <a:xfrm>
            <a:off x="671750" y="3583225"/>
            <a:ext cx="41913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Travel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Registration Fees</a:t>
            </a:r>
            <a:endParaRPr/>
          </a:p>
        </p:txBody>
      </p:sp>
      <p:sp>
        <p:nvSpPr>
          <p:cNvPr id="648" name="Google Shape;648;p100"/>
          <p:cNvSpPr txBox="1"/>
          <p:nvPr>
            <p:ph idx="2" type="body"/>
          </p:nvPr>
        </p:nvSpPr>
        <p:spPr>
          <a:xfrm>
            <a:off x="531025" y="4654521"/>
            <a:ext cx="8196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Speaker Fees (unless the primary purpose of the Speaker’s attendance is learning)</a:t>
            </a:r>
            <a:endParaRPr/>
          </a:p>
        </p:txBody>
      </p:sp>
      <p:sp>
        <p:nvSpPr>
          <p:cNvPr id="649" name="Google Shape;649;p100"/>
          <p:cNvSpPr txBox="1"/>
          <p:nvPr>
            <p:ph idx="2" type="body"/>
          </p:nvPr>
        </p:nvSpPr>
        <p:spPr>
          <a:xfrm>
            <a:off x="531025" y="5352918"/>
            <a:ext cx="819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Incentive payments to research subjects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2 CFR 200 – Uniform Guidance: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Proposed Changes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01"/>
          <p:cNvSpPr txBox="1"/>
          <p:nvPr>
            <p:ph idx="2" type="body"/>
          </p:nvPr>
        </p:nvSpPr>
        <p:spPr>
          <a:xfrm>
            <a:off x="659300" y="1736725"/>
            <a:ext cx="8196300" cy="3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OMB released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proposed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revisions on January 21, 2020.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Comment period open from January 22 through March 23, 2020.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current Uniform Guidance is still applicable until the revisions are finalized.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is gathering feedback/comments in coordination with the Office of Research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0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657" name="Google Shape;657;p101"/>
          <p:cNvSpPr txBox="1"/>
          <p:nvPr>
            <p:ph idx="2" type="body"/>
          </p:nvPr>
        </p:nvSpPr>
        <p:spPr>
          <a:xfrm>
            <a:off x="665938" y="4939225"/>
            <a:ext cx="81963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Link: 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https://www.federalregister.gov/documents/2020/01/22/2019-28524/guidance-for-grants-and-agreements?utm_medium=email&amp;utm_campaign=subscription+mailing+list&amp;utm_source=federalregister.gov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Revised NIH Grants Policy Statement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0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Released: December 10, 2019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Effective: For all NIH grants and cooperative agreements beginning on or after October 1, 2019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major post award fiscal compliance impacts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Link: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https://grants.nih.gov/grants/policy/nihgps/index.htm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New NRSA Budget Levels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70" name="Google Shape;670;p10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Establishes Stipend, Training Related Expenses, and Institutional Allowance levels for NRSA Training Grants &amp; Fellowships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Levels apply to NRSA Awards made with FY2020 funds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Awards beginning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on or after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October 1, 2019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Awards beginning </a:t>
            </a:r>
            <a:r>
              <a:rPr lang="en-US" sz="2800" u="sng"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October 1, 2019 do not receive an increase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671" name="Google Shape;671;p10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Director, Office of Research Misconduct Proceedings (ORMP)</a:t>
            </a:r>
            <a:endParaRPr/>
          </a:p>
        </p:txBody>
      </p:sp>
      <p:sp>
        <p:nvSpPr>
          <p:cNvPr id="412" name="Google Shape;412;p6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Julie Severson – Starts February 24</a:t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Administrative transfer of ORMP from Academic Personnel to the Office of Research</a:t>
            </a:r>
            <a:endParaRPr/>
          </a:p>
        </p:txBody>
      </p:sp>
      <p:sp>
        <p:nvSpPr>
          <p:cNvPr id="413" name="Google Shape;413;p6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NRSA Budget Levels –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Which year is my Award?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77" name="Google Shape;677;p104"/>
          <p:cNvSpPr txBox="1"/>
          <p:nvPr>
            <p:ph idx="2" type="body"/>
          </p:nvPr>
        </p:nvSpPr>
        <p:spPr>
          <a:xfrm>
            <a:off x="659305" y="1736725"/>
            <a:ext cx="8196300" cy="4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NIH Notice of Award states under which fiscal year the Award was issued.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0158" y="2737209"/>
            <a:ext cx="5187860" cy="176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027" y="4804085"/>
            <a:ext cx="7992154" cy="93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New NRSA Budget Levels –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What’s Changed?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85" name="Google Shape;685;p10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71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See NOT-OD-20-070 for more information: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https://grants.nih.gov/grants/guide/notice-files/NOT-OD-20-070.html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686" name="Google Shape;686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5" y="1736725"/>
            <a:ext cx="5437071" cy="3235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0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Andra Sawyer, Assistant Director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206-685-8902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Gardner, Compliance Analyst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0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Meet them at a future MRAM!</a:t>
            </a:r>
            <a:endParaRPr/>
          </a:p>
        </p:txBody>
      </p:sp>
      <p:sp>
        <p:nvSpPr>
          <p:cNvPr id="420" name="Google Shape;420;p6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… be nice</a:t>
            </a:r>
            <a:endParaRPr/>
          </a:p>
        </p:txBody>
      </p:sp>
      <p:sp>
        <p:nvSpPr>
          <p:cNvPr id="421" name="Google Shape;421;p6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0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Federal Opportunities &amp; Limited Submissions</a:t>
            </a:r>
            <a:endParaRPr sz="4200"/>
          </a:p>
        </p:txBody>
      </p:sp>
      <p:sp>
        <p:nvSpPr>
          <p:cNvPr id="427" name="Google Shape;427;p70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 2020 </a:t>
            </a:r>
            <a:r>
              <a:rPr b="0" i="0" lang="en-US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-US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Limited Submissions: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What are they? </a:t>
            </a:r>
            <a:endParaRPr sz="2400"/>
          </a:p>
        </p:txBody>
      </p:sp>
      <p:sp>
        <p:nvSpPr>
          <p:cNvPr id="434" name="Google Shape;434;p71"/>
          <p:cNvSpPr txBox="1"/>
          <p:nvPr/>
        </p:nvSpPr>
        <p:spPr>
          <a:xfrm>
            <a:off x="671750" y="1843725"/>
            <a:ext cx="8002200" cy="3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1"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LIMITED SUBMISSIONS </a:t>
            </a: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are grants, awards, and fellowships that limit the number of applications from one institution.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There are always new ones (Gates initiatives), some recurring ones (NSF MRI), and some sponsors that change their limitation rules once in a while.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2"/>
          <p:cNvSpPr txBox="1"/>
          <p:nvPr>
            <p:ph idx="1" type="body"/>
          </p:nvPr>
        </p:nvSpPr>
        <p:spPr>
          <a:xfrm>
            <a:off x="671757" y="2953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Limited Submission: Numbers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41" name="Google Shape;441;p72"/>
          <p:cNvPicPr preferRelativeResize="0"/>
          <p:nvPr/>
        </p:nvPicPr>
        <p:blipFill rotWithShape="1">
          <a:blip r:embed="rId3">
            <a:alphaModFix/>
          </a:blip>
          <a:srcRect b="5747" l="49212" r="3481" t="11196"/>
          <a:stretch/>
        </p:blipFill>
        <p:spPr>
          <a:xfrm>
            <a:off x="2308050" y="970150"/>
            <a:ext cx="6763574" cy="59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2"/>
          <p:cNvSpPr txBox="1"/>
          <p:nvPr/>
        </p:nvSpPr>
        <p:spPr>
          <a:xfrm>
            <a:off x="792150" y="5923950"/>
            <a:ext cx="16683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Opportunities</a:t>
            </a:r>
            <a:endParaRPr sz="1200"/>
          </a:p>
        </p:txBody>
      </p:sp>
      <p:pic>
        <p:nvPicPr>
          <p:cNvPr id="443" name="Google Shape;443;p72"/>
          <p:cNvPicPr preferRelativeResize="0"/>
          <p:nvPr/>
        </p:nvPicPr>
        <p:blipFill rotWithShape="1">
          <a:blip r:embed="rId4">
            <a:alphaModFix/>
          </a:blip>
          <a:srcRect b="54328" l="7279" r="59050" t="6159"/>
          <a:stretch/>
        </p:blipFill>
        <p:spPr>
          <a:xfrm>
            <a:off x="1903150" y="5923952"/>
            <a:ext cx="279600" cy="2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72"/>
          <p:cNvSpPr txBox="1"/>
          <p:nvPr/>
        </p:nvSpPr>
        <p:spPr>
          <a:xfrm>
            <a:off x="76200" y="6203550"/>
            <a:ext cx="21558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Pre-proposals Submitted</a:t>
            </a:r>
            <a:endParaRPr sz="1200"/>
          </a:p>
        </p:txBody>
      </p:sp>
      <p:sp>
        <p:nvSpPr>
          <p:cNvPr id="445" name="Google Shape;445;p72"/>
          <p:cNvSpPr txBox="1"/>
          <p:nvPr/>
        </p:nvSpPr>
        <p:spPr>
          <a:xfrm>
            <a:off x="152400" y="6483150"/>
            <a:ext cx="20598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Pre-proposals Selected</a:t>
            </a:r>
            <a:endParaRPr sz="1200"/>
          </a:p>
        </p:txBody>
      </p:sp>
      <p:pic>
        <p:nvPicPr>
          <p:cNvPr id="446" name="Google Shape;446;p72"/>
          <p:cNvPicPr preferRelativeResize="0"/>
          <p:nvPr/>
        </p:nvPicPr>
        <p:blipFill rotWithShape="1">
          <a:blip r:embed="rId5">
            <a:alphaModFix/>
          </a:blip>
          <a:srcRect b="60371" l="56805" r="10324" t="5141"/>
          <a:stretch/>
        </p:blipFill>
        <p:spPr>
          <a:xfrm>
            <a:off x="1917950" y="6218352"/>
            <a:ext cx="279600" cy="24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2"/>
          <p:cNvPicPr preferRelativeResize="0"/>
          <p:nvPr/>
        </p:nvPicPr>
        <p:blipFill rotWithShape="1">
          <a:blip r:embed="rId6">
            <a:alphaModFix/>
          </a:blip>
          <a:srcRect b="14256" l="9922" r="61415" t="52110"/>
          <a:stretch/>
        </p:blipFill>
        <p:spPr>
          <a:xfrm>
            <a:off x="1932750" y="6511100"/>
            <a:ext cx="250000" cy="2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Limited Submission: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Process &amp; Timeline</a:t>
            </a:r>
            <a:endParaRPr sz="2400"/>
          </a:p>
        </p:txBody>
      </p:sp>
      <p:sp>
        <p:nvSpPr>
          <p:cNvPr id="454" name="Google Shape;454;p73"/>
          <p:cNvSpPr txBox="1"/>
          <p:nvPr>
            <p:ph idx="2" type="body"/>
          </p:nvPr>
        </p:nvSpPr>
        <p:spPr>
          <a:xfrm>
            <a:off x="665905" y="15803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The Office of Research gathers RFAs to announce to campus via listserv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pre-proposals usually include an Letter of Intent (LOI), Curriculum Vitae (CV), and Letters of Supports (LOS)</a:t>
            </a:r>
            <a:br>
              <a:rPr lang="en-US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 committee, on behalf of the Provost, composed of Associate Deans for Research and a Corporate and Foundation Relations representative, reviews and ranks the pre-proposals</a:t>
            </a:r>
            <a:br>
              <a:rPr lang="en-US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Attention must be paid to the sponsor and OSP deadlines (GIM 19)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5" name="Google Shape;45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875" y="5872202"/>
            <a:ext cx="9188875" cy="10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Waveform">
  <a:themeElements>
    <a:clrScheme name="Custom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493658"/>
      </a:accent1>
      <a:accent2>
        <a:srgbClr val="438086"/>
      </a:accent2>
      <a:accent3>
        <a:srgbClr val="934B2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B185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