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3" r:id="rId4"/>
    <p:sldMasterId id="2147483664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6858000" cx="9144000"/>
  <p:notesSz cx="6858000" cy="9144000"/>
  <p:embeddedFontLst>
    <p:embeddedFont>
      <p:font typeface="Encode Sans Black"/>
      <p:bold r:id="rId12"/>
    </p:embeddedFont>
    <p:embeddedFont>
      <p:font typeface="Open Sans Light"/>
      <p:regular r:id="rId13"/>
      <p:bold r:id="rId14"/>
      <p:italic r:id="rId15"/>
      <p:boldItalic r:id="rId16"/>
    </p:embeddedFont>
    <p:embeddedFont>
      <p:font typeface="Open Sans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bold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OpenSansLight-regular.fntdata"/><Relationship Id="rId12" Type="http://schemas.openxmlformats.org/officeDocument/2006/relationships/font" Target="fonts/EncodeSansBlack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OpenSansLight-italic.fntdata"/><Relationship Id="rId14" Type="http://schemas.openxmlformats.org/officeDocument/2006/relationships/font" Target="fonts/OpenSansLight-bold.fntdata"/><Relationship Id="rId17" Type="http://schemas.openxmlformats.org/officeDocument/2006/relationships/font" Target="fonts/OpenSans-regular.fntdata"/><Relationship Id="rId16" Type="http://schemas.openxmlformats.org/officeDocument/2006/relationships/font" Target="fonts/OpenSansLight-bold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OpenSans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OpenSans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7d99c0652c_2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g7d99c0652c_2_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7d99c0652c_2_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7d99c0652c_2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g7d99c0652c_2_2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d99c0652c_2_3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7d99c0652c_2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g7d99c0652c_2_3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7d99c0652c_2_4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7d99c0652c_2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g7d99c0652c_2_4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7d99c0652c_2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g7d99c0652c_2_5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 Slide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4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53" name="Google Shape;53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54" name="Google Shape;54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55" name="Google Shape;55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Content">
  <p:cSld name="Header + Conten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15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b="0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0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b="0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0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59" name="Google Shape;59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60" name="Google Shape;60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Subheader + Content">
  <p:cSld name="Header + Subheader +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16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6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65" name="Google Shape;65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66" name="Google Shape;66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Graphic">
  <p:cSld name="Header + Graphic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1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70" name="Google Shape;70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71" name="Google Shape;71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2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Relationship Id="rId4" Type="http://schemas.openxmlformats.org/officeDocument/2006/relationships/image" Target="../media/image5.jpg"/><Relationship Id="rId5" Type="http://schemas.openxmlformats.org/officeDocument/2006/relationships/image" Target="../media/image8.jpg"/><Relationship Id="rId6" Type="http://schemas.openxmlformats.org/officeDocument/2006/relationships/image" Target="../media/image7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depts.washington.edu/research/funding/limited-submissions/" TargetMode="External"/><Relationship Id="rId4" Type="http://schemas.openxmlformats.org/officeDocument/2006/relationships/hyperlink" Target="mailto:research@uw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idx="1" type="body"/>
          </p:nvPr>
        </p:nvSpPr>
        <p:spPr>
          <a:xfrm>
            <a:off x="671757" y="11671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r>
              <a:rPr lang="en" sz="4200"/>
              <a:t>Federal Opportunities &amp; Limited Submissions</a:t>
            </a:r>
            <a:endParaRPr sz="4200"/>
          </a:p>
        </p:txBody>
      </p:sp>
      <p:sp>
        <p:nvSpPr>
          <p:cNvPr id="77" name="Google Shape;77;p18"/>
          <p:cNvSpPr txBox="1"/>
          <p:nvPr/>
        </p:nvSpPr>
        <p:spPr>
          <a:xfrm>
            <a:off x="692029" y="4736699"/>
            <a:ext cx="6656700" cy="131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February, 2020 </a:t>
            </a:r>
            <a:r>
              <a:rPr b="0" i="0" lang="en" sz="1600" u="none" cap="none" strike="noStrik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Carol Rhodes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b="0" i="0" lang="en" sz="1600" u="none" cap="none" strike="noStrik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Office of Sponsored Programs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9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Limited Submissions: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What are they? </a:t>
            </a:r>
            <a:endParaRPr sz="2400"/>
          </a:p>
        </p:txBody>
      </p:sp>
      <p:sp>
        <p:nvSpPr>
          <p:cNvPr id="84" name="Google Shape;84;p19"/>
          <p:cNvSpPr txBox="1"/>
          <p:nvPr/>
        </p:nvSpPr>
        <p:spPr>
          <a:xfrm>
            <a:off x="671750" y="1843725"/>
            <a:ext cx="80022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b="1" lang="en" sz="24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LIMITED SUBMISSIONS </a:t>
            </a:r>
            <a:r>
              <a:rPr lang="en" sz="24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are grants, awards, and fellowships that limit the number of applications from one institution.</a:t>
            </a:r>
            <a:endParaRPr sz="24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" sz="24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There are always new ones (Gates initiatives), some recurring ones (NSF MRI), and some sponsors that change their limitation rules once in a while.</a:t>
            </a:r>
            <a:endParaRPr sz="24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0"/>
          <p:cNvSpPr txBox="1"/>
          <p:nvPr>
            <p:ph idx="1" type="body"/>
          </p:nvPr>
        </p:nvSpPr>
        <p:spPr>
          <a:xfrm>
            <a:off x="671757" y="2953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Limited Submission: Numbers</a:t>
            </a:r>
            <a:endParaRPr sz="2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pic>
        <p:nvPicPr>
          <p:cNvPr id="91" name="Google Shape;91;p20"/>
          <p:cNvPicPr preferRelativeResize="0"/>
          <p:nvPr/>
        </p:nvPicPr>
        <p:blipFill rotWithShape="1">
          <a:blip r:embed="rId3">
            <a:alphaModFix/>
          </a:blip>
          <a:srcRect b="5747" l="49212" r="3481" t="11196"/>
          <a:stretch/>
        </p:blipFill>
        <p:spPr>
          <a:xfrm>
            <a:off x="2308050" y="970150"/>
            <a:ext cx="6763574" cy="59233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0"/>
          <p:cNvSpPr txBox="1"/>
          <p:nvPr/>
        </p:nvSpPr>
        <p:spPr>
          <a:xfrm>
            <a:off x="792150" y="5923950"/>
            <a:ext cx="1668300" cy="2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Opportunities</a:t>
            </a:r>
            <a:endParaRPr sz="1200"/>
          </a:p>
        </p:txBody>
      </p:sp>
      <p:pic>
        <p:nvPicPr>
          <p:cNvPr id="93" name="Google Shape;93;p20"/>
          <p:cNvPicPr preferRelativeResize="0"/>
          <p:nvPr/>
        </p:nvPicPr>
        <p:blipFill rotWithShape="1">
          <a:blip r:embed="rId4">
            <a:alphaModFix/>
          </a:blip>
          <a:srcRect b="54328" l="7279" r="59050" t="6159"/>
          <a:stretch/>
        </p:blipFill>
        <p:spPr>
          <a:xfrm>
            <a:off x="1903150" y="5923952"/>
            <a:ext cx="279600" cy="2796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0"/>
          <p:cNvSpPr txBox="1"/>
          <p:nvPr/>
        </p:nvSpPr>
        <p:spPr>
          <a:xfrm>
            <a:off x="76200" y="6203550"/>
            <a:ext cx="2155800" cy="2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Pre-proposals Submitted</a:t>
            </a:r>
            <a:endParaRPr sz="1200"/>
          </a:p>
        </p:txBody>
      </p:sp>
      <p:sp>
        <p:nvSpPr>
          <p:cNvPr id="95" name="Google Shape;95;p20"/>
          <p:cNvSpPr txBox="1"/>
          <p:nvPr/>
        </p:nvSpPr>
        <p:spPr>
          <a:xfrm>
            <a:off x="152400" y="6483150"/>
            <a:ext cx="2059800" cy="2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Pre-proposals Selected</a:t>
            </a:r>
            <a:endParaRPr sz="1200"/>
          </a:p>
        </p:txBody>
      </p:sp>
      <p:pic>
        <p:nvPicPr>
          <p:cNvPr id="96" name="Google Shape;96;p20"/>
          <p:cNvPicPr preferRelativeResize="0"/>
          <p:nvPr/>
        </p:nvPicPr>
        <p:blipFill rotWithShape="1">
          <a:blip r:embed="rId5">
            <a:alphaModFix/>
          </a:blip>
          <a:srcRect b="60371" l="56805" r="10324" t="5141"/>
          <a:stretch/>
        </p:blipFill>
        <p:spPr>
          <a:xfrm>
            <a:off x="1917950" y="6218352"/>
            <a:ext cx="279600" cy="249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20"/>
          <p:cNvPicPr preferRelativeResize="0"/>
          <p:nvPr/>
        </p:nvPicPr>
        <p:blipFill rotWithShape="1">
          <a:blip r:embed="rId6">
            <a:alphaModFix/>
          </a:blip>
          <a:srcRect b="14256" l="9922" r="61415" t="52110"/>
          <a:stretch/>
        </p:blipFill>
        <p:spPr>
          <a:xfrm>
            <a:off x="1932750" y="6511100"/>
            <a:ext cx="250000" cy="25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Limited Submission: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Process &amp; Timeline</a:t>
            </a:r>
            <a:endParaRPr sz="2400"/>
          </a:p>
        </p:txBody>
      </p:sp>
      <p:sp>
        <p:nvSpPr>
          <p:cNvPr id="104" name="Google Shape;104;p21"/>
          <p:cNvSpPr txBox="1"/>
          <p:nvPr>
            <p:ph idx="2" type="body"/>
          </p:nvPr>
        </p:nvSpPr>
        <p:spPr>
          <a:xfrm>
            <a:off x="665905" y="1580350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"/>
              <a:t>The Office of Research gathers RFAs to announce to campus via listserv </a:t>
            </a:r>
            <a:endParaRPr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"/>
              <a:t>pre-proposals usually include an Letter of Intent (LOI), Curriculum Vitae (CV), and Letters of Supports (LOS)</a:t>
            </a:r>
            <a:br>
              <a:rPr lang="en"/>
            </a:b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"/>
              <a:t>A committee, on behalf of the Provost, composed of Associate Deans for Research and a Corporate and Foundation Relations representative, reviews and ranks the pre-proposals</a:t>
            </a:r>
            <a:br>
              <a:rPr lang="en"/>
            </a:b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"/>
              <a:t>Attention must be paid to the sponsor and OSP deadlines (GIM 19)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5" name="Google Shape;10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42875" y="5872202"/>
            <a:ext cx="9188875" cy="106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750"/>
              <a:buFont typeface="Arial"/>
              <a:buNone/>
            </a:pPr>
            <a:r>
              <a:rPr b="0" i="0" lang="en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Questions</a:t>
            </a:r>
            <a:endParaRPr/>
          </a:p>
        </p:txBody>
      </p:sp>
      <p:sp>
        <p:nvSpPr>
          <p:cNvPr id="111" name="Google Shape;111;p22"/>
          <p:cNvSpPr txBox="1"/>
          <p:nvPr>
            <p:ph idx="2" type="body"/>
          </p:nvPr>
        </p:nvSpPr>
        <p:spPr>
          <a:xfrm>
            <a:off x="796725" y="1706350"/>
            <a:ext cx="6603000" cy="88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Limited Submission Website</a:t>
            </a:r>
            <a:br>
              <a:rPr lang="en"/>
            </a:b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2"/>
          <p:cNvSpPr txBox="1"/>
          <p:nvPr>
            <p:ph idx="2" type="body"/>
          </p:nvPr>
        </p:nvSpPr>
        <p:spPr>
          <a:xfrm>
            <a:off x="796725" y="5197200"/>
            <a:ext cx="4844700" cy="149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Review Committee Chair:</a:t>
            </a:r>
            <a:endParaRPr b="1"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Carrie Harwood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Associate Vice Provost for Research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Professor, Microbiology</a:t>
            </a:r>
            <a:br>
              <a:rPr lang="en"/>
            </a:b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22"/>
          <p:cNvSpPr txBox="1"/>
          <p:nvPr>
            <p:ph idx="2" type="body"/>
          </p:nvPr>
        </p:nvSpPr>
        <p:spPr>
          <a:xfrm>
            <a:off x="769125" y="2589550"/>
            <a:ext cx="6658200" cy="181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Questions?</a:t>
            </a:r>
            <a:br>
              <a:rPr b="1" lang="en" sz="2000"/>
            </a:br>
            <a:r>
              <a:rPr b="1" lang="en" sz="2000"/>
              <a:t>Want to join the listserv?</a:t>
            </a:r>
            <a:br>
              <a:rPr b="1" lang="en" sz="2000"/>
            </a:br>
            <a:r>
              <a:rPr b="1" lang="en" sz="2000"/>
              <a:t>Want to inform us an RFA that’s not on our site?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Matt Orefice</a:t>
            </a:r>
            <a:br>
              <a:rPr lang="en" sz="2000"/>
            </a:br>
            <a:r>
              <a:rPr lang="en" sz="2000"/>
              <a:t>Assistant Director, Office of Research</a:t>
            </a:r>
            <a:br>
              <a:rPr lang="en" sz="2000"/>
            </a:br>
            <a:r>
              <a:rPr lang="en" sz="2000" u="sng">
                <a:solidFill>
                  <a:schemeClr val="hlink"/>
                </a:solidFill>
                <a:hlinkClick r:id="rId4"/>
              </a:rPr>
              <a:t>research@uw.edu</a:t>
            </a:r>
            <a:r>
              <a:rPr lang="en" sz="2000"/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