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7010400" cy="9296400"/>
  <p:embeddedFontLst>
    <p:embeddedFont>
      <p:font typeface="Candara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Candara-bold.fntdata"/><Relationship Id="rId12" Type="http://schemas.openxmlformats.org/officeDocument/2006/relationships/font" Target="fonts/Candara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andara-boldItalic.fntdata"/><Relationship Id="rId14" Type="http://schemas.openxmlformats.org/officeDocument/2006/relationships/font" Target="fonts/Candar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939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4" name="Google Shape;134;p1:notes"/>
          <p:cNvSpPr txBox="1"/>
          <p:nvPr>
            <p:ph idx="1" type="body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:notes"/>
          <p:cNvSpPr txBox="1"/>
          <p:nvPr>
            <p:ph idx="12" type="sldNum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p2:notes"/>
          <p:cNvSpPr txBox="1"/>
          <p:nvPr>
            <p:ph idx="1" type="body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:notes"/>
          <p:cNvSpPr txBox="1"/>
          <p:nvPr>
            <p:ph idx="12" type="sldNum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p3:notes"/>
          <p:cNvSpPr txBox="1"/>
          <p:nvPr>
            <p:ph idx="1" type="body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3:notes"/>
          <p:cNvSpPr txBox="1"/>
          <p:nvPr>
            <p:ph idx="12" type="sldNum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7" name="Google Shape;157;p4:notes"/>
          <p:cNvSpPr txBox="1"/>
          <p:nvPr>
            <p:ph idx="1" type="body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4:notes"/>
          <p:cNvSpPr txBox="1"/>
          <p:nvPr>
            <p:ph idx="12" type="sldNum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5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p5:notes"/>
          <p:cNvSpPr txBox="1"/>
          <p:nvPr>
            <p:ph idx="1" type="body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5:notes"/>
          <p:cNvSpPr txBox="1"/>
          <p:nvPr>
            <p:ph idx="12" type="sldNum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6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3" name="Google Shape;173;p6:notes"/>
          <p:cNvSpPr txBox="1"/>
          <p:nvPr>
            <p:ph idx="1" type="body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6:notes"/>
          <p:cNvSpPr txBox="1"/>
          <p:nvPr>
            <p:ph idx="12" type="sldNum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362842"/>
              </a:gs>
              <a:gs pos="100000">
                <a:srgbClr val="9275AA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24" name="Google Shape;24;p2"/>
          <p:cNvGrpSpPr/>
          <p:nvPr/>
        </p:nvGrpSpPr>
        <p:grpSpPr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25" name="Google Shape;25;p2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30" name="Google Shape;30;p2"/>
          <p:cNvSpPr txBox="1"/>
          <p:nvPr>
            <p:ph type="ctrTitle"/>
          </p:nvPr>
        </p:nvSpPr>
        <p:spPr>
          <a:xfrm>
            <a:off x="685800" y="1600200"/>
            <a:ext cx="7772400" cy="17801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"/>
          <p:cNvSpPr txBox="1"/>
          <p:nvPr>
            <p:ph idx="1" type="subTitle"/>
          </p:nvPr>
        </p:nvSpPr>
        <p:spPr>
          <a:xfrm>
            <a:off x="1371600" y="3556001"/>
            <a:ext cx="6400800" cy="14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lvl="1" algn="ctr">
              <a:spcBef>
                <a:spcPts val="440"/>
              </a:spcBef>
              <a:spcAft>
                <a:spcPts val="0"/>
              </a:spcAft>
              <a:buSzPts val="22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2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1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11"/>
          <p:cNvSpPr txBox="1"/>
          <p:nvPr>
            <p:ph idx="1" type="body"/>
          </p:nvPr>
        </p:nvSpPr>
        <p:spPr>
          <a:xfrm rot="5400000">
            <a:off x="2850886" y="696649"/>
            <a:ext cx="3450696" cy="74083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Char char="*"/>
              <a:defRPr/>
            </a:lvl1pPr>
            <a:lvl2pPr indent="-368300" lvl="1" marL="914400" algn="l">
              <a:spcBef>
                <a:spcPts val="440"/>
              </a:spcBef>
              <a:spcAft>
                <a:spcPts val="0"/>
              </a:spcAft>
              <a:buSzPts val="2200"/>
              <a:buChar char="*"/>
              <a:defRPr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16" name="Google Shape;116;p11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1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11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showMasterSp="0" type="vertTitleAndTx">
  <p:cSld name="VERTICAL_TITLE_AND_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2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fmla="val 7136" name="adj"/>
            </a:avLst>
          </a:prstGeom>
          <a:gradFill>
            <a:gsLst>
              <a:gs pos="0">
                <a:srgbClr val="362842"/>
              </a:gs>
              <a:gs pos="90000">
                <a:srgbClr val="9275AA"/>
              </a:gs>
              <a:gs pos="100000">
                <a:srgbClr val="9275AA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21" name="Google Shape;121;p12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2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24" name="Google Shape;124;p12"/>
          <p:cNvGrpSpPr/>
          <p:nvPr/>
        </p:nvGrpSpPr>
        <p:grpSpPr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25" name="Google Shape;125;p12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6" name="Google Shape;126;p12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7" name="Google Shape;127;p12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8" name="Google Shape;128;p12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9" name="Google Shape;129;p12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30" name="Google Shape;130;p12"/>
          <p:cNvSpPr txBox="1"/>
          <p:nvPr>
            <p:ph type="title"/>
          </p:nvPr>
        </p:nvSpPr>
        <p:spPr>
          <a:xfrm rot="5400000">
            <a:off x="5414433" y="2662767"/>
            <a:ext cx="448733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ndara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12"/>
          <p:cNvSpPr txBox="1"/>
          <p:nvPr>
            <p:ph idx="1" type="body"/>
          </p:nvPr>
        </p:nvSpPr>
        <p:spPr>
          <a:xfrm rot="5400000">
            <a:off x="1223433" y="681567"/>
            <a:ext cx="4487334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*"/>
              <a:defRPr/>
            </a:lvl1pPr>
            <a:lvl2pPr indent="-368300" lvl="1" marL="91440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Char char="*"/>
              <a:defRPr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*"/>
              <a:defRPr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"/>
          <p:cNvSpPr txBox="1"/>
          <p:nvPr>
            <p:ph idx="1" type="body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7" name="Google Shape;37;p3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0" name="Google Shape;40;p3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showMasterSp="0" type="secHead">
  <p:cSld name="SECTION_HEADER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362842"/>
              </a:gs>
              <a:gs pos="100000">
                <a:srgbClr val="9275AA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3" name="Google Shape;43;p4"/>
          <p:cNvSpPr/>
          <p:nvPr/>
        </p:nvSpPr>
        <p:spPr>
          <a:xfrm>
            <a:off x="6047438" y="4203592"/>
            <a:ext cx="2876429" cy="714026"/>
          </a:xfrm>
          <a:custGeom>
            <a:rect b="b" l="l" r="r" t="t"/>
            <a:pathLst>
              <a:path extrusionOk="0" h="640" w="2706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lt2">
              <a:alpha val="28627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4" name="Google Shape;44;p4"/>
          <p:cNvSpPr/>
          <p:nvPr/>
        </p:nvSpPr>
        <p:spPr>
          <a:xfrm>
            <a:off x="2619320" y="4075290"/>
            <a:ext cx="5544515" cy="850138"/>
          </a:xfrm>
          <a:custGeom>
            <a:rect b="b" l="l" r="r" t="t"/>
            <a:pathLst>
              <a:path extrusionOk="0" h="762" w="5216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lt2">
              <a:alpha val="4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5" name="Google Shape;45;p4"/>
          <p:cNvSpPr/>
          <p:nvPr/>
        </p:nvSpPr>
        <p:spPr>
          <a:xfrm>
            <a:off x="2828728" y="4087562"/>
            <a:ext cx="5467980" cy="774272"/>
          </a:xfrm>
          <a:custGeom>
            <a:rect b="b" l="l" r="r" t="t"/>
            <a:pathLst>
              <a:path extrusionOk="0" h="694" w="514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6" name="Google Shape;46;p4"/>
          <p:cNvSpPr/>
          <p:nvPr/>
        </p:nvSpPr>
        <p:spPr>
          <a:xfrm>
            <a:off x="5609489" y="4074174"/>
            <a:ext cx="3308000" cy="651549"/>
          </a:xfrm>
          <a:custGeom>
            <a:rect b="b" l="l" r="r" t="t"/>
            <a:pathLst>
              <a:path extrusionOk="0" h="584" w="3112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7" name="Google Shape;47;p4"/>
          <p:cNvSpPr/>
          <p:nvPr/>
        </p:nvSpPr>
        <p:spPr>
          <a:xfrm>
            <a:off x="211665" y="4058555"/>
            <a:ext cx="8723376" cy="1329874"/>
          </a:xfrm>
          <a:custGeom>
            <a:rect b="b" l="l" r="r" t="t"/>
            <a:pathLst>
              <a:path extrusionOk="0" h="1192" w="8196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8" name="Google Shape;48;p4"/>
          <p:cNvSpPr txBox="1"/>
          <p:nvPr>
            <p:ph type="title"/>
          </p:nvPr>
        </p:nvSpPr>
        <p:spPr>
          <a:xfrm>
            <a:off x="690032" y="246356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" type="body"/>
          </p:nvPr>
        </p:nvSpPr>
        <p:spPr>
          <a:xfrm>
            <a:off x="1367365" y="1437448"/>
            <a:ext cx="6417734" cy="939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0" name="Google Shape;50;p4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4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5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5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5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8" name="Google Shape;58;p5"/>
          <p:cNvSpPr txBox="1"/>
          <p:nvPr>
            <p:ph idx="1" type="body"/>
          </p:nvPr>
        </p:nvSpPr>
        <p:spPr>
          <a:xfrm>
            <a:off x="676655" y="2679192"/>
            <a:ext cx="3822192" cy="3447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9" name="Google Shape;59;p5"/>
          <p:cNvSpPr txBox="1"/>
          <p:nvPr>
            <p:ph idx="2" type="body"/>
          </p:nvPr>
        </p:nvSpPr>
        <p:spPr>
          <a:xfrm>
            <a:off x="4645152" y="2679192"/>
            <a:ext cx="3822192" cy="3447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6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6"/>
          <p:cNvSpPr txBox="1"/>
          <p:nvPr>
            <p:ph idx="1" type="body"/>
          </p:nvPr>
        </p:nvSpPr>
        <p:spPr>
          <a:xfrm>
            <a:off x="676656" y="2678114"/>
            <a:ext cx="3822192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80"/>
              </a:spcBef>
              <a:spcAft>
                <a:spcPts val="0"/>
              </a:spcAft>
              <a:buSzPts val="2400"/>
              <a:buNone/>
              <a:defRPr b="0" sz="24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3" name="Google Shape;63;p6"/>
          <p:cNvSpPr txBox="1"/>
          <p:nvPr>
            <p:ph idx="2" type="body"/>
          </p:nvPr>
        </p:nvSpPr>
        <p:spPr>
          <a:xfrm>
            <a:off x="677332" y="3429000"/>
            <a:ext cx="3820055" cy="2697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 sz="20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 sz="1800"/>
            </a:lvl2pPr>
            <a:lvl3pPr indent="-330200" lvl="2" marL="13716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 sz="1600"/>
            </a:lvl3pPr>
            <a:lvl4pPr indent="-317500" lvl="3" marL="18288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4pPr>
            <a:lvl5pPr indent="-317500" lvl="4" marL="22860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5pPr>
            <a:lvl6pPr indent="-330200" lvl="5" marL="27432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6pPr>
            <a:lvl7pPr indent="-330200" lvl="6" marL="32004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8pPr>
            <a:lvl9pPr indent="-330200" lvl="8" marL="41148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9pPr>
          </a:lstStyle>
          <a:p/>
        </p:txBody>
      </p:sp>
      <p:sp>
        <p:nvSpPr>
          <p:cNvPr id="64" name="Google Shape;64;p6"/>
          <p:cNvSpPr txBox="1"/>
          <p:nvPr>
            <p:ph idx="3" type="body"/>
          </p:nvPr>
        </p:nvSpPr>
        <p:spPr>
          <a:xfrm>
            <a:off x="4648200" y="2678113"/>
            <a:ext cx="3822192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80"/>
              </a:spcBef>
              <a:spcAft>
                <a:spcPts val="0"/>
              </a:spcAft>
              <a:buSzPts val="2400"/>
              <a:buNone/>
              <a:defRPr b="0" i="0" sz="24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5" name="Google Shape;65;p6"/>
          <p:cNvSpPr txBox="1"/>
          <p:nvPr>
            <p:ph idx="4" type="body"/>
          </p:nvPr>
        </p:nvSpPr>
        <p:spPr>
          <a:xfrm>
            <a:off x="4645025" y="3429000"/>
            <a:ext cx="3822192" cy="2697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 sz="20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 sz="1800"/>
            </a:lvl2pPr>
            <a:lvl3pPr indent="-330200" lvl="2" marL="13716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 sz="1600"/>
            </a:lvl3pPr>
            <a:lvl4pPr indent="-317500" lvl="3" marL="18288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4pPr>
            <a:lvl5pPr indent="-317500" lvl="4" marL="22860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5pPr>
            <a:lvl6pPr indent="-330200" lvl="5" marL="27432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6pPr>
            <a:lvl7pPr indent="-330200" lvl="6" marL="32004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8pPr>
            <a:lvl9pPr indent="-330200" lvl="8" marL="41148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9pPr>
          </a:lstStyle>
          <a:p/>
        </p:txBody>
      </p:sp>
      <p:sp>
        <p:nvSpPr>
          <p:cNvPr id="66" name="Google Shape;66;p6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6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6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7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7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7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7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showMasterSp="0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8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fmla="val 7136" name="adj"/>
            </a:avLst>
          </a:prstGeom>
          <a:gradFill>
            <a:gsLst>
              <a:gs pos="0">
                <a:srgbClr val="362842"/>
              </a:gs>
              <a:gs pos="90000">
                <a:srgbClr val="9275AA"/>
              </a:gs>
              <a:gs pos="100000">
                <a:srgbClr val="9275AA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76" name="Google Shape;76;p8"/>
          <p:cNvGrpSpPr/>
          <p:nvPr/>
        </p:nvGrpSpPr>
        <p:grpSpPr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7" name="Google Shape;77;p8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78" name="Google Shape;78;p8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79" name="Google Shape;79;p8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80" name="Google Shape;80;p8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81" name="Google Shape;81;p8"/>
            <p:cNvSpPr/>
            <p:nvPr/>
          </p:nvSpPr>
          <p:spPr>
            <a:xfrm>
              <a:off x="-3905251" y="4294188"/>
              <a:ext cx="13027839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82" name="Google Shape;82;p8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8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8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showMasterSp="0" type="objTx">
  <p:cSld name="OBJECT_WITH_CAPTION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9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fmla="val 7136" name="adj"/>
            </a:avLst>
          </a:prstGeom>
          <a:gradFill>
            <a:gsLst>
              <a:gs pos="0">
                <a:srgbClr val="362842"/>
              </a:gs>
              <a:gs pos="90000">
                <a:srgbClr val="9275AA"/>
              </a:gs>
              <a:gs pos="100000">
                <a:srgbClr val="9275AA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87" name="Google Shape;87;p9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9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9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0" name="Google Shape;90;p9"/>
          <p:cNvSpPr txBox="1"/>
          <p:nvPr>
            <p:ph idx="1" type="body"/>
          </p:nvPr>
        </p:nvSpPr>
        <p:spPr>
          <a:xfrm>
            <a:off x="914400" y="3581400"/>
            <a:ext cx="3352800" cy="19050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grpSp>
        <p:nvGrpSpPr>
          <p:cNvPr id="91" name="Google Shape;91;p9"/>
          <p:cNvGrpSpPr/>
          <p:nvPr/>
        </p:nvGrpSpPr>
        <p:grpSpPr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92" name="Google Shape;92;p9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3" name="Google Shape;93;p9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4" name="Google Shape;94;p9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5" name="Google Shape;95;p9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6" name="Google Shape;96;p9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97" name="Google Shape;97;p9"/>
          <p:cNvSpPr txBox="1"/>
          <p:nvPr>
            <p:ph type="title"/>
          </p:nvPr>
        </p:nvSpPr>
        <p:spPr>
          <a:xfrm>
            <a:off x="914400" y="2286000"/>
            <a:ext cx="33528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ndara"/>
              <a:buNone/>
              <a:defRPr sz="3200"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2" type="body"/>
          </p:nvPr>
        </p:nvSpPr>
        <p:spPr>
          <a:xfrm>
            <a:off x="4651962" y="1828800"/>
            <a:ext cx="3904076" cy="381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68300" lvl="0" marL="457200" algn="l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Char char="*"/>
              <a:defRPr sz="2200">
                <a:solidFill>
                  <a:schemeClr val="dk2"/>
                </a:solidFill>
              </a:defRPr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*"/>
              <a:defRPr sz="2000">
                <a:solidFill>
                  <a:schemeClr val="dk2"/>
                </a:solidFill>
              </a:defRPr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*"/>
              <a:defRPr sz="1800">
                <a:solidFill>
                  <a:schemeClr val="dk2"/>
                </a:solidFill>
              </a:defRPr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*"/>
              <a:defRPr sz="1600">
                <a:solidFill>
                  <a:schemeClr val="dk2"/>
                </a:solidFill>
              </a:defRPr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*"/>
              <a:defRPr sz="1600">
                <a:solidFill>
                  <a:schemeClr val="dk2"/>
                </a:solidFill>
              </a:defRPr>
            </a:lvl5pPr>
            <a:lvl6pPr indent="-355600" lvl="5" marL="27432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6pPr>
            <a:lvl7pPr indent="-355600" lvl="6" marL="32004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8pPr>
            <a:lvl9pPr indent="-355600" lvl="8" marL="41148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showMasterSp="0" type="picTx">
  <p:cSld name="PICTURE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0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362842"/>
              </a:gs>
              <a:gs pos="100000">
                <a:srgbClr val="9275AA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101" name="Google Shape;101;p10"/>
          <p:cNvGrpSpPr/>
          <p:nvPr/>
        </p:nvGrpSpPr>
        <p:grpSpPr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2" name="Google Shape;102;p10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3" name="Google Shape;103;p10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4" name="Google Shape;104;p10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5" name="Google Shape;105;p10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6" name="Google Shape;106;p10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07" name="Google Shape;107;p10"/>
          <p:cNvSpPr txBox="1"/>
          <p:nvPr>
            <p:ph type="title"/>
          </p:nvPr>
        </p:nvSpPr>
        <p:spPr>
          <a:xfrm>
            <a:off x="4874155" y="338667"/>
            <a:ext cx="3812645" cy="24299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ndara"/>
              <a:buNone/>
              <a:defRPr b="0" sz="28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0"/>
          <p:cNvSpPr txBox="1"/>
          <p:nvPr>
            <p:ph idx="1" type="body"/>
          </p:nvPr>
        </p:nvSpPr>
        <p:spPr>
          <a:xfrm>
            <a:off x="4868333" y="2785533"/>
            <a:ext cx="3818467" cy="24214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9" name="Google Shape;109;p10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0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0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2" name="Google Shape;112;p10"/>
          <p:cNvSpPr/>
          <p:nvPr>
            <p:ph idx="2" type="pic"/>
          </p:nvPr>
        </p:nvSpPr>
        <p:spPr>
          <a:xfrm>
            <a:off x="838200" y="1371600"/>
            <a:ext cx="3566160" cy="2926080"/>
          </a:xfrm>
          <a:prstGeom prst="roundRect">
            <a:avLst>
              <a:gd fmla="val 3924" name="adj"/>
            </a:avLst>
          </a:prstGeom>
          <a:solidFill>
            <a:schemeClr val="accent1"/>
          </a:solidFill>
          <a:ln>
            <a:noFill/>
          </a:ln>
          <a:effectLst>
            <a:reflection blurRad="0" dir="5400000" dist="5000" endA="0" endPos="30000" fadeDir="5400000" kx="0" rotWithShape="0" algn="bl" stA="30000" stPos="0" sy="-100000" ky="0"/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  <a:defRPr b="0" i="0" sz="2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fmla="val 3362" name="adj"/>
            </a:avLst>
          </a:prstGeom>
          <a:gradFill>
            <a:gsLst>
              <a:gs pos="0">
                <a:srgbClr val="362842"/>
              </a:gs>
              <a:gs pos="90000">
                <a:srgbClr val="9275AA"/>
              </a:gs>
              <a:gs pos="100000">
                <a:srgbClr val="9275AA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11" name="Google Shape;11;p1"/>
          <p:cNvGrpSpPr/>
          <p:nvPr/>
        </p:nvGrpSpPr>
        <p:grpSpPr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2" name="Google Shape;12;p1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-3905251" y="4294188"/>
              <a:ext cx="13027839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7" name="Google Shape;17;p1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9" name="Google Shape;19;p1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20" name="Google Shape;20;p1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0" lvl="1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0" lvl="2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0" lvl="3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0" lvl="4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0" lvl="5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0" lvl="6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0" lvl="7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0" lvl="8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" name="Google Shape;21;p1"/>
          <p:cNvSpPr txBox="1"/>
          <p:nvPr>
            <p:ph idx="1" type="body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*"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6830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*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*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*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*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175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175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175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175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mda1213@uw.edu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3"/>
          <p:cNvSpPr txBox="1"/>
          <p:nvPr>
            <p:ph type="ctrTitle"/>
          </p:nvPr>
        </p:nvSpPr>
        <p:spPr>
          <a:xfrm>
            <a:off x="685800" y="1600200"/>
            <a:ext cx="7772400" cy="17801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b="1" lang="en-US"/>
              <a:t>New and Updated Equipment Management Processes</a:t>
            </a:r>
            <a:endParaRPr/>
          </a:p>
        </p:txBody>
      </p:sp>
      <p:sp>
        <p:nvSpPr>
          <p:cNvPr id="138" name="Google Shape;138;p13"/>
          <p:cNvSpPr txBox="1"/>
          <p:nvPr>
            <p:ph idx="1" type="subTitle"/>
          </p:nvPr>
        </p:nvSpPr>
        <p:spPr>
          <a:xfrm>
            <a:off x="1371600" y="3556000"/>
            <a:ext cx="6400800" cy="1777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/>
              <a:t>MRAM - February 13, 2020 </a:t>
            </a:r>
            <a:endParaRPr/>
          </a:p>
          <a:p>
            <a:pPr indent="0" lvl="0" marL="0" rtl="0" algn="ctr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-US"/>
              <a:t>Michael Anthony</a:t>
            </a:r>
            <a:endParaRPr/>
          </a:p>
          <a:p>
            <a:pPr indent="0" lvl="0" marL="0" rtl="0" algn="ctr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-US">
                <a:solidFill>
                  <a:schemeClr val="lt2"/>
                </a:solidFill>
              </a:rPr>
              <a:t>Controller’s Office</a:t>
            </a:r>
            <a:endParaRPr/>
          </a:p>
          <a:p>
            <a:pPr indent="0" lvl="0" marL="0" rtl="0" algn="ctr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-US"/>
              <a:t>University </a:t>
            </a:r>
            <a:r>
              <a:rPr i="1" lang="en-US"/>
              <a:t>of</a:t>
            </a:r>
            <a:r>
              <a:rPr lang="en-US"/>
              <a:t> Washington </a:t>
            </a:r>
            <a:endParaRPr/>
          </a:p>
          <a:p>
            <a:pPr indent="0" lvl="0" marL="0" rtl="0" algn="ctr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4"/>
          <p:cNvSpPr txBox="1"/>
          <p:nvPr>
            <p:ph idx="1" type="body"/>
          </p:nvPr>
        </p:nvSpPr>
        <p:spPr>
          <a:xfrm>
            <a:off x="381000" y="2675467"/>
            <a:ext cx="8305800" cy="34506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125"/>
              <a:buNone/>
            </a:pPr>
            <a:r>
              <a:rPr b="1" lang="en-US" sz="2125" u="sng"/>
              <a:t>WHAT</a:t>
            </a:r>
            <a:r>
              <a:rPr lang="en-US" sz="2125" u="sng"/>
              <a:t>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362"/>
              </a:spcBef>
              <a:spcAft>
                <a:spcPts val="0"/>
              </a:spcAft>
              <a:buSzPts val="1812"/>
              <a:buNone/>
            </a:pPr>
            <a:r>
              <a:rPr lang="en-US" sz="1812"/>
              <a:t>New and updated procedures/tools developed to achieve a sound comprehensive property management process for capital equipment and Federal Government owned non-capital property that results in</a:t>
            </a:r>
            <a:r>
              <a:rPr lang="en-US" sz="1812">
                <a:solidFill>
                  <a:srgbClr val="FF0000"/>
                </a:solidFill>
              </a:rPr>
              <a:t>: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325"/>
              </a:spcBef>
              <a:spcAft>
                <a:spcPts val="0"/>
              </a:spcAft>
              <a:buSzPts val="1625"/>
              <a:buNone/>
            </a:pPr>
            <a:r>
              <a:t/>
            </a:r>
            <a:endParaRPr sz="1625"/>
          </a:p>
          <a:p>
            <a:pPr indent="-274320" lvl="0" marL="274320" rtl="0" algn="l">
              <a:lnSpc>
                <a:spcPct val="80000"/>
              </a:lnSpc>
              <a:spcBef>
                <a:spcPts val="362"/>
              </a:spcBef>
              <a:spcAft>
                <a:spcPts val="0"/>
              </a:spcAft>
              <a:buSzPts val="1812"/>
              <a:buChar char="*"/>
            </a:pPr>
            <a:r>
              <a:rPr lang="en-US" sz="1812"/>
              <a:t>Timely and accurate property reports to Federal and non-Federal sponsors</a:t>
            </a:r>
            <a:r>
              <a:rPr lang="en-US" sz="1812" strike="sngStrike">
                <a:solidFill>
                  <a:srgbClr val="FF0000"/>
                </a:solidFill>
              </a:rPr>
              <a:t>,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362"/>
              </a:spcBef>
              <a:spcAft>
                <a:spcPts val="0"/>
              </a:spcAft>
              <a:buSzPts val="1812"/>
              <a:buChar char="*"/>
            </a:pPr>
            <a:r>
              <a:rPr lang="en-US" sz="1812"/>
              <a:t>Compliance with external (federal and non-federal sponsors) regulations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362"/>
              </a:spcBef>
              <a:spcAft>
                <a:spcPts val="0"/>
              </a:spcAft>
              <a:buSzPts val="1812"/>
              <a:buChar char="*"/>
            </a:pPr>
            <a:r>
              <a:rPr lang="en-US" sz="1812"/>
              <a:t>Meeting management needs for UW organizational units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362"/>
              </a:spcBef>
              <a:spcAft>
                <a:spcPts val="0"/>
              </a:spcAft>
              <a:buSzPts val="1812"/>
              <a:buChar char="*"/>
            </a:pPr>
            <a:r>
              <a:rPr lang="en-US" sz="1812"/>
              <a:t>Facilitating the tracking and recording of maintenance and warranty information 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362"/>
              </a:spcBef>
              <a:spcAft>
                <a:spcPts val="0"/>
              </a:spcAft>
              <a:buSzPts val="1812"/>
              <a:buChar char="*"/>
            </a:pPr>
            <a:r>
              <a:rPr lang="en-US" sz="1812"/>
              <a:t>Enabling easy identification of available equipment 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362"/>
              </a:spcBef>
              <a:spcAft>
                <a:spcPts val="0"/>
              </a:spcAft>
              <a:buSzPts val="1812"/>
              <a:buChar char="*"/>
            </a:pPr>
            <a:r>
              <a:rPr lang="en-US" sz="1812"/>
              <a:t>Saving money by reducing waste, redundancy and equipment loss</a:t>
            </a:r>
            <a:endParaRPr sz="1625"/>
          </a:p>
        </p:txBody>
      </p:sp>
      <p:sp>
        <p:nvSpPr>
          <p:cNvPr id="145" name="Google Shape;145;p14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lang="en-US"/>
              <a:t>What, Why and When</a:t>
            </a:r>
            <a:endParaRPr/>
          </a:p>
        </p:txBody>
      </p:sp>
      <p:sp>
        <p:nvSpPr>
          <p:cNvPr id="146" name="Google Shape;146;p14"/>
          <p:cNvSpPr txBox="1"/>
          <p:nvPr/>
        </p:nvSpPr>
        <p:spPr>
          <a:xfrm>
            <a:off x="228600" y="6300900"/>
            <a:ext cx="86868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University </a:t>
            </a:r>
            <a:r>
              <a:rPr i="1" lang="en-US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of</a:t>
            </a:r>
            <a:r>
              <a:rPr lang="en-US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 Washington									Equipment Inventory Office (EIO)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5"/>
          <p:cNvSpPr txBox="1"/>
          <p:nvPr>
            <p:ph idx="1" type="body"/>
          </p:nvPr>
        </p:nvSpPr>
        <p:spPr>
          <a:xfrm>
            <a:off x="381000" y="2675467"/>
            <a:ext cx="8305800" cy="34506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</a:pPr>
            <a:r>
              <a:rPr b="1" lang="en-US" sz="2900" u="sng"/>
              <a:t>WHAT</a:t>
            </a:r>
            <a:r>
              <a:rPr lang="en-US" sz="2900" u="sng"/>
              <a:t>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sz="2600"/>
              <a:t>New and updated procedures/tools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400"/>
          </a:p>
          <a:p>
            <a:pPr indent="-274320" lvl="0" marL="27432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Char char="*"/>
            </a:pPr>
            <a:r>
              <a:rPr lang="en-US"/>
              <a:t>Departmental Self-Assessment questionnaire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Char char="*"/>
            </a:pPr>
            <a:r>
              <a:rPr lang="en-US"/>
              <a:t>EIO Follow-up (escalation) procedure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Char char="*"/>
            </a:pPr>
            <a:r>
              <a:rPr lang="en-US"/>
              <a:t>Procedure for the movement of equipment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Char char="*"/>
            </a:pPr>
            <a:r>
              <a:rPr lang="en-US"/>
              <a:t>Procedure for assets that cannot be tagged 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Char char="*"/>
            </a:pPr>
            <a:r>
              <a:rPr lang="en-US"/>
              <a:t>Procedure for subrecipients</a:t>
            </a:r>
            <a:endParaRPr/>
          </a:p>
          <a:p>
            <a:pPr indent="-121920" lvl="0" marL="27432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121920" lvl="0" marL="27432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121920" lvl="0" marL="27432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121920" lvl="0" marL="27432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53" name="Google Shape;153;p15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lang="en-US"/>
              <a:t>What, Why and When</a:t>
            </a:r>
            <a:endParaRPr/>
          </a:p>
        </p:txBody>
      </p:sp>
      <p:sp>
        <p:nvSpPr>
          <p:cNvPr id="154" name="Google Shape;154;p15"/>
          <p:cNvSpPr txBox="1"/>
          <p:nvPr/>
        </p:nvSpPr>
        <p:spPr>
          <a:xfrm>
            <a:off x="228600" y="6300900"/>
            <a:ext cx="86868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University </a:t>
            </a:r>
            <a:r>
              <a:rPr i="1" lang="en-US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of</a:t>
            </a:r>
            <a:r>
              <a:rPr lang="en-US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 Washington									Equipment Inventory Office (EIO)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6"/>
          <p:cNvSpPr txBox="1"/>
          <p:nvPr>
            <p:ph idx="1" type="body"/>
          </p:nvPr>
        </p:nvSpPr>
        <p:spPr>
          <a:xfrm>
            <a:off x="381000" y="2675466"/>
            <a:ext cx="8305800" cy="36254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10"/>
              <a:buNone/>
            </a:pPr>
            <a:r>
              <a:rPr b="1" lang="en-US" sz="2210" u="sng"/>
              <a:t>WHY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42"/>
              </a:spcBef>
              <a:spcAft>
                <a:spcPts val="0"/>
              </a:spcAft>
              <a:buSzPts val="2210"/>
              <a:buNone/>
            </a:pPr>
            <a:r>
              <a:rPr lang="en-US" sz="2210"/>
              <a:t>To correct ongoing deficiencies identified through the last Office of Naval Research (ONR) property review, past UW Internal Audit reviews and EIO first hand experiences such as</a:t>
            </a:r>
            <a:r>
              <a:rPr lang="en-US" sz="2210">
                <a:solidFill>
                  <a:srgbClr val="FF0000"/>
                </a:solidFill>
              </a:rPr>
              <a:t>:</a:t>
            </a:r>
            <a:r>
              <a:rPr lang="en-US" sz="2210"/>
              <a:t>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255"/>
              </a:spcBef>
              <a:spcAft>
                <a:spcPts val="0"/>
              </a:spcAft>
              <a:buSzPts val="1275"/>
              <a:buNone/>
            </a:pPr>
            <a:r>
              <a:t/>
            </a:r>
            <a:endParaRPr sz="1275"/>
          </a:p>
          <a:p>
            <a:pPr indent="-274320" lvl="0" marL="274320" rtl="0" algn="l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SzPts val="2040"/>
              <a:buChar char="*"/>
            </a:pPr>
            <a:r>
              <a:rPr lang="en-US" sz="2040"/>
              <a:t>Delinquent tagging/recording (updating OASIS) of pending assets</a:t>
            </a:r>
            <a:r>
              <a:rPr lang="en-US" sz="2040" strike="sngStrike">
                <a:solidFill>
                  <a:srgbClr val="FF0000"/>
                </a:solidFill>
              </a:rPr>
              <a:t>;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SzPts val="2040"/>
              <a:buChar char="*"/>
            </a:pPr>
            <a:r>
              <a:rPr lang="en-US" sz="2040"/>
              <a:t>Delinquent submission of equipment inventory reports to EIO</a:t>
            </a:r>
            <a:r>
              <a:rPr lang="en-US" sz="2040" strike="sngStrike">
                <a:solidFill>
                  <a:srgbClr val="FF0000"/>
                </a:solidFill>
              </a:rPr>
              <a:t>;</a:t>
            </a:r>
            <a:r>
              <a:rPr lang="en-US" sz="2040"/>
              <a:t> 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SzPts val="2040"/>
              <a:buChar char="*"/>
            </a:pPr>
            <a:r>
              <a:rPr lang="en-US" sz="2040"/>
              <a:t>Non-resolution of audit findings specific to department responsibilities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SzPts val="2040"/>
              <a:buChar char="*"/>
            </a:pPr>
            <a:r>
              <a:rPr lang="en-US" sz="2040"/>
              <a:t>Non-response from departments regarding current audit inquiries, equipment retagging, return of inventories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SzPts val="2040"/>
              <a:buChar char="*"/>
            </a:pPr>
            <a:r>
              <a:rPr lang="en-US" sz="2040"/>
              <a:t>Inability for departments to locate equipment 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SzPts val="2040"/>
              <a:buChar char="*"/>
            </a:pPr>
            <a:r>
              <a:rPr lang="en-US" sz="2040"/>
              <a:t>Departments not completing Form</a:t>
            </a:r>
            <a:r>
              <a:rPr lang="en-US" sz="2040">
                <a:solidFill>
                  <a:srgbClr val="FF0000"/>
                </a:solidFill>
              </a:rPr>
              <a:t> </a:t>
            </a:r>
            <a:r>
              <a:rPr lang="en-US" sz="2040"/>
              <a:t>1024 when required</a:t>
            </a:r>
            <a:endParaRPr/>
          </a:p>
          <a:p>
            <a:pPr indent="-144780" lvl="0" marL="274320" rtl="0" algn="l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 sz="2040"/>
          </a:p>
          <a:p>
            <a:pPr indent="-144780" lvl="0" marL="274320" rtl="0" algn="l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 sz="2040"/>
          </a:p>
        </p:txBody>
      </p:sp>
      <p:sp>
        <p:nvSpPr>
          <p:cNvPr id="161" name="Google Shape;161;p16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lang="en-US"/>
              <a:t>What, Why and When</a:t>
            </a:r>
            <a:endParaRPr/>
          </a:p>
        </p:txBody>
      </p:sp>
      <p:sp>
        <p:nvSpPr>
          <p:cNvPr id="162" name="Google Shape;162;p16"/>
          <p:cNvSpPr txBox="1"/>
          <p:nvPr/>
        </p:nvSpPr>
        <p:spPr>
          <a:xfrm>
            <a:off x="228600" y="6300900"/>
            <a:ext cx="86868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University </a:t>
            </a:r>
            <a:r>
              <a:rPr i="1" lang="en-US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of</a:t>
            </a:r>
            <a:r>
              <a:rPr lang="en-US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 Washington									Equipment Inventory Office (EIO)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7"/>
          <p:cNvSpPr txBox="1"/>
          <p:nvPr>
            <p:ph idx="1" type="body"/>
          </p:nvPr>
        </p:nvSpPr>
        <p:spPr>
          <a:xfrm>
            <a:off x="381000" y="2675466"/>
            <a:ext cx="8305800" cy="36254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b="1" lang="en-US" sz="2600" u="sng"/>
              <a:t>WHEN 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600"/>
              <a:buChar char="*"/>
            </a:pPr>
            <a:r>
              <a:rPr lang="en-US" sz="2600"/>
              <a:t>Anticipated new/updated procedures to be posted on EIO website by mid</a:t>
            </a:r>
            <a:r>
              <a:rPr lang="en-US" sz="2600">
                <a:solidFill>
                  <a:srgbClr val="FF0000"/>
                </a:solidFill>
              </a:rPr>
              <a:t>-</a:t>
            </a:r>
            <a:r>
              <a:rPr lang="en-US" sz="2600"/>
              <a:t>April 2020 (if not before)</a:t>
            </a:r>
            <a:endParaRPr sz="1200"/>
          </a:p>
          <a:p>
            <a:pPr indent="-274320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600"/>
              <a:buChar char="*"/>
            </a:pPr>
            <a:r>
              <a:rPr lang="en-US" sz="2600"/>
              <a:t>Announcement will be distributed as soon as they are available online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600"/>
              <a:buChar char="*"/>
            </a:pPr>
            <a:r>
              <a:rPr lang="en-US" sz="2600"/>
              <a:t>Anyone wishing to get advance copies and providing feedback please email me at </a:t>
            </a:r>
            <a:r>
              <a:rPr lang="en-US" sz="2600" u="sng">
                <a:solidFill>
                  <a:schemeClr val="hlink"/>
                </a:solidFill>
                <a:hlinkClick r:id="rId3"/>
              </a:rPr>
              <a:t>mda1213@uw.edu</a:t>
            </a:r>
            <a:endParaRPr sz="2600"/>
          </a:p>
          <a:p>
            <a:pPr indent="-274320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600"/>
              <a:buChar char="*"/>
            </a:pPr>
            <a:r>
              <a:rPr lang="en-US" sz="2600"/>
              <a:t>Will be scheduling an information sharing and feedback session (date/time TBD) </a:t>
            </a:r>
            <a:endParaRPr/>
          </a:p>
          <a:p>
            <a:pPr indent="-109220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 sz="2600"/>
          </a:p>
          <a:p>
            <a:pPr indent="-109220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 sz="2600"/>
          </a:p>
          <a:p>
            <a:pPr indent="-121920" lvl="0" marL="27432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121920" lvl="0" marL="27432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121920" lvl="0" marL="27432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69" name="Google Shape;169;p17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lang="en-US"/>
              <a:t>What, Why and When</a:t>
            </a:r>
            <a:endParaRPr/>
          </a:p>
        </p:txBody>
      </p:sp>
      <p:sp>
        <p:nvSpPr>
          <p:cNvPr id="170" name="Google Shape;170;p17"/>
          <p:cNvSpPr txBox="1"/>
          <p:nvPr/>
        </p:nvSpPr>
        <p:spPr>
          <a:xfrm>
            <a:off x="228600" y="6300900"/>
            <a:ext cx="86868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University </a:t>
            </a:r>
            <a:r>
              <a:rPr i="1" lang="en-US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of</a:t>
            </a:r>
            <a:r>
              <a:rPr lang="en-US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 Washington									Equipment Inventory Office (EIO)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8"/>
          <p:cNvSpPr txBox="1"/>
          <p:nvPr>
            <p:ph idx="1" type="body"/>
          </p:nvPr>
        </p:nvSpPr>
        <p:spPr>
          <a:xfrm>
            <a:off x="381000" y="2675466"/>
            <a:ext cx="8305800" cy="36254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5"/>
              <a:buNone/>
            </a:pPr>
            <a:r>
              <a:rPr b="1" lang="en-US" sz="2405" u="sng"/>
              <a:t>RESOURCES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SzPts val="2220"/>
              <a:buNone/>
            </a:pPr>
            <a:r>
              <a:rPr lang="en-US" sz="2220"/>
              <a:t>To assist staff</a:t>
            </a:r>
            <a:r>
              <a:rPr lang="en-US" sz="2220">
                <a:solidFill>
                  <a:srgbClr val="000000"/>
                </a:solidFill>
              </a:rPr>
              <a:t> t</a:t>
            </a:r>
            <a:r>
              <a:rPr lang="en-US" sz="2220"/>
              <a:t>he following ‘tools’ have been (or are being) developed</a:t>
            </a:r>
            <a:r>
              <a:rPr lang="en-US" sz="2220">
                <a:solidFill>
                  <a:srgbClr val="FF0000"/>
                </a:solidFill>
              </a:rPr>
              <a:t>:</a:t>
            </a:r>
            <a:endParaRPr sz="2220"/>
          </a:p>
          <a:p>
            <a:pPr indent="-274320" lvl="0" marL="27432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SzPts val="2220"/>
              <a:buChar char="*"/>
            </a:pPr>
            <a:r>
              <a:rPr lang="en-US" sz="2220"/>
              <a:t>Summary of responsibilities for departments/EIO/GCA/OSP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SzPts val="2220"/>
              <a:buChar char="*"/>
            </a:pPr>
            <a:r>
              <a:rPr lang="en-US" sz="2220"/>
              <a:t>Summary of PI responsibilities for equipment and government owned property (will be incorporated in the Faculty Grants Management training materials)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SzPts val="2220"/>
              <a:buChar char="*"/>
            </a:pPr>
            <a:r>
              <a:rPr lang="en-US" sz="2220"/>
              <a:t>Comprehensive rebuild of the EIO website including a table of contents with links to all pages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SzPts val="2220"/>
              <a:buChar char="*"/>
            </a:pPr>
            <a:r>
              <a:rPr lang="en-US" sz="2220"/>
              <a:t>Updated glossary of terms</a:t>
            </a:r>
            <a:endParaRPr/>
          </a:p>
          <a:p>
            <a:pPr indent="-133350" lvl="0" marL="27432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SzPts val="2220"/>
              <a:buNone/>
            </a:pPr>
            <a:r>
              <a:t/>
            </a:r>
            <a:endParaRPr sz="2220"/>
          </a:p>
          <a:p>
            <a:pPr indent="-133350" lvl="0" marL="27432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SzPts val="2220"/>
              <a:buNone/>
            </a:pPr>
            <a:r>
              <a:t/>
            </a:r>
            <a:endParaRPr sz="2220"/>
          </a:p>
        </p:txBody>
      </p:sp>
      <p:sp>
        <p:nvSpPr>
          <p:cNvPr id="177" name="Google Shape;177;p18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lang="en-US"/>
              <a:t>What, Why and When</a:t>
            </a:r>
            <a:endParaRPr/>
          </a:p>
        </p:txBody>
      </p:sp>
      <p:sp>
        <p:nvSpPr>
          <p:cNvPr id="178" name="Google Shape;178;p18"/>
          <p:cNvSpPr txBox="1"/>
          <p:nvPr/>
        </p:nvSpPr>
        <p:spPr>
          <a:xfrm>
            <a:off x="228600" y="6300900"/>
            <a:ext cx="86868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University </a:t>
            </a:r>
            <a:r>
              <a:rPr i="1" lang="en-US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of</a:t>
            </a:r>
            <a:r>
              <a:rPr lang="en-US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 Washington									Equipment Inventory Office (EIO)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aveform">
  <a:themeElements>
    <a:clrScheme name="Custom 1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493658"/>
      </a:accent1>
      <a:accent2>
        <a:srgbClr val="438086"/>
      </a:accent2>
      <a:accent3>
        <a:srgbClr val="934B21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B1852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