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9144000"/>
  <p:notesSz cx="6858000" cy="9144000"/>
  <p:embeddedFontLst>
    <p:embeddedFont>
      <p:font typeface="Encode Sans"/>
      <p:regular r:id="rId13"/>
      <p:bold r:id="rId14"/>
    </p:embeddedFont>
    <p:embeddedFont>
      <p:font typeface="Encode Sans Black"/>
      <p:bold r:id="rId15"/>
    </p:embeddedFont>
    <p:embeddedFont>
      <p:font typeface="Open Sans Light"/>
      <p:regular r:id="rId16"/>
      <p:bold r:id="rId17"/>
      <p:italic r:id="rId18"/>
      <p:boldItalic r:id="rId19"/>
    </p:embeddedFont>
    <p:embeddedFont>
      <p:font typeface="Open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regular.fntdata"/><Relationship Id="rId11" Type="http://schemas.openxmlformats.org/officeDocument/2006/relationships/slide" Target="slides/slide5.xml"/><Relationship Id="rId22" Type="http://schemas.openxmlformats.org/officeDocument/2006/relationships/font" Target="fonts/OpenSans-italic.fntdata"/><Relationship Id="rId10" Type="http://schemas.openxmlformats.org/officeDocument/2006/relationships/slide" Target="slides/slide4.xml"/><Relationship Id="rId21" Type="http://schemas.openxmlformats.org/officeDocument/2006/relationships/font" Target="fonts/OpenSans-bold.fntdata"/><Relationship Id="rId13" Type="http://schemas.openxmlformats.org/officeDocument/2006/relationships/font" Target="fonts/EncodeSans-regular.fntdata"/><Relationship Id="rId12" Type="http://schemas.openxmlformats.org/officeDocument/2006/relationships/slide" Target="slides/slide6.xml"/><Relationship Id="rId23" Type="http://schemas.openxmlformats.org/officeDocument/2006/relationships/font" Target="fonts/OpenSans-bold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EncodeSansBlack-bold.fntdata"/><Relationship Id="rId14" Type="http://schemas.openxmlformats.org/officeDocument/2006/relationships/font" Target="fonts/EncodeSans-bold.fntdata"/><Relationship Id="rId17" Type="http://schemas.openxmlformats.org/officeDocument/2006/relationships/font" Target="fonts/OpenSansLight-bold.fntdata"/><Relationship Id="rId16" Type="http://schemas.openxmlformats.org/officeDocument/2006/relationships/font" Target="fonts/OpenSansLight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Light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Light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9" name="Google Shape;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/>
          <p:nvPr>
            <p:ph type="title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Encode Sans Black"/>
              <a:buNone/>
              <a:defRPr b="1" i="0" sz="5000" u="none" cap="none" strike="noStrik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4" name="Google Shape;14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5" name="Google Shape;1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3"/>
          <p:cNvSpPr txBox="1"/>
          <p:nvPr>
            <p:ph type="title"/>
          </p:nvPr>
        </p:nvSpPr>
        <p:spPr>
          <a:xfrm>
            <a:off x="671757" y="365069"/>
            <a:ext cx="8184662" cy="998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0" name="Google Shape;2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 txBox="1"/>
          <p:nvPr>
            <p:ph type="title"/>
          </p:nvPr>
        </p:nvSpPr>
        <p:spPr>
          <a:xfrm>
            <a:off x="671756" y="371511"/>
            <a:ext cx="8064505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5" name="Google Shape;2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/>
          <p:nvPr>
            <p:ph type="title"/>
          </p:nvPr>
        </p:nvSpPr>
        <p:spPr>
          <a:xfrm>
            <a:off x="671756" y="371511"/>
            <a:ext cx="8116644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0" name="Google Shape;3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1" name="Google Shape;3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7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 Logo_Purple_2685_HEX.png" id="34" name="Google Shape;34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5" name="Google Shape;3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6" name="Google Shape;36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8"/>
          <p:cNvSpPr txBox="1"/>
          <p:nvPr>
            <p:ph type="title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Encode Sans Black"/>
              <a:buNone/>
              <a:defRPr b="1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1" name="Google Shape;4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2" name="Google Shape;4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9"/>
          <p:cNvSpPr txBox="1"/>
          <p:nvPr>
            <p:ph type="title"/>
          </p:nvPr>
        </p:nvSpPr>
        <p:spPr>
          <a:xfrm>
            <a:off x="671756" y="371511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6" name="Google Shape;46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10"/>
          <p:cNvSpPr txBox="1"/>
          <p:nvPr>
            <p:ph type="title"/>
          </p:nvPr>
        </p:nvSpPr>
        <p:spPr>
          <a:xfrm>
            <a:off x="671756" y="371511"/>
            <a:ext cx="8116644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  <a:defRPr b="1" i="0" sz="3000" u="none" cap="none" strike="noStrik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type="title"/>
          </p:nvPr>
        </p:nvSpPr>
        <p:spPr>
          <a:xfrm>
            <a:off x="671755" y="1179824"/>
            <a:ext cx="7997459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Encode Sans Black"/>
              <a:buNone/>
            </a:pPr>
            <a:r>
              <a:rPr b="0" lang="en-US">
                <a:latin typeface="Encode Sans"/>
                <a:ea typeface="Encode Sans"/>
                <a:cs typeface="Encode Sans"/>
                <a:sym typeface="Encode Sans"/>
              </a:rPr>
              <a:t>Fixed Price Surplus Transfer Process Change </a:t>
            </a:r>
            <a:endParaRPr b="0"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54" name="Google Shape;54;p11"/>
          <p:cNvSpPr/>
          <p:nvPr/>
        </p:nvSpPr>
        <p:spPr>
          <a:xfrm>
            <a:off x="817684" y="4345550"/>
            <a:ext cx="4572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February 13, 2020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Vince Gonzalez, Grant Manager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Grant &amp; Contract Accounting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" type="body"/>
          </p:nvPr>
        </p:nvSpPr>
        <p:spPr>
          <a:xfrm>
            <a:off x="272562" y="1736725"/>
            <a:ext cx="8582953" cy="49805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300"/>
              <a:buFont typeface="Calibri"/>
              <a:buAutoNum type="arabicPeriod"/>
            </a:pPr>
            <a:r>
              <a:rPr lang="en-US" sz="2300"/>
              <a:t>GCA identifies a budget with a receipt balance greater than 25% of total receipts</a:t>
            </a:r>
            <a:endParaRPr/>
          </a:p>
          <a:p>
            <a:pPr indent="-457200" lvl="0" marL="457200" rtl="0" algn="l">
              <a:spcBef>
                <a:spcPts val="460"/>
              </a:spcBef>
              <a:spcAft>
                <a:spcPts val="0"/>
              </a:spcAft>
              <a:buClr>
                <a:srgbClr val="4B2E83"/>
              </a:buClr>
              <a:buSzPts val="2300"/>
              <a:buFont typeface="Calibri"/>
              <a:buAutoNum type="arabicPeriod"/>
            </a:pPr>
            <a:r>
              <a:rPr lang="en-US" sz="2300"/>
              <a:t>GCA sends a request via GrantTracker to department asking them to fill out a End of Award Request Form &amp; request a </a:t>
            </a:r>
            <a:r>
              <a:rPr i="1" lang="en-US" sz="2300"/>
              <a:t>Transfer to Surplus </a:t>
            </a:r>
            <a:r>
              <a:rPr lang="en-US" sz="2300"/>
              <a:t>PAC from OSP</a:t>
            </a:r>
            <a:endParaRPr/>
          </a:p>
          <a:p>
            <a:pPr indent="-457200" lvl="0" marL="457200" rtl="0" algn="l">
              <a:spcBef>
                <a:spcPts val="460"/>
              </a:spcBef>
              <a:spcAft>
                <a:spcPts val="0"/>
              </a:spcAft>
              <a:buClr>
                <a:srgbClr val="4B2E83"/>
              </a:buClr>
              <a:buSzPts val="2300"/>
              <a:buFont typeface="Calibri"/>
              <a:buAutoNum type="arabicPeriod"/>
            </a:pPr>
            <a:r>
              <a:rPr lang="en-US" sz="2300"/>
              <a:t>Department routes appropriate materials to OSP to attach to PAC</a:t>
            </a:r>
            <a:endParaRPr/>
          </a:p>
          <a:p>
            <a:pPr indent="-457200" lvl="0" marL="457200" rtl="0" algn="l">
              <a:spcBef>
                <a:spcPts val="460"/>
              </a:spcBef>
              <a:spcAft>
                <a:spcPts val="0"/>
              </a:spcAft>
              <a:buClr>
                <a:srgbClr val="4B2E83"/>
              </a:buClr>
              <a:buSzPts val="2300"/>
              <a:buFont typeface="Calibri"/>
              <a:buAutoNum type="arabicPeriod"/>
            </a:pPr>
            <a:r>
              <a:rPr lang="en-US" sz="2300"/>
              <a:t>OSP creates and routes the PAC to GCA for processing</a:t>
            </a:r>
            <a:endParaRPr/>
          </a:p>
          <a:p>
            <a:pPr indent="-457200" lvl="0" marL="457200" rtl="0" algn="l">
              <a:spcBef>
                <a:spcPts val="460"/>
              </a:spcBef>
              <a:spcAft>
                <a:spcPts val="0"/>
              </a:spcAft>
              <a:buClr>
                <a:srgbClr val="4B2E83"/>
              </a:buClr>
              <a:buSzPts val="2300"/>
              <a:buFont typeface="Calibri"/>
              <a:buAutoNum type="arabicPeriod"/>
            </a:pPr>
            <a:r>
              <a:rPr lang="en-US" sz="2300"/>
              <a:t>GCA completes the transfer and closes the budget to status 4 in FIN</a:t>
            </a:r>
            <a:endParaRPr/>
          </a:p>
          <a:p>
            <a:pPr indent="-457200" lvl="0" marL="457200" rtl="0" algn="l">
              <a:spcBef>
                <a:spcPts val="460"/>
              </a:spcBef>
              <a:spcAft>
                <a:spcPts val="0"/>
              </a:spcAft>
              <a:buClr>
                <a:srgbClr val="4B2E83"/>
              </a:buClr>
              <a:buSzPts val="2300"/>
              <a:buFont typeface="Calibri"/>
              <a:buAutoNum type="arabicPeriod"/>
            </a:pPr>
            <a:r>
              <a:rPr lang="en-US" sz="2300"/>
              <a:t>GCA processes the PAC</a:t>
            </a:r>
            <a:endParaRPr sz="2300"/>
          </a:p>
        </p:txBody>
      </p:sp>
      <p:sp>
        <p:nvSpPr>
          <p:cNvPr id="60" name="Google Shape;60;p12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b="0" lang="en-US">
                <a:latin typeface="Encode Sans"/>
                <a:ea typeface="Encode Sans"/>
                <a:cs typeface="Encode Sans"/>
                <a:sym typeface="Encode Sans"/>
              </a:rPr>
              <a:t>The Current Process:</a:t>
            </a:r>
            <a:endParaRPr b="0">
              <a:latin typeface="Encode Sans"/>
              <a:ea typeface="Encode Sans"/>
              <a:cs typeface="Encode Sans"/>
              <a:sym typeface="Encode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/>
          <p:nvPr>
            <p:ph idx="1" type="body"/>
          </p:nvPr>
        </p:nvSpPr>
        <p:spPr>
          <a:xfrm>
            <a:off x="272562" y="1736725"/>
            <a:ext cx="8582953" cy="49805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300"/>
              <a:buFont typeface="Calibri"/>
              <a:buAutoNum type="arabicPeriod"/>
            </a:pPr>
            <a:r>
              <a:rPr lang="en-US" sz="2300"/>
              <a:t>GCA identifies a budget with a receipt balance greater than 25% of total receipts</a:t>
            </a:r>
            <a:endParaRPr/>
          </a:p>
          <a:p>
            <a:pPr indent="-457200" lvl="0" marL="457200" rtl="0" algn="l">
              <a:spcBef>
                <a:spcPts val="460"/>
              </a:spcBef>
              <a:spcAft>
                <a:spcPts val="0"/>
              </a:spcAft>
              <a:buClr>
                <a:srgbClr val="4B2E83"/>
              </a:buClr>
              <a:buSzPts val="2300"/>
              <a:buFont typeface="Calibri"/>
              <a:buAutoNum type="arabicPeriod"/>
            </a:pPr>
            <a:r>
              <a:rPr lang="en-US" sz="2300"/>
              <a:t>GCA sends a request via GrantTracker to department </a:t>
            </a:r>
            <a:r>
              <a:rPr lang="en-US" sz="2300" strike="sngStrike">
                <a:solidFill>
                  <a:srgbClr val="FF0000"/>
                </a:solidFill>
              </a:rPr>
              <a:t>asking them to fill out a End of Award Request Form &amp; request a </a:t>
            </a:r>
            <a:r>
              <a:rPr i="1" lang="en-US" sz="2300" strike="sngStrike">
                <a:solidFill>
                  <a:srgbClr val="FF0000"/>
                </a:solidFill>
              </a:rPr>
              <a:t>Transfer to Surplus </a:t>
            </a:r>
            <a:r>
              <a:rPr lang="en-US" sz="2300" strike="sngStrike">
                <a:solidFill>
                  <a:srgbClr val="FF0000"/>
                </a:solidFill>
              </a:rPr>
              <a:t>PAC from OSP</a:t>
            </a:r>
            <a:endParaRPr/>
          </a:p>
          <a:p>
            <a:pPr indent="-457200" lvl="0" marL="457200" rtl="0" algn="l">
              <a:spcBef>
                <a:spcPts val="460"/>
              </a:spcBef>
              <a:spcAft>
                <a:spcPts val="0"/>
              </a:spcAft>
              <a:buClr>
                <a:srgbClr val="FF0000"/>
              </a:buClr>
              <a:buSzPts val="2300"/>
              <a:buFont typeface="Calibri"/>
              <a:buAutoNum type="arabicPeriod"/>
            </a:pPr>
            <a:r>
              <a:rPr lang="en-US" sz="2300" strike="sngStrike">
                <a:solidFill>
                  <a:srgbClr val="FF0000"/>
                </a:solidFill>
              </a:rPr>
              <a:t>Department routes appropriate materials to OSP to attach to PAC</a:t>
            </a:r>
            <a:endParaRPr/>
          </a:p>
          <a:p>
            <a:pPr indent="-457200" lvl="0" marL="457200" rtl="0" algn="l">
              <a:spcBef>
                <a:spcPts val="460"/>
              </a:spcBef>
              <a:spcAft>
                <a:spcPts val="0"/>
              </a:spcAft>
              <a:buClr>
                <a:srgbClr val="FF0000"/>
              </a:buClr>
              <a:buSzPts val="2300"/>
              <a:buFont typeface="Calibri"/>
              <a:buAutoNum type="arabicPeriod"/>
            </a:pPr>
            <a:r>
              <a:rPr lang="en-US" sz="2300" strike="sngStrike">
                <a:solidFill>
                  <a:srgbClr val="FF0000"/>
                </a:solidFill>
              </a:rPr>
              <a:t>OSP creates and routes the PAC to GCA for processing</a:t>
            </a:r>
            <a:endParaRPr/>
          </a:p>
          <a:p>
            <a:pPr indent="-457200" lvl="0" marL="457200" rtl="0" algn="l">
              <a:spcBef>
                <a:spcPts val="460"/>
              </a:spcBef>
              <a:spcAft>
                <a:spcPts val="0"/>
              </a:spcAft>
              <a:buClr>
                <a:srgbClr val="4B2E83"/>
              </a:buClr>
              <a:buSzPts val="2300"/>
              <a:buFont typeface="Calibri"/>
              <a:buAutoNum type="arabicPeriod"/>
            </a:pPr>
            <a:r>
              <a:rPr lang="en-US" sz="2300"/>
              <a:t>GCA completes the transfer and closes the budget to status 4 in FIN</a:t>
            </a:r>
            <a:endParaRPr/>
          </a:p>
          <a:p>
            <a:pPr indent="-457200" lvl="0" marL="457200" rtl="0" algn="l">
              <a:spcBef>
                <a:spcPts val="460"/>
              </a:spcBef>
              <a:spcAft>
                <a:spcPts val="0"/>
              </a:spcAft>
              <a:buClr>
                <a:srgbClr val="FF0000"/>
              </a:buClr>
              <a:buSzPts val="2300"/>
              <a:buFont typeface="Calibri"/>
              <a:buAutoNum type="arabicPeriod"/>
            </a:pPr>
            <a:r>
              <a:rPr lang="en-US" sz="2300" strike="sngStrike">
                <a:solidFill>
                  <a:srgbClr val="FF0000"/>
                </a:solidFill>
              </a:rPr>
              <a:t>GCA processes the PAC</a:t>
            </a:r>
            <a:endParaRPr sz="2300" strike="sngStrike">
              <a:solidFill>
                <a:srgbClr val="FF0000"/>
              </a:solidFill>
            </a:endParaRPr>
          </a:p>
        </p:txBody>
      </p:sp>
      <p:sp>
        <p:nvSpPr>
          <p:cNvPr id="66" name="Google Shape;66;p13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b="0" lang="en-US">
                <a:latin typeface="Encode Sans"/>
                <a:ea typeface="Encode Sans"/>
                <a:cs typeface="Encode Sans"/>
                <a:sym typeface="Encode Sans"/>
              </a:rPr>
              <a:t>The New Process (effective 2/1/2020): </a:t>
            </a:r>
            <a:endParaRPr b="0">
              <a:latin typeface="Encode Sans"/>
              <a:ea typeface="Encode Sans"/>
              <a:cs typeface="Encode Sans"/>
              <a:sym typeface="Encode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659305" y="1890346"/>
            <a:ext cx="8196210" cy="38618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No OSP Involvement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Transfer to Surplus PACs are no longer required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/>
              <a:t>And therefore no End of Award Request Form is needed for large surplus balances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All communication about surplus balances and transfers will be between GCA and department contacts via GrantTracker</a:t>
            </a:r>
            <a:endParaRPr/>
          </a:p>
        </p:txBody>
      </p:sp>
      <p:sp>
        <p:nvSpPr>
          <p:cNvPr id="72" name="Google Shape;72;p14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b="0" lang="en-US">
                <a:latin typeface="Encode Sans"/>
                <a:ea typeface="Encode Sans"/>
                <a:cs typeface="Encode Sans"/>
                <a:sym typeface="Encode Sans"/>
              </a:rPr>
              <a:t>What Has Changed?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659305" y="1881553"/>
            <a:ext cx="8196210" cy="43170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>
                <a:solidFill>
                  <a:schemeClr val="dk1"/>
                </a:solidFill>
              </a:rPr>
              <a:t>When a surplus balance greater than 25% of total receipts is identified, GCA will request the following via GrantTracker: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457200" lvl="0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en-US" sz="2000">
                <a:solidFill>
                  <a:schemeClr val="dk1"/>
                </a:solidFill>
              </a:rPr>
              <a:t>A statement certifying the work was completed </a:t>
            </a:r>
            <a:endParaRPr sz="2000">
              <a:solidFill>
                <a:schemeClr val="dk1"/>
              </a:solidFill>
            </a:endParaRPr>
          </a:p>
          <a:p>
            <a:pPr indent="-457200" lvl="0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en-US" sz="2000">
                <a:solidFill>
                  <a:schemeClr val="dk1"/>
                </a:solidFill>
              </a:rPr>
              <a:t>A statement detailing why the remaining receipt balance is greater than 25% of total receipts</a:t>
            </a:r>
            <a:endParaRPr sz="2000">
              <a:solidFill>
                <a:schemeClr val="dk1"/>
              </a:solidFill>
            </a:endParaRPr>
          </a:p>
          <a:p>
            <a:pPr indent="-457200" lvl="0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en-US" sz="2000">
                <a:solidFill>
                  <a:schemeClr val="dk1"/>
                </a:solidFill>
              </a:rPr>
              <a:t>The surplus budget you would like the cash balance transferred to* </a:t>
            </a:r>
            <a:endParaRPr/>
          </a:p>
          <a:p>
            <a:pPr indent="-330200" lvl="0" marL="4572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Calibri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>
                <a:solidFill>
                  <a:schemeClr val="dk1"/>
                </a:solidFill>
              </a:rPr>
              <a:t>* If GCA identifies an available fixed surplus budget, we will note it within our GrantTracker request. 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78" name="Google Shape;78;p15"/>
          <p:cNvSpPr txBox="1"/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b="0" lang="en-US">
                <a:latin typeface="Encode Sans"/>
                <a:ea typeface="Encode Sans"/>
                <a:cs typeface="Encode Sans"/>
                <a:sym typeface="Encode Sans"/>
              </a:rPr>
              <a:t>What GCA Requests from Departments: </a:t>
            </a:r>
            <a:endParaRPr b="0">
              <a:latin typeface="Encode Sans"/>
              <a:ea typeface="Encode Sans"/>
              <a:cs typeface="Encode Sans"/>
              <a:sym typeface="Encode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1019907" y="4486282"/>
            <a:ext cx="6994957" cy="15254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</a:pPr>
            <a:r>
              <a:rPr b="0" lang="en-US"/>
              <a:t>GCAHelp@uw.edu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</a:pPr>
            <a:r>
              <a:rPr b="0" lang="en-US"/>
              <a:t>(206) 616-9995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</a:pPr>
            <a:r>
              <a:rPr b="0" lang="en-US"/>
              <a:t>Submit a request via GrantTracker</a:t>
            </a:r>
            <a:endParaRPr/>
          </a:p>
        </p:txBody>
      </p:sp>
      <p:sp>
        <p:nvSpPr>
          <p:cNvPr id="84" name="Google Shape;84;p16"/>
          <p:cNvSpPr txBox="1"/>
          <p:nvPr>
            <p:ph idx="2" type="body"/>
          </p:nvPr>
        </p:nvSpPr>
        <p:spPr>
          <a:xfrm>
            <a:off x="684209" y="3970355"/>
            <a:ext cx="8184662" cy="5159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b="1" lang="en-US"/>
              <a:t>Contact GCA: </a:t>
            </a:r>
            <a:endParaRPr b="1"/>
          </a:p>
        </p:txBody>
      </p:sp>
      <p:sp>
        <p:nvSpPr>
          <p:cNvPr id="85" name="Google Shape;85;p16"/>
          <p:cNvSpPr txBox="1"/>
          <p:nvPr>
            <p:ph type="title"/>
          </p:nvPr>
        </p:nvSpPr>
        <p:spPr>
          <a:xfrm>
            <a:off x="671757" y="365069"/>
            <a:ext cx="8184662" cy="998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</a:pPr>
            <a:r>
              <a:rPr b="0" lang="en-US">
                <a:latin typeface="Encode Sans"/>
                <a:ea typeface="Encode Sans"/>
                <a:cs typeface="Encode Sans"/>
                <a:sym typeface="Encode Sans"/>
              </a:rPr>
              <a:t>Questions? </a:t>
            </a:r>
            <a:endParaRPr b="0"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492251" y="2419900"/>
            <a:ext cx="8184662" cy="5255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1" i="0"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See GCA’s Fixed Price Surplus Webpage: </a:t>
            </a:r>
            <a:endParaRPr b="1" i="0"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1019907" y="2848800"/>
            <a:ext cx="7657005" cy="1529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</a:pPr>
            <a:r>
              <a:rPr b="0" i="0" lang="en-US" sz="2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https://finance.uw.edu/gca/award-lifecycle/budget-setup/surplus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4b2e83 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