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8" r:id="rId4"/>
    <p:sldMasterId id="2147483669" r:id="rId5"/>
    <p:sldMasterId id="214748367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6858000" cx="9144000"/>
  <p:notesSz cx="6858000" cy="9144000"/>
  <p:embeddedFontLst>
    <p:embeddedFont>
      <p:font typeface="Encode Sans Black"/>
      <p:bold r:id="rId12"/>
    </p:embeddedFont>
    <p:embeddedFont>
      <p:font typeface="Open Sans Light"/>
      <p:regular r:id="rId13"/>
      <p:bold r:id="rId14"/>
      <p:italic r:id="rId15"/>
      <p:boldItalic r:id="rId16"/>
    </p:embeddedFont>
    <p:embeddedFont>
      <p:font typeface="Century Gothic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Italic.fntdata"/><Relationship Id="rId11" Type="http://schemas.openxmlformats.org/officeDocument/2006/relationships/slide" Target="slides/slide4.xml"/><Relationship Id="rId22" Type="http://schemas.openxmlformats.org/officeDocument/2006/relationships/font" Target="fonts/OpenSans-bold.fntdata"/><Relationship Id="rId10" Type="http://schemas.openxmlformats.org/officeDocument/2006/relationships/slide" Target="slides/slide3.xml"/><Relationship Id="rId21" Type="http://schemas.openxmlformats.org/officeDocument/2006/relationships/font" Target="fonts/OpenSans-regular.fntdata"/><Relationship Id="rId13" Type="http://schemas.openxmlformats.org/officeDocument/2006/relationships/font" Target="fonts/OpenSansLight-regular.fntdata"/><Relationship Id="rId24" Type="http://schemas.openxmlformats.org/officeDocument/2006/relationships/font" Target="fonts/OpenSans-boldItalic.fntdata"/><Relationship Id="rId12" Type="http://schemas.openxmlformats.org/officeDocument/2006/relationships/font" Target="fonts/EncodeSansBlack-bold.fntdata"/><Relationship Id="rId23" Type="http://schemas.openxmlformats.org/officeDocument/2006/relationships/font" Target="fonts/OpenSans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schemas.openxmlformats.org/officeDocument/2006/relationships/font" Target="fonts/CenturyGothic-regular.fntdata"/><Relationship Id="rId16" Type="http://schemas.openxmlformats.org/officeDocument/2006/relationships/font" Target="fonts/OpenSansLigh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CenturyGothic-italic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CenturyGothic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e7cca0e1_2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6ee7cca0e1_2_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ee7cca0e1_2_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ee7cca0e1_2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6ee7cca0e1_2_5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ee7cca0e1_2_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ee7cca0e1_2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Change to SF-424</a:t>
            </a:r>
            <a:r>
              <a:rPr lang="en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FORMS F in May</a:t>
            </a:r>
            <a:endParaRPr sz="1400"/>
          </a:p>
        </p:txBody>
      </p:sp>
      <p:sp>
        <p:nvSpPr>
          <p:cNvPr id="116" name="Google Shape;116;g6ee7cca0e1_2_6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ee7cca0e1_2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6ee7cca0e1_2_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52" name="Google Shape;5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5" name="Google Shape;5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65" name="Google Shape;6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66" name="Google Shape;6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7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71" name="Google Shape;7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81" name="Google Shape;8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82" name="Google Shape;8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83" name="Google Shape;8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87" name="Google Shape;8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88" name="Google Shape;8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22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22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93" name="Google Shape;93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94" name="Google Shape;9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98" name="Google Shape;9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99" name="Google Shape;9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" sz="4250">
                <a:latin typeface="Open Sans"/>
                <a:ea typeface="Open Sans"/>
                <a:cs typeface="Open Sans"/>
                <a:sym typeface="Open Sans"/>
              </a:rPr>
              <a:t>Federal </a:t>
            </a:r>
            <a:endParaRPr sz="425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" sz="4250">
                <a:latin typeface="Open Sans"/>
                <a:ea typeface="Open Sans"/>
                <a:cs typeface="Open Sans"/>
                <a:sym typeface="Open Sans"/>
              </a:rPr>
              <a:t>Unique Entity Identifier</a:t>
            </a:r>
            <a:endParaRPr/>
          </a:p>
        </p:txBody>
      </p:sp>
      <p:sp>
        <p:nvSpPr>
          <p:cNvPr id="105" name="Google Shape;105;p24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February</a:t>
            </a:r>
            <a:r>
              <a:rPr lang="en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2020 </a:t>
            </a:r>
            <a:r>
              <a:rPr b="0" i="0" lang="en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DUNS Replacement: Unique Entity Identifier</a:t>
            </a:r>
            <a:endParaRPr/>
          </a:p>
        </p:txBody>
      </p:sp>
      <p:sp>
        <p:nvSpPr>
          <p:cNvPr id="112" name="Google Shape;112;p25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/>
              <a:t>Federal Gov’t implementing Unique Entity Identifier (UEI) for entities doing business with them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Replaces use of DUNS number by Federal Gov’t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12-character </a:t>
            </a:r>
            <a:r>
              <a:rPr lang="en"/>
              <a:t>alphanumeric value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Will be used by all Federal Agencies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/>
              <a:t>UW involved in </a:t>
            </a:r>
            <a:r>
              <a:rPr lang="en"/>
              <a:t>workgroup with FDP/GSA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Adelia Yee (OSP)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Doug Divine (Finance)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Scheduled Implementation by Dec 2020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What to know now</a:t>
            </a:r>
            <a:endParaRPr/>
          </a:p>
        </p:txBody>
      </p:sp>
      <p:sp>
        <p:nvSpPr>
          <p:cNvPr id="119" name="Google Shape;119;p26"/>
          <p:cNvSpPr txBox="1"/>
          <p:nvPr>
            <p:ph idx="2" type="body"/>
          </p:nvPr>
        </p:nvSpPr>
        <p:spPr>
          <a:xfrm>
            <a:off x="583100" y="1494375"/>
            <a:ext cx="8313900" cy="42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" sz="2300"/>
              <a:t>Expect </a:t>
            </a:r>
            <a:r>
              <a:rPr lang="en" sz="2300"/>
              <a:t>to see UEI referenced on systems and forms before December</a:t>
            </a:r>
            <a:endParaRPr sz="23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" sz="2300"/>
              <a:t>Until further notice, continue to enter DUNS in UEI fields</a:t>
            </a:r>
            <a:endParaRPr sz="2300"/>
          </a:p>
        </p:txBody>
      </p:sp>
      <p:pic>
        <p:nvPicPr>
          <p:cNvPr id="120" name="Google Shape;120;p26"/>
          <p:cNvPicPr preferRelativeResize="0"/>
          <p:nvPr/>
        </p:nvPicPr>
        <p:blipFill rotWithShape="1">
          <a:blip r:embed="rId3">
            <a:alphaModFix/>
          </a:blip>
          <a:srcRect b="18028" l="17950" r="7533" t="34263"/>
          <a:stretch/>
        </p:blipFill>
        <p:spPr>
          <a:xfrm>
            <a:off x="133300" y="3518425"/>
            <a:ext cx="7314700" cy="2948725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