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Encode Sans"/>
      <p:regular r:id="rId18"/>
      <p:bold r:id="rId19"/>
    </p:embeddedFont>
    <p:embeddedFont>
      <p:font typeface="Encode Sans Black"/>
      <p:bold r:id="rId20"/>
    </p:embeddedFont>
    <p:embeddedFont>
      <p:font typeface="Open Sans Light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Black-bold.fntdata"/><Relationship Id="rId22" Type="http://schemas.openxmlformats.org/officeDocument/2006/relationships/font" Target="fonts/OpenSansLight-bold.fntdata"/><Relationship Id="rId21" Type="http://schemas.openxmlformats.org/officeDocument/2006/relationships/font" Target="fonts/OpenSansLight-regular.fntdata"/><Relationship Id="rId24" Type="http://schemas.openxmlformats.org/officeDocument/2006/relationships/font" Target="fonts/OpenSansLight-boldItalic.fntdata"/><Relationship Id="rId23" Type="http://schemas.openxmlformats.org/officeDocument/2006/relationships/font" Target="fonts/OpenSansLigh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EncodeSans-bold.fntdata"/><Relationship Id="rId18" Type="http://schemas.openxmlformats.org/officeDocument/2006/relationships/font" Target="fonts/Encode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rants.nih.gov/grants/guide/notice-files/NOT-OD-20-070.html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u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sf.gov/pubs/policydocs/pappg20_1/index.jsp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federalregister.gov/documents/2020/01/22/2019-28524/guidance-for-grants-and-agreements?utm_medium=email&amp;utm_campaign=subscription+mailing+list&amp;utm_source=federalregister.gov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rants.nih.gov/grants/policy/nihgps/index.ht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COMPLIANCE CORNER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New NRSA Budget Levels –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What’s Changed?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24" name="Google Shape;124;p20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5715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571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See NOT-OD-20-070 for more information:</a:t>
            </a:r>
            <a:endParaRPr/>
          </a:p>
          <a:p>
            <a:pPr indent="-285750" lvl="1" marL="74295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Char char="–"/>
            </a:pPr>
            <a:r>
              <a:rPr lang="en-U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https://grants.nih.gov/grants/guide/notice-files/NOT-OD-20-070.html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creen Clipping" id="125" name="Google Shape;12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9305" y="1736725"/>
            <a:ext cx="5437072" cy="3235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Questions?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Andra Sawyer, Assistant Director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206-685-8902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Gardner, Compliance Analyst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Revised NSF PAPPG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Released on January 24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2020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Effective June 1, 2020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“For proposals submitted or due, and awards made, on or after June 1</a:t>
            </a:r>
            <a:r>
              <a:rPr baseline="30000" lang="en-US" sz="24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, 2020.”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https://www.nsf.gov/pubs/policydocs/pappg20_1/index.jsp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Revised NSF PAPPG –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Participant Support (Chapter II.C.2.g.)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latin typeface="Arial"/>
                <a:ea typeface="Arial"/>
                <a:cs typeface="Arial"/>
                <a:sym typeface="Arial"/>
              </a:rPr>
              <a:t>Old: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“Participant support costs may not be budgeted to cover room rental fees, catering costs, supplies, etc., related to an NSF-sponsored conference.”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latin typeface="Arial"/>
                <a:ea typeface="Arial"/>
                <a:cs typeface="Arial"/>
                <a:sym typeface="Arial"/>
              </a:rPr>
              <a:t>New: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“Costs related to an NSF-sponsored conference … venue rental fees, catering costs, supplies … that will be secured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through a service agreement/contract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should be budgeted on line G.6. Other Direct Costs …”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Revised NSF PAPPG –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Participant Support (Chapter II.C.2.g.)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947700" y="2358300"/>
            <a:ext cx="8196300" cy="14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Room rental fees, catering fees, and supplies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be considered Participant Support if not paid through a service agreement/contract. 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  <p:sp>
        <p:nvSpPr>
          <p:cNvPr id="76" name="Google Shape;76;p14"/>
          <p:cNvSpPr txBox="1"/>
          <p:nvPr>
            <p:ph idx="2" type="body"/>
          </p:nvPr>
        </p:nvSpPr>
        <p:spPr>
          <a:xfrm>
            <a:off x="665938" y="1809900"/>
            <a:ext cx="81963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What’s the difference?</a:t>
            </a:r>
            <a:endParaRPr/>
          </a:p>
        </p:txBody>
      </p:sp>
      <p:sp>
        <p:nvSpPr>
          <p:cNvPr id="77" name="Google Shape;77;p14"/>
          <p:cNvSpPr txBox="1"/>
          <p:nvPr>
            <p:ph idx="2" type="body"/>
          </p:nvPr>
        </p:nvSpPr>
        <p:spPr>
          <a:xfrm>
            <a:off x="947700" y="3843900"/>
            <a:ext cx="8196300" cy="15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 costs are procured through a service agreement/contract, they are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considered Participant Support and F&amp;A should be applied.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Revised NSF PAPPG –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Participant Support (Chapter II.C.2.g.) </a:t>
            </a:r>
            <a:r>
              <a:rPr lang="en-US"/>
              <a:t>	</a:t>
            </a:r>
            <a:endParaRPr/>
          </a:p>
        </p:txBody>
      </p:sp>
      <p:sp>
        <p:nvSpPr>
          <p:cNvPr id="83" name="Google Shape;83;p15"/>
          <p:cNvSpPr txBox="1"/>
          <p:nvPr>
            <p:ph idx="2" type="body"/>
          </p:nvPr>
        </p:nvSpPr>
        <p:spPr>
          <a:xfrm>
            <a:off x="659300" y="1736725"/>
            <a:ext cx="8196300" cy="1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hasn’t changed?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following costs are still not allowed as Participant Support: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531025" y="3212425"/>
            <a:ext cx="819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Employee costs</a:t>
            </a:r>
            <a:endParaRPr/>
          </a:p>
        </p:txBody>
      </p:sp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671750" y="3583225"/>
            <a:ext cx="4191300" cy="10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Travel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Food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Registration Fees</a:t>
            </a:r>
            <a:endParaRPr/>
          </a:p>
        </p:txBody>
      </p:sp>
      <p:sp>
        <p:nvSpPr>
          <p:cNvPr id="87" name="Google Shape;87;p15"/>
          <p:cNvSpPr txBox="1"/>
          <p:nvPr>
            <p:ph idx="2" type="body"/>
          </p:nvPr>
        </p:nvSpPr>
        <p:spPr>
          <a:xfrm>
            <a:off x="531025" y="4654521"/>
            <a:ext cx="8196300" cy="7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Speaker Fees (unless the primary purpose of the Speaker’s attendance is learning)</a:t>
            </a:r>
            <a:endParaRPr/>
          </a:p>
        </p:txBody>
      </p:sp>
      <p:sp>
        <p:nvSpPr>
          <p:cNvPr id="88" name="Google Shape;88;p15"/>
          <p:cNvSpPr txBox="1"/>
          <p:nvPr>
            <p:ph idx="2" type="body"/>
          </p:nvPr>
        </p:nvSpPr>
        <p:spPr>
          <a:xfrm>
            <a:off x="531025" y="5352918"/>
            <a:ext cx="819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Incentive payments to research subjects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2 CFR 200 – Uniform Guidance: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Proposed Changes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6"/>
          <p:cNvSpPr txBox="1"/>
          <p:nvPr>
            <p:ph idx="2" type="body"/>
          </p:nvPr>
        </p:nvSpPr>
        <p:spPr>
          <a:xfrm>
            <a:off x="659300" y="1736725"/>
            <a:ext cx="8196300" cy="32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OMB released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proposed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revisions on January 21, 2020.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Comment period open from January 22 through March 23, 2020.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current Uniform Guidance is still applicable until the revisions are finalized.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is gathering feedback/comments in coordination with the Office of Research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  <p:sp>
        <p:nvSpPr>
          <p:cNvPr id="96" name="Google Shape;96;p16"/>
          <p:cNvSpPr txBox="1"/>
          <p:nvPr>
            <p:ph idx="2" type="body"/>
          </p:nvPr>
        </p:nvSpPr>
        <p:spPr>
          <a:xfrm>
            <a:off x="665938" y="4939225"/>
            <a:ext cx="8196300" cy="11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https://www.federalregister.gov/documents/2020/01/22/2019-28524/guidance-for-grants-and-agreements?utm_medium=email&amp;utm_campaign=subscription+mailing+list&amp;utm_source=federalregister.gov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Revised NIH Grants Policy Statement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Released: December 10, 2019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Effective: For all NIH grants and cooperative agreements beginning on or after October 1, 2019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major post award fiscal compliance impacts</a:t>
            </a:r>
            <a:endParaRPr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https://grants.nih.gov/grants/policy/nihgps/index.htm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New NRSA Budget Levels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09" name="Google Shape;109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Establishes Stipend, Training Related Expenses, and Institutional Allowance levels for NRSA Training Grants &amp; Fellowships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Levels apply to NRSA Awards made with FY2020 funds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Awards beginning </a:t>
            </a:r>
            <a:r>
              <a:rPr lang="en-US" sz="2400" u="sng">
                <a:latin typeface="Arial"/>
                <a:ea typeface="Arial"/>
                <a:cs typeface="Arial"/>
                <a:sym typeface="Arial"/>
              </a:rPr>
              <a:t>on or after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October 1, 2019</a:t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Awards beginning </a:t>
            </a:r>
            <a:r>
              <a:rPr lang="en-US" sz="2800" u="sng">
                <a:latin typeface="Arial"/>
                <a:ea typeface="Arial"/>
                <a:cs typeface="Arial"/>
                <a:sym typeface="Arial"/>
              </a:rPr>
              <a:t>before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October 1, 2019 do not receive an increase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NRSA Budget Levels –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Which year is my Award?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16" name="Google Shape;116;p19"/>
          <p:cNvSpPr txBox="1"/>
          <p:nvPr>
            <p:ph idx="2" type="body"/>
          </p:nvPr>
        </p:nvSpPr>
        <p:spPr>
          <a:xfrm>
            <a:off x="659305" y="1736725"/>
            <a:ext cx="8196210" cy="43766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NIH Notice of Award states under which fiscal year the Award was issued.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0158" y="2737209"/>
            <a:ext cx="5187859" cy="1763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0027" y="4804085"/>
            <a:ext cx="7992154" cy="936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