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34" r:id="rId5"/>
    <p:sldMasterId id="2147483735" r:id="rId6"/>
    <p:sldMasterId id="2147483736" r:id="rId7"/>
    <p:sldMasterId id="2147483737" r:id="rId8"/>
    <p:sldMasterId id="2147483738" r:id="rId9"/>
    <p:sldMasterId id="2147483739" r:id="rId10"/>
    <p:sldMasterId id="2147483740" r:id="rId11"/>
    <p:sldMasterId id="2147483741" r:id="rId12"/>
    <p:sldMasterId id="2147483742" r:id="rId13"/>
    <p:sldMasterId id="2147483743" r:id="rId14"/>
    <p:sldMasterId id="2147483744" r:id="rId15"/>
    <p:sldMasterId id="2147483745"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Lst>
  <p:sldSz cy="6858000" cx="9144000"/>
  <p:notesSz cx="6858000" cy="9144000"/>
  <p:embeddedFontLst>
    <p:embeddedFont>
      <p:font typeface="Encode Sans"/>
      <p:regular r:id="rId76"/>
      <p:bold r:id="rId77"/>
    </p:embeddedFont>
    <p:embeddedFont>
      <p:font typeface="Arial Black"/>
      <p:regular r:id="rId78"/>
    </p:embeddedFont>
    <p:embeddedFont>
      <p:font typeface="Encode Sans Black"/>
      <p:bold r:id="rId79"/>
    </p:embeddedFont>
    <p:embeddedFont>
      <p:font typeface="Open Sans Light"/>
      <p:regular r:id="rId80"/>
      <p:bold r:id="rId81"/>
      <p:italic r:id="rId82"/>
      <p:boldItalic r:id="rId83"/>
    </p:embeddedFont>
    <p:embeddedFont>
      <p:font typeface="Open Sans"/>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FB9FF07-C748-4BF6-A861-0B11327548AC}">
  <a:tblStyle styleId="{8FB9FF07-C748-4BF6-A861-0B11327548A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1DB31E1E-9200-4FD3-A9CA-F9998CC2767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7EC"/>
          </a:solidFill>
        </a:fill>
      </a:tcStyle>
    </a:wholeTbl>
    <a:band1H>
      <a:tcTxStyle/>
      <a:tcStyle>
        <a:fill>
          <a:solidFill>
            <a:srgbClr val="CECCD8"/>
          </a:solidFill>
        </a:fill>
      </a:tcStyle>
    </a:band1H>
    <a:band2H>
      <a:tcTxStyle/>
    </a:band2H>
    <a:band1V>
      <a:tcTxStyle/>
      <a:tcStyle>
        <a:fill>
          <a:solidFill>
            <a:srgbClr val="CECCD8"/>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3.xml"/><Relationship Id="rId84" Type="http://schemas.openxmlformats.org/officeDocument/2006/relationships/font" Target="fonts/OpenSans-regular.fntdata"/><Relationship Id="rId83" Type="http://schemas.openxmlformats.org/officeDocument/2006/relationships/font" Target="fonts/OpenSansLight-boldItalic.fntdata"/><Relationship Id="rId42" Type="http://schemas.openxmlformats.org/officeDocument/2006/relationships/slide" Target="slides/slide25.xml"/><Relationship Id="rId86" Type="http://schemas.openxmlformats.org/officeDocument/2006/relationships/font" Target="fonts/OpenSans-italic.fntdata"/><Relationship Id="rId41" Type="http://schemas.openxmlformats.org/officeDocument/2006/relationships/slide" Target="slides/slide24.xml"/><Relationship Id="rId85" Type="http://schemas.openxmlformats.org/officeDocument/2006/relationships/font" Target="fonts/OpenSans-bold.fntdata"/><Relationship Id="rId44" Type="http://schemas.openxmlformats.org/officeDocument/2006/relationships/slide" Target="slides/slide27.xml"/><Relationship Id="rId43" Type="http://schemas.openxmlformats.org/officeDocument/2006/relationships/slide" Target="slides/slide26.xml"/><Relationship Id="rId87" Type="http://schemas.openxmlformats.org/officeDocument/2006/relationships/font" Target="fonts/OpenSans-boldItalic.fntdata"/><Relationship Id="rId46" Type="http://schemas.openxmlformats.org/officeDocument/2006/relationships/slide" Target="slides/slide29.xml"/><Relationship Id="rId45" Type="http://schemas.openxmlformats.org/officeDocument/2006/relationships/slide" Target="slides/slide28.xml"/><Relationship Id="rId80" Type="http://schemas.openxmlformats.org/officeDocument/2006/relationships/font" Target="fonts/OpenSansLight-regular.fntdata"/><Relationship Id="rId82" Type="http://schemas.openxmlformats.org/officeDocument/2006/relationships/font" Target="fonts/OpenSansLight-italic.fntdata"/><Relationship Id="rId81" Type="http://schemas.openxmlformats.org/officeDocument/2006/relationships/font" Target="fonts/OpenSansLight-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1.xml"/><Relationship Id="rId47" Type="http://schemas.openxmlformats.org/officeDocument/2006/relationships/slide" Target="slides/slide30.xml"/><Relationship Id="rId49" Type="http://schemas.openxmlformats.org/officeDocument/2006/relationships/slide" Target="slides/slide3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56.xml"/><Relationship Id="rId72" Type="http://schemas.openxmlformats.org/officeDocument/2006/relationships/slide" Target="slides/slide55.xml"/><Relationship Id="rId31" Type="http://schemas.openxmlformats.org/officeDocument/2006/relationships/slide" Target="slides/slide14.xml"/><Relationship Id="rId75" Type="http://schemas.openxmlformats.org/officeDocument/2006/relationships/slide" Target="slides/slide58.xml"/><Relationship Id="rId30" Type="http://schemas.openxmlformats.org/officeDocument/2006/relationships/slide" Target="slides/slide13.xml"/><Relationship Id="rId74" Type="http://schemas.openxmlformats.org/officeDocument/2006/relationships/slide" Target="slides/slide57.xml"/><Relationship Id="rId33" Type="http://schemas.openxmlformats.org/officeDocument/2006/relationships/slide" Target="slides/slide16.xml"/><Relationship Id="rId77" Type="http://schemas.openxmlformats.org/officeDocument/2006/relationships/font" Target="fonts/EncodeSans-bold.fntdata"/><Relationship Id="rId32" Type="http://schemas.openxmlformats.org/officeDocument/2006/relationships/slide" Target="slides/slide15.xml"/><Relationship Id="rId76" Type="http://schemas.openxmlformats.org/officeDocument/2006/relationships/font" Target="fonts/EncodeSans-regular.fntdata"/><Relationship Id="rId35" Type="http://schemas.openxmlformats.org/officeDocument/2006/relationships/slide" Target="slides/slide18.xml"/><Relationship Id="rId79" Type="http://schemas.openxmlformats.org/officeDocument/2006/relationships/font" Target="fonts/EncodeSansBlack-bold.fntdata"/><Relationship Id="rId34" Type="http://schemas.openxmlformats.org/officeDocument/2006/relationships/slide" Target="slides/slide17.xml"/><Relationship Id="rId78" Type="http://schemas.openxmlformats.org/officeDocument/2006/relationships/font" Target="fonts/ArialBlack-regular.fntdata"/><Relationship Id="rId71" Type="http://schemas.openxmlformats.org/officeDocument/2006/relationships/slide" Target="slides/slide54.xml"/><Relationship Id="rId70" Type="http://schemas.openxmlformats.org/officeDocument/2006/relationships/slide" Target="slides/slide53.xml"/><Relationship Id="rId37" Type="http://schemas.openxmlformats.org/officeDocument/2006/relationships/slide" Target="slides/slide20.xml"/><Relationship Id="rId36" Type="http://schemas.openxmlformats.org/officeDocument/2006/relationships/slide" Target="slides/slide19.xml"/><Relationship Id="rId39" Type="http://schemas.openxmlformats.org/officeDocument/2006/relationships/slide" Target="slides/slide22.xml"/><Relationship Id="rId38" Type="http://schemas.openxmlformats.org/officeDocument/2006/relationships/slide" Target="slides/slide21.xml"/><Relationship Id="rId62" Type="http://schemas.openxmlformats.org/officeDocument/2006/relationships/slide" Target="slides/slide45.xml"/><Relationship Id="rId61" Type="http://schemas.openxmlformats.org/officeDocument/2006/relationships/slide" Target="slides/slide44.xml"/><Relationship Id="rId20" Type="http://schemas.openxmlformats.org/officeDocument/2006/relationships/slide" Target="slides/slide3.xml"/><Relationship Id="rId64" Type="http://schemas.openxmlformats.org/officeDocument/2006/relationships/slide" Target="slides/slide47.xml"/><Relationship Id="rId63" Type="http://schemas.openxmlformats.org/officeDocument/2006/relationships/slide" Target="slides/slide46.xml"/><Relationship Id="rId22" Type="http://schemas.openxmlformats.org/officeDocument/2006/relationships/slide" Target="slides/slide5.xml"/><Relationship Id="rId66" Type="http://schemas.openxmlformats.org/officeDocument/2006/relationships/slide" Target="slides/slide49.xml"/><Relationship Id="rId21" Type="http://schemas.openxmlformats.org/officeDocument/2006/relationships/slide" Target="slides/slide4.xml"/><Relationship Id="rId65" Type="http://schemas.openxmlformats.org/officeDocument/2006/relationships/slide" Target="slides/slide48.xml"/><Relationship Id="rId24" Type="http://schemas.openxmlformats.org/officeDocument/2006/relationships/slide" Target="slides/slide7.xml"/><Relationship Id="rId68" Type="http://schemas.openxmlformats.org/officeDocument/2006/relationships/slide" Target="slides/slide51.xml"/><Relationship Id="rId23" Type="http://schemas.openxmlformats.org/officeDocument/2006/relationships/slide" Target="slides/slide6.xml"/><Relationship Id="rId67" Type="http://schemas.openxmlformats.org/officeDocument/2006/relationships/slide" Target="slides/slide50.xml"/><Relationship Id="rId60" Type="http://schemas.openxmlformats.org/officeDocument/2006/relationships/slide" Target="slides/slide43.xml"/><Relationship Id="rId26" Type="http://schemas.openxmlformats.org/officeDocument/2006/relationships/slide" Target="slides/slide9.xml"/><Relationship Id="rId25" Type="http://schemas.openxmlformats.org/officeDocument/2006/relationships/slide" Target="slides/slide8.xml"/><Relationship Id="rId69" Type="http://schemas.openxmlformats.org/officeDocument/2006/relationships/slide" Target="slides/slide52.xml"/><Relationship Id="rId28" Type="http://schemas.openxmlformats.org/officeDocument/2006/relationships/slide" Target="slides/slide11.xml"/><Relationship Id="rId27" Type="http://schemas.openxmlformats.org/officeDocument/2006/relationships/slide" Target="slides/slide10.xml"/><Relationship Id="rId29" Type="http://schemas.openxmlformats.org/officeDocument/2006/relationships/slide" Target="slides/slide12.xml"/><Relationship Id="rId51" Type="http://schemas.openxmlformats.org/officeDocument/2006/relationships/slide" Target="slides/slide34.xml"/><Relationship Id="rId50" Type="http://schemas.openxmlformats.org/officeDocument/2006/relationships/slide" Target="slides/slide33.xml"/><Relationship Id="rId53" Type="http://schemas.openxmlformats.org/officeDocument/2006/relationships/slide" Target="slides/slide36.xml"/><Relationship Id="rId52" Type="http://schemas.openxmlformats.org/officeDocument/2006/relationships/slide" Target="slides/slide35.xml"/><Relationship Id="rId11" Type="http://schemas.openxmlformats.org/officeDocument/2006/relationships/slideMaster" Target="slideMasters/slideMaster7.xml"/><Relationship Id="rId55" Type="http://schemas.openxmlformats.org/officeDocument/2006/relationships/slide" Target="slides/slide38.xml"/><Relationship Id="rId10" Type="http://schemas.openxmlformats.org/officeDocument/2006/relationships/slideMaster" Target="slideMasters/slideMaster6.xml"/><Relationship Id="rId54" Type="http://schemas.openxmlformats.org/officeDocument/2006/relationships/slide" Target="slides/slide37.xml"/><Relationship Id="rId13" Type="http://schemas.openxmlformats.org/officeDocument/2006/relationships/slideMaster" Target="slideMasters/slideMaster9.xml"/><Relationship Id="rId57" Type="http://schemas.openxmlformats.org/officeDocument/2006/relationships/slide" Target="slides/slide40.xml"/><Relationship Id="rId12" Type="http://schemas.openxmlformats.org/officeDocument/2006/relationships/slideMaster" Target="slideMasters/slideMaster8.xml"/><Relationship Id="rId56" Type="http://schemas.openxmlformats.org/officeDocument/2006/relationships/slide" Target="slides/slide39.xml"/><Relationship Id="rId15" Type="http://schemas.openxmlformats.org/officeDocument/2006/relationships/slideMaster" Target="slideMasters/slideMaster11.xml"/><Relationship Id="rId59" Type="http://schemas.openxmlformats.org/officeDocument/2006/relationships/slide" Target="slides/slide42.xml"/><Relationship Id="rId14" Type="http://schemas.openxmlformats.org/officeDocument/2006/relationships/slideMaster" Target="slideMasters/slideMaster10.xml"/><Relationship Id="rId58" Type="http://schemas.openxmlformats.org/officeDocument/2006/relationships/slide" Target="slides/slide41.xml"/><Relationship Id="rId17" Type="http://schemas.openxmlformats.org/officeDocument/2006/relationships/notesMaster" Target="notesMasters/notesMaster1.xml"/><Relationship Id="rId16" Type="http://schemas.openxmlformats.org/officeDocument/2006/relationships/slideMaster" Target="slideMasters/slideMaster12.xml"/><Relationship Id="rId19" Type="http://schemas.openxmlformats.org/officeDocument/2006/relationships/slide" Target="slides/slide2.xml"/><Relationship Id="rId1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g71351fd79f_0_80: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71351fd79f_0_80: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529" name="Google Shape;529;g71351fd79f_0_80: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g8157d4bd08_1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8157d4bd08_1_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8157d4bd08_1_6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g8157d4bd08_1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8157d4bd08_1_7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8157d4bd08_1_7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g8157d4bd08_1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8157d4bd08_1_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8157d4bd08_1_7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81605f0547_1_1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81605f0547_1_1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g81605f0547_1_1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81605f0547_1_1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g81605f0547_1_1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81605f0547_1_1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g8157d4bd08_1_56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8157d4bd08_1_5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8157d4bd08_1_5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8157d4bd08_1_5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8157d4bd08_1_5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8157d4bd08_1_5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8157d4bd08_1_5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8157d4bd08_1_5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g8157d4bd08_0_102: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8157d4bd08_0_102: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g8157d4bd08_1_5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8157d4bd08_1_5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Google Shape;655;g8157d4bd08_1_5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8157d4bd08_1_5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g8157d4bd08_1_5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8157d4bd08_1_5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g8157d4bd08_1_6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8157d4bd08_1_6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Google Shape;673;g8157d4bd08_1_6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g8157d4bd08_1_6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Google Shape;679;g8157d4bd08_2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8157d4bd08_2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Google Shape;689;g8157d4bd08_2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8157d4bd08_2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Google Shape;715;g8157d4bd08_2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8157d4bd08_2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Google Shape;722;g8157d4bd08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g8157d4bd08_2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g8157d4bd08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g8157d4bd08_2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g8157d4bd08_0_107: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8157d4bd08_0_107: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g8157d4bd08_1_8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39" name="Google Shape;739;g8157d4bd08_1_8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g8157d4bd08_1_8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8157d4bd08_1_8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g8157d4bd08_1_82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g8157d4bd08_1_8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8157d4bd08_1_8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g8157d4bd08_1_82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g8157d4bd08_1_8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8157d4bd08_1_8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g8157d4bd08_1_83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g8157d4bd08_1_9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65" name="Google Shape;765;g8157d4bd08_1_9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Google Shape;770;g8157d4bd08_1_9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8157d4bd08_1_98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g8157d4bd08_1_98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g8157d4bd08_1_9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8157d4bd08_1_99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g8157d4bd08_1_99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Google Shape;790;g8157d4bd08_1_10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8157d4bd08_1_100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792" name="Google Shape;792;g8157d4bd08_1_100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6" name="Shape 796"/>
        <p:cNvGrpSpPr/>
        <p:nvPr/>
      </p:nvGrpSpPr>
      <p:grpSpPr>
        <a:xfrm>
          <a:off x="0" y="0"/>
          <a:ext cx="0" cy="0"/>
          <a:chOff x="0" y="0"/>
          <a:chExt cx="0" cy="0"/>
        </a:xfrm>
      </p:grpSpPr>
      <p:sp>
        <p:nvSpPr>
          <p:cNvPr id="797" name="Google Shape;797;g8157d4bd08_1_10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8157d4bd08_1_10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799" name="Google Shape;799;g8157d4bd08_1_101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g8157d4bd08_1_10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8157d4bd08_1_10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06" name="Google Shape;806;g8157d4bd08_1_101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g8157d4bd08_0_112: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8157d4bd08_0_112: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0" name="Shape 810"/>
        <p:cNvGrpSpPr/>
        <p:nvPr/>
      </p:nvGrpSpPr>
      <p:grpSpPr>
        <a:xfrm>
          <a:off x="0" y="0"/>
          <a:ext cx="0" cy="0"/>
          <a:chOff x="0" y="0"/>
          <a:chExt cx="0" cy="0"/>
        </a:xfrm>
      </p:grpSpPr>
      <p:sp>
        <p:nvSpPr>
          <p:cNvPr id="811" name="Google Shape;811;g8157d4bd08_1_10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8157d4bd08_1_10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13" name="Google Shape;813;g8157d4bd08_1_102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g8157d4bd08_1_10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8157d4bd08_1_10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g8157d4bd08_1_102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4" name="Shape 824"/>
        <p:cNvGrpSpPr/>
        <p:nvPr/>
      </p:nvGrpSpPr>
      <p:grpSpPr>
        <a:xfrm>
          <a:off x="0" y="0"/>
          <a:ext cx="0" cy="0"/>
          <a:chOff x="0" y="0"/>
          <a:chExt cx="0" cy="0"/>
        </a:xfrm>
      </p:grpSpPr>
      <p:sp>
        <p:nvSpPr>
          <p:cNvPr id="825" name="Google Shape;825;g8157d4bd08_1_10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8157d4bd08_1_10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g8157d4bd08_1_103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Google Shape;832;g8157d4bd08_1_10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8157d4bd08_1_10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g8157d4bd08_1_104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8" name="Shape 838"/>
        <p:cNvGrpSpPr/>
        <p:nvPr/>
      </p:nvGrpSpPr>
      <p:grpSpPr>
        <a:xfrm>
          <a:off x="0" y="0"/>
          <a:ext cx="0" cy="0"/>
          <a:chOff x="0" y="0"/>
          <a:chExt cx="0" cy="0"/>
        </a:xfrm>
      </p:grpSpPr>
      <p:sp>
        <p:nvSpPr>
          <p:cNvPr id="839" name="Google Shape;839;g8157d4bd08_1_10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8157d4bd08_1_104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g8157d4bd08_1_104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5" name="Shape 845"/>
        <p:cNvGrpSpPr/>
        <p:nvPr/>
      </p:nvGrpSpPr>
      <p:grpSpPr>
        <a:xfrm>
          <a:off x="0" y="0"/>
          <a:ext cx="0" cy="0"/>
          <a:chOff x="0" y="0"/>
          <a:chExt cx="0" cy="0"/>
        </a:xfrm>
      </p:grpSpPr>
      <p:sp>
        <p:nvSpPr>
          <p:cNvPr id="846" name="Google Shape;846;g8157d4bd08_1_10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47" name="Google Shape;847;g8157d4bd08_1_10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0" name="Shape 850"/>
        <p:cNvGrpSpPr/>
        <p:nvPr/>
      </p:nvGrpSpPr>
      <p:grpSpPr>
        <a:xfrm>
          <a:off x="0" y="0"/>
          <a:ext cx="0" cy="0"/>
          <a:chOff x="0" y="0"/>
          <a:chExt cx="0" cy="0"/>
        </a:xfrm>
      </p:grpSpPr>
      <p:sp>
        <p:nvSpPr>
          <p:cNvPr id="851" name="Google Shape;851;g8157d4bd08_1_1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52" name="Google Shape;852;g8157d4bd08_1_13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6" name="Shape 856"/>
        <p:cNvGrpSpPr/>
        <p:nvPr/>
      </p:nvGrpSpPr>
      <p:grpSpPr>
        <a:xfrm>
          <a:off x="0" y="0"/>
          <a:ext cx="0" cy="0"/>
          <a:chOff x="0" y="0"/>
          <a:chExt cx="0" cy="0"/>
        </a:xfrm>
      </p:grpSpPr>
      <p:sp>
        <p:nvSpPr>
          <p:cNvPr id="857" name="Google Shape;857;g8157d4bd08_1_1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8" name="Google Shape;858;g8157d4bd08_1_13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
              <a:t>Why timely? UWFT and federal GSA retirement of DUNS# identifier</a:t>
            </a:r>
            <a:endParaRPr/>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
              <a:t>HERD: </a:t>
            </a:r>
            <a:r>
              <a:rPr lang="en" sz="1050">
                <a:solidFill>
                  <a:srgbClr val="324674"/>
                </a:solidFill>
                <a:highlight>
                  <a:srgbClr val="FFFFFF"/>
                </a:highlight>
                <a:latin typeface="Arial"/>
                <a:ea typeface="Arial"/>
                <a:cs typeface="Arial"/>
                <a:sym typeface="Arial"/>
              </a:rPr>
              <a:t>The Higher Education Research and Development (HERD) Survey is the primary source of information on separately accounted for R&amp;D expenditures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2" name="Shape 862"/>
        <p:cNvGrpSpPr/>
        <p:nvPr/>
      </p:nvGrpSpPr>
      <p:grpSpPr>
        <a:xfrm>
          <a:off x="0" y="0"/>
          <a:ext cx="0" cy="0"/>
          <a:chOff x="0" y="0"/>
          <a:chExt cx="0" cy="0"/>
        </a:xfrm>
      </p:grpSpPr>
      <p:sp>
        <p:nvSpPr>
          <p:cNvPr id="863" name="Google Shape;863;g8157d4bd08_1_13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8157d4bd08_1_13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g8157d4bd08_1_134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Google Shape;870;g8157d4bd08_1_13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8157d4bd08_1_13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g8157d4bd08_1_135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Google Shape;553;g8157d4bd08_0_119: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8157d4bd08_0_119: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8" name="Shape 878"/>
        <p:cNvGrpSpPr/>
        <p:nvPr/>
      </p:nvGrpSpPr>
      <p:grpSpPr>
        <a:xfrm>
          <a:off x="0" y="0"/>
          <a:ext cx="0" cy="0"/>
          <a:chOff x="0" y="0"/>
          <a:chExt cx="0" cy="0"/>
        </a:xfrm>
      </p:grpSpPr>
      <p:sp>
        <p:nvSpPr>
          <p:cNvPr id="879" name="Google Shape;879;g8157d4bd08_1_13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8157d4bd08_1_13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Hand off to Ann for the business planning aspect</a:t>
            </a:r>
            <a:endParaRPr/>
          </a:p>
        </p:txBody>
      </p:sp>
      <p:sp>
        <p:nvSpPr>
          <p:cNvPr id="881" name="Google Shape;881;g8157d4bd08_1_135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5" name="Shape 885"/>
        <p:cNvGrpSpPr/>
        <p:nvPr/>
      </p:nvGrpSpPr>
      <p:grpSpPr>
        <a:xfrm>
          <a:off x="0" y="0"/>
          <a:ext cx="0" cy="0"/>
          <a:chOff x="0" y="0"/>
          <a:chExt cx="0" cy="0"/>
        </a:xfrm>
      </p:grpSpPr>
      <p:sp>
        <p:nvSpPr>
          <p:cNvPr id="886" name="Google Shape;886;g8157d4bd08_1_13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g8157d4bd08_1_13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0" name="Shape 890"/>
        <p:cNvGrpSpPr/>
        <p:nvPr/>
      </p:nvGrpSpPr>
      <p:grpSpPr>
        <a:xfrm>
          <a:off x="0" y="0"/>
          <a:ext cx="0" cy="0"/>
          <a:chOff x="0" y="0"/>
          <a:chExt cx="0" cy="0"/>
        </a:xfrm>
      </p:grpSpPr>
      <p:sp>
        <p:nvSpPr>
          <p:cNvPr id="891" name="Google Shape;891;g8157d4bd08_1_136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g8157d4bd08_1_13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6" name="Shape 896"/>
        <p:cNvGrpSpPr/>
        <p:nvPr/>
      </p:nvGrpSpPr>
      <p:grpSpPr>
        <a:xfrm>
          <a:off x="0" y="0"/>
          <a:ext cx="0" cy="0"/>
          <a:chOff x="0" y="0"/>
          <a:chExt cx="0" cy="0"/>
        </a:xfrm>
      </p:grpSpPr>
      <p:sp>
        <p:nvSpPr>
          <p:cNvPr id="897" name="Google Shape;897;g8157d4bd08_1_13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g8157d4bd08_1_13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2" name="Shape 902"/>
        <p:cNvGrpSpPr/>
        <p:nvPr/>
      </p:nvGrpSpPr>
      <p:grpSpPr>
        <a:xfrm>
          <a:off x="0" y="0"/>
          <a:ext cx="0" cy="0"/>
          <a:chOff x="0" y="0"/>
          <a:chExt cx="0" cy="0"/>
        </a:xfrm>
      </p:grpSpPr>
      <p:sp>
        <p:nvSpPr>
          <p:cNvPr id="903" name="Google Shape;903;g8157d4bd08_1_13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g8157d4bd08_1_13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8" name="Shape 908"/>
        <p:cNvGrpSpPr/>
        <p:nvPr/>
      </p:nvGrpSpPr>
      <p:grpSpPr>
        <a:xfrm>
          <a:off x="0" y="0"/>
          <a:ext cx="0" cy="0"/>
          <a:chOff x="0" y="0"/>
          <a:chExt cx="0" cy="0"/>
        </a:xfrm>
      </p:grpSpPr>
      <p:sp>
        <p:nvSpPr>
          <p:cNvPr id="909" name="Google Shape;909;g8157d4bd08_1_13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g8157d4bd08_1_13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6" name="Shape 926"/>
        <p:cNvGrpSpPr/>
        <p:nvPr/>
      </p:nvGrpSpPr>
      <p:grpSpPr>
        <a:xfrm>
          <a:off x="0" y="0"/>
          <a:ext cx="0" cy="0"/>
          <a:chOff x="0" y="0"/>
          <a:chExt cx="0" cy="0"/>
        </a:xfrm>
      </p:grpSpPr>
      <p:sp>
        <p:nvSpPr>
          <p:cNvPr id="927" name="Google Shape;927;g8157d4bd08_1_14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g8157d4bd08_1_14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Google Shape;933;g8157d4bd08_1_140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g8157d4bd08_1_14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8" name="Shape 938"/>
        <p:cNvGrpSpPr/>
        <p:nvPr/>
      </p:nvGrpSpPr>
      <p:grpSpPr>
        <a:xfrm>
          <a:off x="0" y="0"/>
          <a:ext cx="0" cy="0"/>
          <a:chOff x="0" y="0"/>
          <a:chExt cx="0" cy="0"/>
        </a:xfrm>
      </p:grpSpPr>
      <p:sp>
        <p:nvSpPr>
          <p:cNvPr id="939" name="Google Shape;939;g8157d4bd08_1_14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g8157d4bd08_1_14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g8157d4bd08_0_124: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8157d4bd08_0_124: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8157d4bd08_0_131: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8157d4bd08_0_131: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8157d4bd08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8157d4bd08_1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g8157d4bd08_1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8157d4bd08_1_6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8157d4bd08_1_6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12.png"/><Relationship Id="rId11" Type="http://schemas.openxmlformats.org/officeDocument/2006/relationships/image" Target="../media/image18.png"/><Relationship Id="rId10" Type="http://schemas.openxmlformats.org/officeDocument/2006/relationships/image" Target="../media/image15.png"/><Relationship Id="rId9"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png"/><Relationship Id="rId3"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png"/><Relationship Id="rId3"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 Id="rId3" Type="http://schemas.openxmlformats.org/officeDocument/2006/relationships/image" Target="../media/image22.png"/><Relationship Id="rId4" Type="http://schemas.openxmlformats.org/officeDocument/2006/relationships/image" Target="../media/image2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0.png"/><Relationship Id="rId3" Type="http://schemas.openxmlformats.org/officeDocument/2006/relationships/image" Target="../media/image22.png"/><Relationship Id="rId4"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25.png"/><Relationship Id="rId4" Type="http://schemas.openxmlformats.org/officeDocument/2006/relationships/image" Target="../media/image3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3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3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3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7.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7.png"/><Relationship Id="rId3" Type="http://schemas.openxmlformats.org/officeDocument/2006/relationships/image" Target="../media/image39.png"/><Relationship Id="rId4" Type="http://schemas.openxmlformats.org/officeDocument/2006/relationships/image" Target="../media/image3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26" name="Shape 126"/>
        <p:cNvGrpSpPr/>
        <p:nvPr/>
      </p:nvGrpSpPr>
      <p:grpSpPr>
        <a:xfrm>
          <a:off x="0" y="0"/>
          <a:ext cx="0" cy="0"/>
          <a:chOff x="0" y="0"/>
          <a:chExt cx="0" cy="0"/>
        </a:xfrm>
      </p:grpSpPr>
      <p:sp>
        <p:nvSpPr>
          <p:cNvPr id="127" name="Google Shape;127;p26"/>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8" name="Google Shape;128;p2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29" name="Google Shape;129;p26"/>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130" name="Google Shape;130;p26"/>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131" name="Shape 131"/>
        <p:cNvGrpSpPr/>
        <p:nvPr/>
      </p:nvGrpSpPr>
      <p:grpSpPr>
        <a:xfrm>
          <a:off x="0" y="0"/>
          <a:ext cx="0" cy="0"/>
          <a:chOff x="0" y="0"/>
          <a:chExt cx="0" cy="0"/>
        </a:xfrm>
      </p:grpSpPr>
      <p:sp>
        <p:nvSpPr>
          <p:cNvPr id="132" name="Google Shape;132;p2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3" name="Google Shape;133;p2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34" name="Google Shape;134;p2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35" name="Google Shape;135;p27"/>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136" name="Shape 136"/>
        <p:cNvGrpSpPr/>
        <p:nvPr/>
      </p:nvGrpSpPr>
      <p:grpSpPr>
        <a:xfrm>
          <a:off x="0" y="0"/>
          <a:ext cx="0" cy="0"/>
          <a:chOff x="0" y="0"/>
          <a:chExt cx="0" cy="0"/>
        </a:xfrm>
      </p:grpSpPr>
      <p:sp>
        <p:nvSpPr>
          <p:cNvPr id="137" name="Google Shape;137;p2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Google Shape;138;p28"/>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9" name="Google Shape;139;p28"/>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0" name="Google Shape;140;p28"/>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141" name="Google Shape;141;p2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142" name="Shape 142"/>
        <p:cNvGrpSpPr/>
        <p:nvPr/>
      </p:nvGrpSpPr>
      <p:grpSpPr>
        <a:xfrm>
          <a:off x="0" y="0"/>
          <a:ext cx="0" cy="0"/>
          <a:chOff x="0" y="0"/>
          <a:chExt cx="0" cy="0"/>
        </a:xfrm>
      </p:grpSpPr>
      <p:sp>
        <p:nvSpPr>
          <p:cNvPr id="143" name="Google Shape;143;p2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4" name="Google Shape;144;p2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5" name="Google Shape;145;p29"/>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146" name="Google Shape;146;p2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bg>
      <p:bgPr>
        <a:solidFill>
          <a:srgbClr val="4B2E83"/>
        </a:solidFill>
      </p:bgPr>
    </p:bg>
    <p:spTree>
      <p:nvGrpSpPr>
        <p:cNvPr id="148" name="Shape 148"/>
        <p:cNvGrpSpPr/>
        <p:nvPr/>
      </p:nvGrpSpPr>
      <p:grpSpPr>
        <a:xfrm>
          <a:off x="0" y="0"/>
          <a:ext cx="0" cy="0"/>
          <a:chOff x="0" y="0"/>
          <a:chExt cx="0" cy="0"/>
        </a:xfrm>
      </p:grpSpPr>
      <p:pic>
        <p:nvPicPr>
          <p:cNvPr descr="UW_W Logo_White.png" id="149" name="Google Shape;149;p3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50" name="Google Shape;150;p31"/>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151" name="Google Shape;151;p31"/>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52" name="Google Shape;152;p31"/>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153" name="Shape 153"/>
        <p:cNvGrpSpPr/>
        <p:nvPr/>
      </p:nvGrpSpPr>
      <p:grpSpPr>
        <a:xfrm>
          <a:off x="0" y="0"/>
          <a:ext cx="0" cy="0"/>
          <a:chOff x="0" y="0"/>
          <a:chExt cx="0" cy="0"/>
        </a:xfrm>
      </p:grpSpPr>
      <p:sp>
        <p:nvSpPr>
          <p:cNvPr id="154" name="Google Shape;154;p3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5" name="Google Shape;155;p32"/>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6" name="Google Shape;156;p32"/>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57" name="Google Shape;157;p32"/>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158" name="Google Shape;158;p32"/>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bg>
      <p:bgPr>
        <a:solidFill>
          <a:srgbClr val="4B2E83"/>
        </a:solidFill>
      </p:bgPr>
    </p:bg>
    <p:spTree>
      <p:nvGrpSpPr>
        <p:cNvPr id="159" name="Shape 159"/>
        <p:cNvGrpSpPr/>
        <p:nvPr/>
      </p:nvGrpSpPr>
      <p:grpSpPr>
        <a:xfrm>
          <a:off x="0" y="0"/>
          <a:ext cx="0" cy="0"/>
          <a:chOff x="0" y="0"/>
          <a:chExt cx="0" cy="0"/>
        </a:xfrm>
      </p:grpSpPr>
      <p:pic>
        <p:nvPicPr>
          <p:cNvPr descr="UW_W Logo_White.png" id="160" name="Google Shape;160;p33"/>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61" name="Google Shape;161;p3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62" name="Google Shape;162;p33"/>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63" name="Google Shape;163;p3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bg>
      <p:bgPr>
        <a:solidFill>
          <a:srgbClr val="4B2E83"/>
        </a:solidFill>
      </p:bgPr>
    </p:bg>
    <p:spTree>
      <p:nvGrpSpPr>
        <p:cNvPr id="164" name="Shape 164"/>
        <p:cNvGrpSpPr/>
        <p:nvPr/>
      </p:nvGrpSpPr>
      <p:grpSpPr>
        <a:xfrm>
          <a:off x="0" y="0"/>
          <a:ext cx="0" cy="0"/>
          <a:chOff x="0" y="0"/>
          <a:chExt cx="0" cy="0"/>
        </a:xfrm>
      </p:grpSpPr>
      <p:pic>
        <p:nvPicPr>
          <p:cNvPr id="165" name="Google Shape;165;p34"/>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166" name="Google Shape;166;p34"/>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67" name="Google Shape;167;p3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68" name="Google Shape;168;p34"/>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70" name="Shape 170"/>
        <p:cNvGrpSpPr/>
        <p:nvPr/>
      </p:nvGrpSpPr>
      <p:grpSpPr>
        <a:xfrm>
          <a:off x="0" y="0"/>
          <a:ext cx="0" cy="0"/>
          <a:chOff x="0" y="0"/>
          <a:chExt cx="0" cy="0"/>
        </a:xfrm>
      </p:grpSpPr>
      <p:sp>
        <p:nvSpPr>
          <p:cNvPr id="171" name="Google Shape;171;p36"/>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72" name="Google Shape;172;p36"/>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73" name="Google Shape;173;p36"/>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74" name="Google Shape;174;p36"/>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175" name="Shape 175"/>
        <p:cNvGrpSpPr/>
        <p:nvPr/>
      </p:nvGrpSpPr>
      <p:grpSpPr>
        <a:xfrm>
          <a:off x="0" y="0"/>
          <a:ext cx="0" cy="0"/>
          <a:chOff x="0" y="0"/>
          <a:chExt cx="0" cy="0"/>
        </a:xfrm>
      </p:grpSpPr>
      <p:sp>
        <p:nvSpPr>
          <p:cNvPr id="176" name="Google Shape;176;p3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7" name="Google Shape;177;p37"/>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78" name="Google Shape;178;p37"/>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79" name="Google Shape;179;p3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180" name="Shape 180"/>
        <p:cNvGrpSpPr/>
        <p:nvPr/>
      </p:nvGrpSpPr>
      <p:grpSpPr>
        <a:xfrm>
          <a:off x="0" y="0"/>
          <a:ext cx="0" cy="0"/>
          <a:chOff x="0" y="0"/>
          <a:chExt cx="0" cy="0"/>
        </a:xfrm>
      </p:grpSpPr>
      <p:sp>
        <p:nvSpPr>
          <p:cNvPr id="181" name="Google Shape;181;p38"/>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2" name="Google Shape;182;p38"/>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3" name="Google Shape;183;p38"/>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4" name="Google Shape;184;p38"/>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185" name="Google Shape;185;p38"/>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186" name="Shape 186"/>
        <p:cNvGrpSpPr/>
        <p:nvPr/>
      </p:nvGrpSpPr>
      <p:grpSpPr>
        <a:xfrm>
          <a:off x="0" y="0"/>
          <a:ext cx="0" cy="0"/>
          <a:chOff x="0" y="0"/>
          <a:chExt cx="0" cy="0"/>
        </a:xfrm>
      </p:grpSpPr>
      <p:sp>
        <p:nvSpPr>
          <p:cNvPr id="187" name="Google Shape;187;p39"/>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8" name="Google Shape;188;p39"/>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9" name="Google Shape;189;p39"/>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90" name="Google Shape;190;p39"/>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p:cSld name="Title Only">
    <p:bg>
      <p:bgPr>
        <a:solidFill>
          <a:schemeClr val="lt1"/>
        </a:solidFill>
      </p:bgPr>
    </p:bg>
    <p:spTree>
      <p:nvGrpSpPr>
        <p:cNvPr id="191" name="Shape 191"/>
        <p:cNvGrpSpPr/>
        <p:nvPr/>
      </p:nvGrpSpPr>
      <p:grpSpPr>
        <a:xfrm>
          <a:off x="0" y="0"/>
          <a:ext cx="0" cy="0"/>
          <a:chOff x="0" y="0"/>
          <a:chExt cx="0" cy="0"/>
        </a:xfrm>
      </p:grpSpPr>
      <p:sp>
        <p:nvSpPr>
          <p:cNvPr id="192" name="Google Shape;192;p40"/>
          <p:cNvSpPr/>
          <p:nvPr/>
        </p:nvSpPr>
        <p:spPr>
          <a:xfrm>
            <a:off x="0" y="0"/>
            <a:ext cx="9144000" cy="198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3" name="Google Shape;193;p40"/>
          <p:cNvSpPr/>
          <p:nvPr/>
        </p:nvSpPr>
        <p:spPr>
          <a:xfrm>
            <a:off x="7772400" y="5710428"/>
            <a:ext cx="1371600" cy="92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4" name="Google Shape;194;p40"/>
          <p:cNvSpPr/>
          <p:nvPr/>
        </p:nvSpPr>
        <p:spPr>
          <a:xfrm>
            <a:off x="774191" y="1381392"/>
            <a:ext cx="789305" cy="71119"/>
          </a:xfrm>
          <a:custGeom>
            <a:rect b="b" l="l" r="r" t="t"/>
            <a:pathLst>
              <a:path extrusionOk="0" h="71119" w="789305">
                <a:moveTo>
                  <a:pt x="789152" y="0"/>
                </a:moveTo>
                <a:lnTo>
                  <a:pt x="0" y="0"/>
                </a:lnTo>
                <a:lnTo>
                  <a:pt x="0" y="71107"/>
                </a:lnTo>
                <a:lnTo>
                  <a:pt x="770294" y="71107"/>
                </a:lnTo>
                <a:lnTo>
                  <a:pt x="789152" y="0"/>
                </a:lnTo>
                <a:close/>
              </a:path>
            </a:pathLst>
          </a:custGeom>
          <a:solidFill>
            <a:srgbClr val="E8D2A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5" name="Google Shape;195;p40"/>
          <p:cNvSpPr/>
          <p:nvPr/>
        </p:nvSpPr>
        <p:spPr>
          <a:xfrm>
            <a:off x="750722" y="2240914"/>
            <a:ext cx="7705500" cy="365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6" name="Google Shape;196;p40"/>
          <p:cNvSpPr/>
          <p:nvPr/>
        </p:nvSpPr>
        <p:spPr>
          <a:xfrm>
            <a:off x="750722" y="2569794"/>
            <a:ext cx="8127300" cy="366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7" name="Google Shape;197;p40"/>
          <p:cNvSpPr/>
          <p:nvPr/>
        </p:nvSpPr>
        <p:spPr>
          <a:xfrm>
            <a:off x="750722" y="2899536"/>
            <a:ext cx="7434900" cy="3657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8" name="Google Shape;198;p40"/>
          <p:cNvSpPr/>
          <p:nvPr/>
        </p:nvSpPr>
        <p:spPr>
          <a:xfrm>
            <a:off x="750722" y="3228720"/>
            <a:ext cx="7693500" cy="3657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9" name="Google Shape;199;p40"/>
          <p:cNvSpPr/>
          <p:nvPr/>
        </p:nvSpPr>
        <p:spPr>
          <a:xfrm>
            <a:off x="750722" y="3557904"/>
            <a:ext cx="7812900" cy="3657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0" name="Google Shape;200;p40"/>
          <p:cNvSpPr/>
          <p:nvPr/>
        </p:nvSpPr>
        <p:spPr>
          <a:xfrm>
            <a:off x="750722" y="3886784"/>
            <a:ext cx="8169300" cy="3660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1" name="Google Shape;201;p40"/>
          <p:cNvSpPr/>
          <p:nvPr/>
        </p:nvSpPr>
        <p:spPr>
          <a:xfrm>
            <a:off x="750722" y="4216653"/>
            <a:ext cx="7053000" cy="36570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2" name="Google Shape;202;p40"/>
          <p:cNvSpPr/>
          <p:nvPr/>
        </p:nvSpPr>
        <p:spPr>
          <a:xfrm>
            <a:off x="750722" y="4545838"/>
            <a:ext cx="4322400" cy="36570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3" name="Google Shape;203;p40"/>
          <p:cNvSpPr txBox="1"/>
          <p:nvPr>
            <p:ph type="title"/>
          </p:nvPr>
        </p:nvSpPr>
        <p:spPr>
          <a:xfrm>
            <a:off x="750519" y="362838"/>
            <a:ext cx="7643100" cy="984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b="1" i="0" sz="3200">
                <a:solidFill>
                  <a:srgbClr val="4A2D83"/>
                </a:solidFill>
                <a:latin typeface="Encode Sans"/>
                <a:ea typeface="Encode Sans"/>
                <a:cs typeface="Encode Sans"/>
                <a:sym typeface="Encode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4" name="Google Shape;204;p40"/>
          <p:cNvSpPr txBox="1"/>
          <p:nvPr>
            <p:ph idx="11" type="ftr"/>
          </p:nvPr>
        </p:nvSpPr>
        <p:spPr>
          <a:xfrm>
            <a:off x="3108960" y="6377940"/>
            <a:ext cx="2926200" cy="3429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5" name="Google Shape;205;p40"/>
          <p:cNvSpPr txBox="1"/>
          <p:nvPr>
            <p:ph idx="10" type="dt"/>
          </p:nvPr>
        </p:nvSpPr>
        <p:spPr>
          <a:xfrm>
            <a:off x="457200" y="6377940"/>
            <a:ext cx="2103000" cy="342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6" name="Google Shape;206;p40"/>
          <p:cNvSpPr txBox="1"/>
          <p:nvPr>
            <p:ph idx="12" type="sldNum"/>
          </p:nvPr>
        </p:nvSpPr>
        <p:spPr>
          <a:xfrm>
            <a:off x="6583680" y="6377940"/>
            <a:ext cx="2103000" cy="3429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07" name="Shape 207"/>
        <p:cNvGrpSpPr/>
        <p:nvPr/>
      </p:nvGrpSpPr>
      <p:grpSpPr>
        <a:xfrm>
          <a:off x="0" y="0"/>
          <a:ext cx="0" cy="0"/>
          <a:chOff x="0" y="0"/>
          <a:chExt cx="0" cy="0"/>
        </a:xfrm>
      </p:grpSpPr>
      <p:sp>
        <p:nvSpPr>
          <p:cNvPr id="208" name="Google Shape;208;p41"/>
          <p:cNvSpPr txBox="1"/>
          <p:nvPr>
            <p:ph type="title"/>
          </p:nvPr>
        </p:nvSpPr>
        <p:spPr>
          <a:xfrm>
            <a:off x="750519" y="362838"/>
            <a:ext cx="7643100" cy="984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b="1" i="0" sz="3200">
                <a:solidFill>
                  <a:srgbClr val="4A2D83"/>
                </a:solidFill>
                <a:latin typeface="Encode Sans"/>
                <a:ea typeface="Encode Sans"/>
                <a:cs typeface="Encode Sans"/>
                <a:sym typeface="Encode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9" name="Google Shape;209;p41"/>
          <p:cNvSpPr txBox="1"/>
          <p:nvPr>
            <p:ph idx="1" type="body"/>
          </p:nvPr>
        </p:nvSpPr>
        <p:spPr>
          <a:xfrm>
            <a:off x="581710" y="1681124"/>
            <a:ext cx="7980600" cy="39771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b="1" i="0" sz="1600">
                <a:solidFill>
                  <a:srgbClr val="4A2D83"/>
                </a:solidFill>
                <a:latin typeface="Open Sans"/>
                <a:ea typeface="Open Sans"/>
                <a:cs typeface="Open Sans"/>
                <a:sym typeface="Open Sans"/>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210" name="Google Shape;210;p41"/>
          <p:cNvSpPr txBox="1"/>
          <p:nvPr>
            <p:ph idx="11" type="ftr"/>
          </p:nvPr>
        </p:nvSpPr>
        <p:spPr>
          <a:xfrm>
            <a:off x="3108960" y="6377940"/>
            <a:ext cx="2926200" cy="3429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1" name="Google Shape;211;p41"/>
          <p:cNvSpPr txBox="1"/>
          <p:nvPr>
            <p:ph idx="10" type="dt"/>
          </p:nvPr>
        </p:nvSpPr>
        <p:spPr>
          <a:xfrm>
            <a:off x="457200" y="6377940"/>
            <a:ext cx="2103000" cy="342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2" name="Google Shape;212;p41"/>
          <p:cNvSpPr txBox="1"/>
          <p:nvPr>
            <p:ph idx="12" type="sldNum"/>
          </p:nvPr>
        </p:nvSpPr>
        <p:spPr>
          <a:xfrm>
            <a:off x="6583680" y="6377940"/>
            <a:ext cx="2103000" cy="3429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215" name="Shape 215"/>
        <p:cNvGrpSpPr/>
        <p:nvPr/>
      </p:nvGrpSpPr>
      <p:grpSpPr>
        <a:xfrm>
          <a:off x="0" y="0"/>
          <a:ext cx="0" cy="0"/>
          <a:chOff x="0" y="0"/>
          <a:chExt cx="0" cy="0"/>
        </a:xfrm>
      </p:grpSpPr>
      <p:pic>
        <p:nvPicPr>
          <p:cNvPr descr="W Logo_Purple_2685_HEX.png" id="216" name="Google Shape;216;p43"/>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descr="Wordmark_center_Purple_HEX.png" id="217" name="Google Shape;217;p43"/>
          <p:cNvPicPr preferRelativeResize="0"/>
          <p:nvPr/>
        </p:nvPicPr>
        <p:blipFill rotWithShape="1">
          <a:blip r:embed="rId3">
            <a:alphaModFix/>
          </a:blip>
          <a:srcRect b="0" l="0" r="0" t="0"/>
          <a:stretch/>
        </p:blipFill>
        <p:spPr>
          <a:xfrm>
            <a:off x="792039" y="1269313"/>
            <a:ext cx="2425296" cy="163374"/>
          </a:xfrm>
          <a:prstGeom prst="rect">
            <a:avLst/>
          </a:prstGeom>
          <a:noFill/>
          <a:ln>
            <a:noFill/>
          </a:ln>
        </p:spPr>
      </p:pic>
      <p:pic>
        <p:nvPicPr>
          <p:cNvPr id="218" name="Google Shape;218;p43"/>
          <p:cNvPicPr preferRelativeResize="0"/>
          <p:nvPr/>
        </p:nvPicPr>
        <p:blipFill rotWithShape="1">
          <a:blip r:embed="rId4">
            <a:alphaModFix/>
          </a:blip>
          <a:srcRect b="0" l="0" r="0" t="0"/>
          <a:stretch/>
        </p:blipFill>
        <p:spPr>
          <a:xfrm>
            <a:off x="792039" y="4341247"/>
            <a:ext cx="1495444" cy="130555"/>
          </a:xfrm>
          <a:prstGeom prst="rect">
            <a:avLst/>
          </a:prstGeom>
          <a:noFill/>
          <a:ln>
            <a:noFill/>
          </a:ln>
        </p:spPr>
      </p:pic>
      <p:sp>
        <p:nvSpPr>
          <p:cNvPr id="219" name="Google Shape;219;p43"/>
          <p:cNvSpPr txBox="1"/>
          <p:nvPr>
            <p:ph type="title"/>
          </p:nvPr>
        </p:nvSpPr>
        <p:spPr>
          <a:xfrm>
            <a:off x="671757" y="1559791"/>
            <a:ext cx="6972300" cy="2629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220" name="Shape 220"/>
        <p:cNvGrpSpPr/>
        <p:nvPr/>
      </p:nvGrpSpPr>
      <p:grpSpPr>
        <a:xfrm>
          <a:off x="0" y="0"/>
          <a:ext cx="0" cy="0"/>
          <a:chOff x="0" y="0"/>
          <a:chExt cx="0" cy="0"/>
        </a:xfrm>
      </p:grpSpPr>
      <p:sp>
        <p:nvSpPr>
          <p:cNvPr id="221" name="Google Shape;221;p44"/>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22" name="Google Shape;222;p44"/>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223" name="Google Shape;223;p44"/>
          <p:cNvPicPr preferRelativeResize="0"/>
          <p:nvPr/>
        </p:nvPicPr>
        <p:blipFill rotWithShape="1">
          <a:blip r:embed="rId3">
            <a:alphaModFix/>
          </a:blip>
          <a:srcRect b="0" l="0" r="0" t="0"/>
          <a:stretch/>
        </p:blipFill>
        <p:spPr>
          <a:xfrm>
            <a:off x="779464" y="1384924"/>
            <a:ext cx="789556" cy="68929"/>
          </a:xfrm>
          <a:prstGeom prst="rect">
            <a:avLst/>
          </a:prstGeom>
          <a:noFill/>
          <a:ln>
            <a:noFill/>
          </a:ln>
        </p:spPr>
      </p:pic>
      <p:sp>
        <p:nvSpPr>
          <p:cNvPr id="224" name="Google Shape;224;p44"/>
          <p:cNvSpPr txBox="1"/>
          <p:nvPr>
            <p:ph type="title"/>
          </p:nvPr>
        </p:nvSpPr>
        <p:spPr>
          <a:xfrm>
            <a:off x="671757" y="371511"/>
            <a:ext cx="80646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225" name="Shape 225"/>
        <p:cNvGrpSpPr/>
        <p:nvPr/>
      </p:nvGrpSpPr>
      <p:grpSpPr>
        <a:xfrm>
          <a:off x="0" y="0"/>
          <a:ext cx="0" cy="0"/>
          <a:chOff x="0" y="0"/>
          <a:chExt cx="0" cy="0"/>
        </a:xfrm>
      </p:grpSpPr>
      <p:sp>
        <p:nvSpPr>
          <p:cNvPr id="226" name="Google Shape;226;p45"/>
          <p:cNvSpPr txBox="1"/>
          <p:nvPr>
            <p:ph idx="1"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7" name="Google Shape;227;p45"/>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28" name="Google Shape;228;p45"/>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229" name="Google Shape;229;p45"/>
          <p:cNvPicPr preferRelativeResize="0"/>
          <p:nvPr/>
        </p:nvPicPr>
        <p:blipFill rotWithShape="1">
          <a:blip r:embed="rId3">
            <a:alphaModFix/>
          </a:blip>
          <a:srcRect b="0" l="0" r="0" t="0"/>
          <a:stretch/>
        </p:blipFill>
        <p:spPr>
          <a:xfrm>
            <a:off x="779464" y="1384924"/>
            <a:ext cx="789556" cy="68929"/>
          </a:xfrm>
          <a:prstGeom prst="rect">
            <a:avLst/>
          </a:prstGeom>
          <a:noFill/>
          <a:ln>
            <a:noFill/>
          </a:ln>
        </p:spPr>
      </p:pic>
      <p:sp>
        <p:nvSpPr>
          <p:cNvPr id="230" name="Google Shape;230;p45"/>
          <p:cNvSpPr txBox="1"/>
          <p:nvPr>
            <p:ph type="title"/>
          </p:nvPr>
        </p:nvSpPr>
        <p:spPr>
          <a:xfrm>
            <a:off x="628649" y="371510"/>
            <a:ext cx="82278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bg>
      <p:bgPr>
        <a:solidFill>
          <a:srgbClr val="E8D3A2"/>
        </a:solidFill>
      </p:bgPr>
    </p:bg>
    <p:spTree>
      <p:nvGrpSpPr>
        <p:cNvPr id="231" name="Shape 231"/>
        <p:cNvGrpSpPr/>
        <p:nvPr/>
      </p:nvGrpSpPr>
      <p:grpSpPr>
        <a:xfrm>
          <a:off x="0" y="0"/>
          <a:ext cx="0" cy="0"/>
          <a:chOff x="0" y="0"/>
          <a:chExt cx="0" cy="0"/>
        </a:xfrm>
      </p:grpSpPr>
      <p:sp>
        <p:nvSpPr>
          <p:cNvPr id="232" name="Google Shape;232;p46"/>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4B2E83"/>
              </a:buClr>
              <a:buSzPts val="2400"/>
              <a:buFont typeface="Arial"/>
              <a:buNone/>
              <a:defRPr b="0" i="1" sz="2400" u="none" cap="none" strike="noStrike">
                <a:solidFill>
                  <a:srgbClr val="4B2E83"/>
                </a:solidFill>
                <a:latin typeface="Open Sans"/>
                <a:ea typeface="Open Sans"/>
                <a:cs typeface="Open Sans"/>
                <a:sym typeface="Open Sans"/>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33" name="Google Shape;233;p46"/>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234" name="Google Shape;234;p46"/>
          <p:cNvPicPr preferRelativeResize="0"/>
          <p:nvPr/>
        </p:nvPicPr>
        <p:blipFill rotWithShape="1">
          <a:blip r:embed="rId3">
            <a:alphaModFix/>
          </a:blip>
          <a:srcRect b="0" l="0" r="0" t="0"/>
          <a:stretch/>
        </p:blipFill>
        <p:spPr>
          <a:xfrm>
            <a:off x="779464" y="1384924"/>
            <a:ext cx="789556" cy="68929"/>
          </a:xfrm>
          <a:prstGeom prst="rect">
            <a:avLst/>
          </a:prstGeom>
          <a:noFill/>
          <a:ln>
            <a:noFill/>
          </a:ln>
        </p:spPr>
      </p:pic>
      <p:sp>
        <p:nvSpPr>
          <p:cNvPr id="235" name="Google Shape;235;p46"/>
          <p:cNvSpPr txBox="1"/>
          <p:nvPr>
            <p:ph type="title"/>
          </p:nvPr>
        </p:nvSpPr>
        <p:spPr>
          <a:xfrm>
            <a:off x="671756" y="365125"/>
            <a:ext cx="8116500" cy="998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6" name="Shape 236"/>
        <p:cNvGrpSpPr/>
        <p:nvPr/>
      </p:nvGrpSpPr>
      <p:grpSpPr>
        <a:xfrm>
          <a:off x="0" y="0"/>
          <a:ext cx="0" cy="0"/>
          <a:chOff x="0" y="0"/>
          <a:chExt cx="0" cy="0"/>
        </a:xfrm>
      </p:grpSpPr>
      <p:sp>
        <p:nvSpPr>
          <p:cNvPr id="237" name="Google Shape;237;p47"/>
          <p:cNvSpPr txBox="1"/>
          <p:nvPr>
            <p:ph type="title"/>
          </p:nvPr>
        </p:nvSpPr>
        <p:spPr>
          <a:xfrm>
            <a:off x="612648" y="228600"/>
            <a:ext cx="8153400" cy="990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8" name="Google Shape;238;p4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9" name="Google Shape;239;p4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0" name="Google Shape;240;p4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241" name="Google Shape;241;p47"/>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244" name="Shape 244"/>
        <p:cNvGrpSpPr/>
        <p:nvPr/>
      </p:nvGrpSpPr>
      <p:grpSpPr>
        <a:xfrm>
          <a:off x="0" y="0"/>
          <a:ext cx="0" cy="0"/>
          <a:chOff x="0" y="0"/>
          <a:chExt cx="0" cy="0"/>
        </a:xfrm>
      </p:grpSpPr>
      <p:sp>
        <p:nvSpPr>
          <p:cNvPr id="245" name="Google Shape;245;p49"/>
          <p:cNvSpPr txBox="1"/>
          <p:nvPr>
            <p:ph idx="1" type="body"/>
          </p:nvPr>
        </p:nvSpPr>
        <p:spPr>
          <a:xfrm>
            <a:off x="659305" y="2320240"/>
            <a:ext cx="8197200" cy="31179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6" name="Google Shape;246;p49"/>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47" name="Google Shape;247;p49"/>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248" name="Google Shape;248;p49"/>
          <p:cNvPicPr preferRelativeResize="0"/>
          <p:nvPr/>
        </p:nvPicPr>
        <p:blipFill rotWithShape="1">
          <a:blip r:embed="rId3">
            <a:alphaModFix/>
          </a:blip>
          <a:srcRect b="0" l="0" r="0" t="0"/>
          <a:stretch/>
        </p:blipFill>
        <p:spPr>
          <a:xfrm>
            <a:off x="774700" y="1384031"/>
            <a:ext cx="789564" cy="68930"/>
          </a:xfrm>
          <a:prstGeom prst="rect">
            <a:avLst/>
          </a:prstGeom>
          <a:noFill/>
          <a:ln>
            <a:noFill/>
          </a:ln>
        </p:spPr>
      </p:pic>
      <p:sp>
        <p:nvSpPr>
          <p:cNvPr id="249" name="Google Shape;249;p49"/>
          <p:cNvSpPr txBox="1"/>
          <p:nvPr>
            <p:ph type="title"/>
          </p:nvPr>
        </p:nvSpPr>
        <p:spPr>
          <a:xfrm>
            <a:off x="671756" y="365125"/>
            <a:ext cx="8184600" cy="998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250" name="Shape 250"/>
        <p:cNvGrpSpPr/>
        <p:nvPr/>
      </p:nvGrpSpPr>
      <p:grpSpPr>
        <a:xfrm>
          <a:off x="0" y="0"/>
          <a:ext cx="0" cy="0"/>
          <a:chOff x="0" y="0"/>
          <a:chExt cx="0" cy="0"/>
        </a:xfrm>
      </p:grpSpPr>
      <p:sp>
        <p:nvSpPr>
          <p:cNvPr id="251" name="Google Shape;251;p50"/>
          <p:cNvSpPr txBox="1"/>
          <p:nvPr>
            <p:ph idx="1" type="body"/>
          </p:nvPr>
        </p:nvSpPr>
        <p:spPr>
          <a:xfrm>
            <a:off x="659305" y="1736726"/>
            <a:ext cx="8196300" cy="37014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52" name="Google Shape;252;p50"/>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253" name="Google Shape;253;p50"/>
          <p:cNvPicPr preferRelativeResize="0"/>
          <p:nvPr/>
        </p:nvPicPr>
        <p:blipFill rotWithShape="1">
          <a:blip r:embed="rId3">
            <a:alphaModFix/>
          </a:blip>
          <a:srcRect b="0" l="0" r="0" t="0"/>
          <a:stretch/>
        </p:blipFill>
        <p:spPr>
          <a:xfrm>
            <a:off x="774700" y="1384031"/>
            <a:ext cx="789564" cy="68930"/>
          </a:xfrm>
          <a:prstGeom prst="rect">
            <a:avLst/>
          </a:prstGeom>
          <a:noFill/>
          <a:ln>
            <a:noFill/>
          </a:ln>
        </p:spPr>
      </p:pic>
      <p:sp>
        <p:nvSpPr>
          <p:cNvPr id="254" name="Google Shape;254;p50"/>
          <p:cNvSpPr txBox="1"/>
          <p:nvPr>
            <p:ph type="title"/>
          </p:nvPr>
        </p:nvSpPr>
        <p:spPr>
          <a:xfrm>
            <a:off x="659305" y="371511"/>
            <a:ext cx="81963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55" name="Shape 255"/>
        <p:cNvGrpSpPr/>
        <p:nvPr/>
      </p:nvGrpSpPr>
      <p:grpSpPr>
        <a:xfrm>
          <a:off x="0" y="0"/>
          <a:ext cx="0" cy="0"/>
          <a:chOff x="0" y="0"/>
          <a:chExt cx="0" cy="0"/>
        </a:xfrm>
      </p:grpSpPr>
      <p:pic>
        <p:nvPicPr>
          <p:cNvPr id="256" name="Google Shape;256;p51"/>
          <p:cNvPicPr preferRelativeResize="0"/>
          <p:nvPr/>
        </p:nvPicPr>
        <p:blipFill rotWithShape="1">
          <a:blip r:embed="rId2">
            <a:alphaModFix/>
          </a:blip>
          <a:srcRect b="0" l="0" r="0" t="0"/>
          <a:stretch/>
        </p:blipFill>
        <p:spPr>
          <a:xfrm>
            <a:off x="779463" y="4173694"/>
            <a:ext cx="1600198" cy="139700"/>
          </a:xfrm>
          <a:prstGeom prst="rect">
            <a:avLst/>
          </a:prstGeom>
          <a:noFill/>
          <a:ln>
            <a:noFill/>
          </a:ln>
        </p:spPr>
      </p:pic>
      <p:pic>
        <p:nvPicPr>
          <p:cNvPr descr="W Logo_Purple_2685_HEX.png" id="257" name="Google Shape;257;p51"/>
          <p:cNvPicPr preferRelativeResize="0"/>
          <p:nvPr/>
        </p:nvPicPr>
        <p:blipFill rotWithShape="1">
          <a:blip r:embed="rId3">
            <a:alphaModFix/>
          </a:blip>
          <a:srcRect b="0" l="0" r="0" t="0"/>
          <a:stretch/>
        </p:blipFill>
        <p:spPr>
          <a:xfrm>
            <a:off x="7772400" y="5710428"/>
            <a:ext cx="1371600" cy="923544"/>
          </a:xfrm>
          <a:prstGeom prst="rect">
            <a:avLst/>
          </a:prstGeom>
          <a:noFill/>
          <a:ln>
            <a:noFill/>
          </a:ln>
        </p:spPr>
      </p:pic>
      <p:pic>
        <p:nvPicPr>
          <p:cNvPr descr="Wordmark_center_Purple_HEX.png" id="258" name="Google Shape;258;p51"/>
          <p:cNvPicPr preferRelativeResize="0"/>
          <p:nvPr/>
        </p:nvPicPr>
        <p:blipFill rotWithShape="1">
          <a:blip r:embed="rId4">
            <a:alphaModFix/>
          </a:blip>
          <a:srcRect b="0" l="0" r="0" t="0"/>
          <a:stretch/>
        </p:blipFill>
        <p:spPr>
          <a:xfrm>
            <a:off x="792039" y="1269313"/>
            <a:ext cx="2425296" cy="163374"/>
          </a:xfrm>
          <a:prstGeom prst="rect">
            <a:avLst/>
          </a:prstGeom>
          <a:noFill/>
          <a:ln>
            <a:noFill/>
          </a:ln>
        </p:spPr>
      </p:pic>
      <p:sp>
        <p:nvSpPr>
          <p:cNvPr id="259" name="Google Shape;259;p51"/>
          <p:cNvSpPr txBox="1"/>
          <p:nvPr>
            <p:ph type="title"/>
          </p:nvPr>
        </p:nvSpPr>
        <p:spPr>
          <a:xfrm>
            <a:off x="671757" y="1531938"/>
            <a:ext cx="6972300" cy="2641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260" name="Shape 260"/>
        <p:cNvGrpSpPr/>
        <p:nvPr/>
      </p:nvGrpSpPr>
      <p:grpSpPr>
        <a:xfrm>
          <a:off x="0" y="0"/>
          <a:ext cx="0" cy="0"/>
          <a:chOff x="0" y="0"/>
          <a:chExt cx="0" cy="0"/>
        </a:xfrm>
      </p:grpSpPr>
      <p:sp>
        <p:nvSpPr>
          <p:cNvPr id="261" name="Google Shape;261;p52"/>
          <p:cNvSpPr/>
          <p:nvPr>
            <p:ph idx="2" type="chart"/>
          </p:nvPr>
        </p:nvSpPr>
        <p:spPr>
          <a:xfrm>
            <a:off x="766763" y="1736725"/>
            <a:ext cx="8021700" cy="36567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4B2E83"/>
              </a:buClr>
              <a:buSzPts val="2400"/>
              <a:buFont typeface="Arial"/>
              <a:buNone/>
              <a:defRPr b="0" i="1" sz="2400" u="none" cap="none" strike="noStrike">
                <a:solidFill>
                  <a:srgbClr val="4B2E83"/>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AngleBackground_gold_RGB.png" id="262" name="Google Shape;262;p52"/>
          <p:cNvPicPr preferRelativeResize="0"/>
          <p:nvPr/>
        </p:nvPicPr>
        <p:blipFill rotWithShape="1">
          <a:blip r:embed="rId2">
            <a:alphaModFix/>
          </a:blip>
          <a:srcRect b="93348" l="21046" r="20732" t="2697"/>
          <a:stretch/>
        </p:blipFill>
        <p:spPr>
          <a:xfrm>
            <a:off x="182446" y="-3060701"/>
            <a:ext cx="9367956" cy="479737"/>
          </a:xfrm>
          <a:prstGeom prst="rect">
            <a:avLst/>
          </a:prstGeom>
          <a:noFill/>
          <a:ln>
            <a:noFill/>
          </a:ln>
        </p:spPr>
      </p:pic>
      <p:pic>
        <p:nvPicPr>
          <p:cNvPr descr="W Logo_Purple_2685_HEX.png" id="263" name="Google Shape;263;p52"/>
          <p:cNvPicPr preferRelativeResize="0"/>
          <p:nvPr/>
        </p:nvPicPr>
        <p:blipFill rotWithShape="1">
          <a:blip r:embed="rId3">
            <a:alphaModFix/>
          </a:blip>
          <a:srcRect b="0" l="0" r="0" t="0"/>
          <a:stretch/>
        </p:blipFill>
        <p:spPr>
          <a:xfrm>
            <a:off x="7772400" y="5710428"/>
            <a:ext cx="1371600" cy="923544"/>
          </a:xfrm>
          <a:prstGeom prst="rect">
            <a:avLst/>
          </a:prstGeom>
          <a:noFill/>
          <a:ln>
            <a:noFill/>
          </a:ln>
        </p:spPr>
      </p:pic>
      <p:pic>
        <p:nvPicPr>
          <p:cNvPr id="264" name="Google Shape;264;p52"/>
          <p:cNvPicPr preferRelativeResize="0"/>
          <p:nvPr/>
        </p:nvPicPr>
        <p:blipFill rotWithShape="1">
          <a:blip r:embed="rId4">
            <a:alphaModFix/>
          </a:blip>
          <a:srcRect b="0" l="0" r="0" t="0"/>
          <a:stretch/>
        </p:blipFill>
        <p:spPr>
          <a:xfrm>
            <a:off x="774700" y="1384031"/>
            <a:ext cx="789564" cy="68930"/>
          </a:xfrm>
          <a:prstGeom prst="rect">
            <a:avLst/>
          </a:prstGeom>
          <a:noFill/>
          <a:ln>
            <a:noFill/>
          </a:ln>
        </p:spPr>
      </p:pic>
      <p:sp>
        <p:nvSpPr>
          <p:cNvPr id="265" name="Google Shape;265;p52"/>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268" name="Shape 268"/>
        <p:cNvGrpSpPr/>
        <p:nvPr/>
      </p:nvGrpSpPr>
      <p:grpSpPr>
        <a:xfrm>
          <a:off x="0" y="0"/>
          <a:ext cx="0" cy="0"/>
          <a:chOff x="0" y="0"/>
          <a:chExt cx="0" cy="0"/>
        </a:xfrm>
      </p:grpSpPr>
      <p:pic>
        <p:nvPicPr>
          <p:cNvPr descr="W Logo_Purple_2685_HEX.png" id="269" name="Google Shape;269;p54"/>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descr="Wordmark_center_Purple_HEX.png" id="270" name="Google Shape;270;p54"/>
          <p:cNvPicPr preferRelativeResize="0"/>
          <p:nvPr/>
        </p:nvPicPr>
        <p:blipFill rotWithShape="1">
          <a:blip r:embed="rId3">
            <a:alphaModFix/>
          </a:blip>
          <a:srcRect b="0" l="0" r="0" t="0"/>
          <a:stretch/>
        </p:blipFill>
        <p:spPr>
          <a:xfrm>
            <a:off x="792039" y="1269313"/>
            <a:ext cx="2425296" cy="163374"/>
          </a:xfrm>
          <a:prstGeom prst="rect">
            <a:avLst/>
          </a:prstGeom>
          <a:noFill/>
          <a:ln>
            <a:noFill/>
          </a:ln>
        </p:spPr>
      </p:pic>
      <p:pic>
        <p:nvPicPr>
          <p:cNvPr id="271" name="Google Shape;271;p54"/>
          <p:cNvPicPr preferRelativeResize="0"/>
          <p:nvPr/>
        </p:nvPicPr>
        <p:blipFill rotWithShape="1">
          <a:blip r:embed="rId4">
            <a:alphaModFix/>
          </a:blip>
          <a:srcRect b="0" l="0" r="0" t="0"/>
          <a:stretch/>
        </p:blipFill>
        <p:spPr>
          <a:xfrm>
            <a:off x="792039" y="4341247"/>
            <a:ext cx="1495444" cy="130555"/>
          </a:xfrm>
          <a:prstGeom prst="rect">
            <a:avLst/>
          </a:prstGeom>
          <a:noFill/>
          <a:ln>
            <a:noFill/>
          </a:ln>
        </p:spPr>
      </p:pic>
      <p:sp>
        <p:nvSpPr>
          <p:cNvPr id="272" name="Google Shape;272;p54"/>
          <p:cNvSpPr txBox="1"/>
          <p:nvPr>
            <p:ph type="title"/>
          </p:nvPr>
        </p:nvSpPr>
        <p:spPr>
          <a:xfrm>
            <a:off x="671757" y="1559791"/>
            <a:ext cx="6972300" cy="2629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273" name="Shape 273"/>
        <p:cNvGrpSpPr/>
        <p:nvPr/>
      </p:nvGrpSpPr>
      <p:grpSpPr>
        <a:xfrm>
          <a:off x="0" y="0"/>
          <a:ext cx="0" cy="0"/>
          <a:chOff x="0" y="0"/>
          <a:chExt cx="0" cy="0"/>
        </a:xfrm>
      </p:grpSpPr>
      <p:sp>
        <p:nvSpPr>
          <p:cNvPr id="274" name="Google Shape;274;p55"/>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75" name="Google Shape;275;p55"/>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276" name="Google Shape;276;p55"/>
          <p:cNvPicPr preferRelativeResize="0"/>
          <p:nvPr/>
        </p:nvPicPr>
        <p:blipFill rotWithShape="1">
          <a:blip r:embed="rId3">
            <a:alphaModFix/>
          </a:blip>
          <a:srcRect b="0" l="0" r="0" t="0"/>
          <a:stretch/>
        </p:blipFill>
        <p:spPr>
          <a:xfrm>
            <a:off x="779464" y="1384924"/>
            <a:ext cx="789556" cy="68929"/>
          </a:xfrm>
          <a:prstGeom prst="rect">
            <a:avLst/>
          </a:prstGeom>
          <a:noFill/>
          <a:ln>
            <a:noFill/>
          </a:ln>
        </p:spPr>
      </p:pic>
      <p:sp>
        <p:nvSpPr>
          <p:cNvPr id="277" name="Google Shape;277;p55"/>
          <p:cNvSpPr txBox="1"/>
          <p:nvPr>
            <p:ph type="title"/>
          </p:nvPr>
        </p:nvSpPr>
        <p:spPr>
          <a:xfrm>
            <a:off x="671757" y="371511"/>
            <a:ext cx="80646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278" name="Shape 278"/>
        <p:cNvGrpSpPr/>
        <p:nvPr/>
      </p:nvGrpSpPr>
      <p:grpSpPr>
        <a:xfrm>
          <a:off x="0" y="0"/>
          <a:ext cx="0" cy="0"/>
          <a:chOff x="0" y="0"/>
          <a:chExt cx="0" cy="0"/>
        </a:xfrm>
      </p:grpSpPr>
      <p:sp>
        <p:nvSpPr>
          <p:cNvPr id="279" name="Google Shape;279;p56"/>
          <p:cNvSpPr txBox="1"/>
          <p:nvPr>
            <p:ph idx="1"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0" name="Google Shape;280;p56"/>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81" name="Google Shape;281;p56"/>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282" name="Google Shape;282;p56"/>
          <p:cNvPicPr preferRelativeResize="0"/>
          <p:nvPr/>
        </p:nvPicPr>
        <p:blipFill rotWithShape="1">
          <a:blip r:embed="rId3">
            <a:alphaModFix/>
          </a:blip>
          <a:srcRect b="0" l="0" r="0" t="0"/>
          <a:stretch/>
        </p:blipFill>
        <p:spPr>
          <a:xfrm>
            <a:off x="779464" y="1384924"/>
            <a:ext cx="789556" cy="68929"/>
          </a:xfrm>
          <a:prstGeom prst="rect">
            <a:avLst/>
          </a:prstGeom>
          <a:noFill/>
          <a:ln>
            <a:noFill/>
          </a:ln>
        </p:spPr>
      </p:pic>
      <p:sp>
        <p:nvSpPr>
          <p:cNvPr id="283" name="Google Shape;283;p56"/>
          <p:cNvSpPr txBox="1"/>
          <p:nvPr>
            <p:ph type="title"/>
          </p:nvPr>
        </p:nvSpPr>
        <p:spPr>
          <a:xfrm>
            <a:off x="628649" y="371510"/>
            <a:ext cx="82278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bg>
      <p:bgPr>
        <a:solidFill>
          <a:srgbClr val="E8D3A2"/>
        </a:solidFill>
      </p:bgPr>
    </p:bg>
    <p:spTree>
      <p:nvGrpSpPr>
        <p:cNvPr id="284" name="Shape 284"/>
        <p:cNvGrpSpPr/>
        <p:nvPr/>
      </p:nvGrpSpPr>
      <p:grpSpPr>
        <a:xfrm>
          <a:off x="0" y="0"/>
          <a:ext cx="0" cy="0"/>
          <a:chOff x="0" y="0"/>
          <a:chExt cx="0" cy="0"/>
        </a:xfrm>
      </p:grpSpPr>
      <p:sp>
        <p:nvSpPr>
          <p:cNvPr id="285" name="Google Shape;285;p57"/>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4B2E83"/>
              </a:buClr>
              <a:buSzPts val="2400"/>
              <a:buFont typeface="Arial"/>
              <a:buNone/>
              <a:defRPr b="0" i="1" sz="2400" u="none" cap="none" strike="noStrike">
                <a:solidFill>
                  <a:srgbClr val="4B2E83"/>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86" name="Google Shape;286;p57"/>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287" name="Google Shape;287;p57"/>
          <p:cNvPicPr preferRelativeResize="0"/>
          <p:nvPr/>
        </p:nvPicPr>
        <p:blipFill rotWithShape="1">
          <a:blip r:embed="rId3">
            <a:alphaModFix/>
          </a:blip>
          <a:srcRect b="0" l="0" r="0" t="0"/>
          <a:stretch/>
        </p:blipFill>
        <p:spPr>
          <a:xfrm>
            <a:off x="779464" y="1384924"/>
            <a:ext cx="789556" cy="68929"/>
          </a:xfrm>
          <a:prstGeom prst="rect">
            <a:avLst/>
          </a:prstGeom>
          <a:noFill/>
          <a:ln>
            <a:noFill/>
          </a:ln>
        </p:spPr>
      </p:pic>
      <p:sp>
        <p:nvSpPr>
          <p:cNvPr id="288" name="Google Shape;288;p57"/>
          <p:cNvSpPr txBox="1"/>
          <p:nvPr>
            <p:ph type="title"/>
          </p:nvPr>
        </p:nvSpPr>
        <p:spPr>
          <a:xfrm>
            <a:off x="671756" y="365125"/>
            <a:ext cx="8116500" cy="998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9" name="Shape 289"/>
        <p:cNvGrpSpPr/>
        <p:nvPr/>
      </p:nvGrpSpPr>
      <p:grpSpPr>
        <a:xfrm>
          <a:off x="0" y="0"/>
          <a:ext cx="0" cy="0"/>
          <a:chOff x="0" y="0"/>
          <a:chExt cx="0" cy="0"/>
        </a:xfrm>
      </p:grpSpPr>
      <p:sp>
        <p:nvSpPr>
          <p:cNvPr id="290" name="Google Shape;290;p58"/>
          <p:cNvSpPr txBox="1"/>
          <p:nvPr>
            <p:ph type="title"/>
          </p:nvPr>
        </p:nvSpPr>
        <p:spPr>
          <a:xfrm>
            <a:off x="612648" y="228600"/>
            <a:ext cx="8153400" cy="990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91" name="Google Shape;291;p5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2" name="Google Shape;292;p5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3" name="Google Shape;293;p5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294" name="Google Shape;294;p58"/>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01" name="Shape 301"/>
        <p:cNvGrpSpPr/>
        <p:nvPr/>
      </p:nvGrpSpPr>
      <p:grpSpPr>
        <a:xfrm>
          <a:off x="0" y="0"/>
          <a:ext cx="0" cy="0"/>
          <a:chOff x="0" y="0"/>
          <a:chExt cx="0" cy="0"/>
        </a:xfrm>
      </p:grpSpPr>
      <p:sp>
        <p:nvSpPr>
          <p:cNvPr id="302" name="Google Shape;302;p60"/>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lt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3" name="Google Shape;303;p60"/>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lt1"/>
              </a:buClr>
              <a:buSzPts val="2400"/>
              <a:buNone/>
              <a:defRPr sz="2400"/>
            </a:lvl1pPr>
            <a:lvl2pPr lvl="1" rtl="0" algn="ctr">
              <a:lnSpc>
                <a:spcPct val="90000"/>
              </a:lnSpc>
              <a:spcBef>
                <a:spcPts val="500"/>
              </a:spcBef>
              <a:spcAft>
                <a:spcPts val="0"/>
              </a:spcAft>
              <a:buClr>
                <a:schemeClr val="lt1"/>
              </a:buClr>
              <a:buSzPts val="2000"/>
              <a:buNone/>
              <a:defRPr sz="2000"/>
            </a:lvl2pPr>
            <a:lvl3pPr lvl="2" rtl="0" algn="ctr">
              <a:lnSpc>
                <a:spcPct val="90000"/>
              </a:lnSpc>
              <a:spcBef>
                <a:spcPts val="500"/>
              </a:spcBef>
              <a:spcAft>
                <a:spcPts val="0"/>
              </a:spcAft>
              <a:buClr>
                <a:schemeClr val="lt1"/>
              </a:buClr>
              <a:buSzPts val="1800"/>
              <a:buNone/>
              <a:defRPr sz="1800"/>
            </a:lvl3pPr>
            <a:lvl4pPr lvl="3" rtl="0" algn="ctr">
              <a:lnSpc>
                <a:spcPct val="90000"/>
              </a:lnSpc>
              <a:spcBef>
                <a:spcPts val="500"/>
              </a:spcBef>
              <a:spcAft>
                <a:spcPts val="0"/>
              </a:spcAft>
              <a:buClr>
                <a:schemeClr val="lt1"/>
              </a:buClr>
              <a:buSzPts val="1600"/>
              <a:buNone/>
              <a:defRPr sz="1600"/>
            </a:lvl4pPr>
            <a:lvl5pPr lvl="4" rtl="0" algn="ctr">
              <a:lnSpc>
                <a:spcPct val="90000"/>
              </a:lnSpc>
              <a:spcBef>
                <a:spcPts val="500"/>
              </a:spcBef>
              <a:spcAft>
                <a:spcPts val="0"/>
              </a:spcAft>
              <a:buClr>
                <a:schemeClr val="lt1"/>
              </a:buClr>
              <a:buSzPts val="1600"/>
              <a:buNone/>
              <a:defRPr sz="1600"/>
            </a:lvl5pPr>
            <a:lvl6pPr lvl="5" rtl="0" algn="ctr">
              <a:lnSpc>
                <a:spcPct val="90000"/>
              </a:lnSpc>
              <a:spcBef>
                <a:spcPts val="500"/>
              </a:spcBef>
              <a:spcAft>
                <a:spcPts val="0"/>
              </a:spcAft>
              <a:buClr>
                <a:schemeClr val="lt1"/>
              </a:buClr>
              <a:buSzPts val="1600"/>
              <a:buNone/>
              <a:defRPr sz="1600"/>
            </a:lvl6pPr>
            <a:lvl7pPr lvl="6" rtl="0" algn="ctr">
              <a:lnSpc>
                <a:spcPct val="90000"/>
              </a:lnSpc>
              <a:spcBef>
                <a:spcPts val="500"/>
              </a:spcBef>
              <a:spcAft>
                <a:spcPts val="0"/>
              </a:spcAft>
              <a:buClr>
                <a:schemeClr val="lt1"/>
              </a:buClr>
              <a:buSzPts val="1600"/>
              <a:buNone/>
              <a:defRPr sz="1600"/>
            </a:lvl7pPr>
            <a:lvl8pPr lvl="7" rtl="0" algn="ctr">
              <a:lnSpc>
                <a:spcPct val="90000"/>
              </a:lnSpc>
              <a:spcBef>
                <a:spcPts val="500"/>
              </a:spcBef>
              <a:spcAft>
                <a:spcPts val="0"/>
              </a:spcAft>
              <a:buClr>
                <a:schemeClr val="lt1"/>
              </a:buClr>
              <a:buSzPts val="1600"/>
              <a:buNone/>
              <a:defRPr sz="1600"/>
            </a:lvl8pPr>
            <a:lvl9pPr lvl="8" rtl="0" algn="ctr">
              <a:lnSpc>
                <a:spcPct val="90000"/>
              </a:lnSpc>
              <a:spcBef>
                <a:spcPts val="500"/>
              </a:spcBef>
              <a:spcAft>
                <a:spcPts val="0"/>
              </a:spcAft>
              <a:buClr>
                <a:schemeClr val="lt1"/>
              </a:buClr>
              <a:buSzPts val="1600"/>
              <a:buNone/>
              <a:defRPr sz="1600"/>
            </a:lvl9pPr>
          </a:lstStyle>
          <a:p/>
        </p:txBody>
      </p:sp>
      <p:sp>
        <p:nvSpPr>
          <p:cNvPr id="304" name="Google Shape;304;p6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5" name="Google Shape;305;p6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6" name="Google Shape;306;p6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3" name="Shape 313"/>
        <p:cNvGrpSpPr/>
        <p:nvPr/>
      </p:nvGrpSpPr>
      <p:grpSpPr>
        <a:xfrm>
          <a:off x="0" y="0"/>
          <a:ext cx="0" cy="0"/>
          <a:chOff x="0" y="0"/>
          <a:chExt cx="0" cy="0"/>
        </a:xfrm>
      </p:grpSpPr>
      <p:sp>
        <p:nvSpPr>
          <p:cNvPr id="314" name="Google Shape;314;p6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5" name="Google Shape;315;p6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6" name="Google Shape;316;p6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7" name="Google Shape;317;p6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8" name="Google Shape;318;p6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19" name="Shape 319"/>
        <p:cNvGrpSpPr/>
        <p:nvPr/>
      </p:nvGrpSpPr>
      <p:grpSpPr>
        <a:xfrm>
          <a:off x="0" y="0"/>
          <a:ext cx="0" cy="0"/>
          <a:chOff x="0" y="0"/>
          <a:chExt cx="0" cy="0"/>
        </a:xfrm>
      </p:grpSpPr>
      <p:sp>
        <p:nvSpPr>
          <p:cNvPr id="320" name="Google Shape;320;p6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1" name="Google Shape;321;p63"/>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2" name="Google Shape;322;p63"/>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3" name="Google Shape;323;p6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4" name="Google Shape;324;p6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5" name="Google Shape;325;p6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26" name="Shape 326"/>
        <p:cNvGrpSpPr/>
        <p:nvPr/>
      </p:nvGrpSpPr>
      <p:grpSpPr>
        <a:xfrm>
          <a:off x="0" y="0"/>
          <a:ext cx="0" cy="0"/>
          <a:chOff x="0" y="0"/>
          <a:chExt cx="0" cy="0"/>
        </a:xfrm>
      </p:grpSpPr>
      <p:sp>
        <p:nvSpPr>
          <p:cNvPr id="327" name="Google Shape;327;p64"/>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8" name="Google Shape;328;p64"/>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29" name="Google Shape;329;p6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0" name="Google Shape;330;p6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1" name="Google Shape;331;p6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32" name="Shape 332"/>
        <p:cNvGrpSpPr/>
        <p:nvPr/>
      </p:nvGrpSpPr>
      <p:grpSpPr>
        <a:xfrm>
          <a:off x="0" y="0"/>
          <a:ext cx="0" cy="0"/>
          <a:chOff x="0" y="0"/>
          <a:chExt cx="0" cy="0"/>
        </a:xfrm>
      </p:grpSpPr>
      <p:sp>
        <p:nvSpPr>
          <p:cNvPr id="333" name="Google Shape;333;p65"/>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4" name="Google Shape;334;p65"/>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35" name="Google Shape;335;p6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6" name="Google Shape;336;p6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7" name="Google Shape;337;p6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38" name="Shape 338"/>
        <p:cNvGrpSpPr/>
        <p:nvPr/>
      </p:nvGrpSpPr>
      <p:grpSpPr>
        <a:xfrm>
          <a:off x="0" y="0"/>
          <a:ext cx="0" cy="0"/>
          <a:chOff x="0" y="0"/>
          <a:chExt cx="0" cy="0"/>
        </a:xfrm>
      </p:grpSpPr>
      <p:sp>
        <p:nvSpPr>
          <p:cNvPr id="339" name="Google Shape;339;p66"/>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0" name="Google Shape;340;p66"/>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41" name="Google Shape;341;p66"/>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2" name="Google Shape;342;p66"/>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43" name="Google Shape;343;p66"/>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4" name="Google Shape;344;p6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5" name="Google Shape;345;p6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6" name="Google Shape;346;p6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7" name="Shape 347"/>
        <p:cNvGrpSpPr/>
        <p:nvPr/>
      </p:nvGrpSpPr>
      <p:grpSpPr>
        <a:xfrm>
          <a:off x="0" y="0"/>
          <a:ext cx="0" cy="0"/>
          <a:chOff x="0" y="0"/>
          <a:chExt cx="0" cy="0"/>
        </a:xfrm>
      </p:grpSpPr>
      <p:sp>
        <p:nvSpPr>
          <p:cNvPr id="348" name="Google Shape;348;p6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9" name="Google Shape;349;p6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0" name="Google Shape;350;p6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1" name="Google Shape;351;p6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52" name="Shape 352"/>
        <p:cNvGrpSpPr/>
        <p:nvPr/>
      </p:nvGrpSpPr>
      <p:grpSpPr>
        <a:xfrm>
          <a:off x="0" y="0"/>
          <a:ext cx="0" cy="0"/>
          <a:chOff x="0" y="0"/>
          <a:chExt cx="0" cy="0"/>
        </a:xfrm>
      </p:grpSpPr>
      <p:sp>
        <p:nvSpPr>
          <p:cNvPr id="353" name="Google Shape;353;p6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4" name="Google Shape;354;p6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5" name="Google Shape;355;p6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56" name="Shape 356"/>
        <p:cNvGrpSpPr/>
        <p:nvPr/>
      </p:nvGrpSpPr>
      <p:grpSpPr>
        <a:xfrm>
          <a:off x="0" y="0"/>
          <a:ext cx="0" cy="0"/>
          <a:chOff x="0" y="0"/>
          <a:chExt cx="0" cy="0"/>
        </a:xfrm>
      </p:grpSpPr>
      <p:sp>
        <p:nvSpPr>
          <p:cNvPr id="357" name="Google Shape;357;p69"/>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8" name="Google Shape;358;p69"/>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59" name="Google Shape;359;p69"/>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60" name="Google Shape;360;p6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1" name="Google Shape;361;p6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2" name="Google Shape;362;p6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63" name="Shape 363"/>
        <p:cNvGrpSpPr/>
        <p:nvPr/>
      </p:nvGrpSpPr>
      <p:grpSpPr>
        <a:xfrm>
          <a:off x="0" y="0"/>
          <a:ext cx="0" cy="0"/>
          <a:chOff x="0" y="0"/>
          <a:chExt cx="0" cy="0"/>
        </a:xfrm>
      </p:grpSpPr>
      <p:sp>
        <p:nvSpPr>
          <p:cNvPr id="364" name="Google Shape;364;p70"/>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5" name="Google Shape;365;p70"/>
          <p:cNvSpPr/>
          <p:nvPr>
            <p:ph idx="2" type="pic"/>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6" name="Google Shape;366;p70"/>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67" name="Google Shape;367;p7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8" name="Google Shape;368;p7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9" name="Google Shape;369;p7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70" name="Shape 370"/>
        <p:cNvGrpSpPr/>
        <p:nvPr/>
      </p:nvGrpSpPr>
      <p:grpSpPr>
        <a:xfrm>
          <a:off x="0" y="0"/>
          <a:ext cx="0" cy="0"/>
          <a:chOff x="0" y="0"/>
          <a:chExt cx="0" cy="0"/>
        </a:xfrm>
      </p:grpSpPr>
      <p:sp>
        <p:nvSpPr>
          <p:cNvPr id="371" name="Google Shape;371;p7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2" name="Google Shape;372;p71"/>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3" name="Google Shape;373;p7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4" name="Google Shape;374;p7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5" name="Google Shape;375;p7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76" name="Shape 376"/>
        <p:cNvGrpSpPr/>
        <p:nvPr/>
      </p:nvGrpSpPr>
      <p:grpSpPr>
        <a:xfrm>
          <a:off x="0" y="0"/>
          <a:ext cx="0" cy="0"/>
          <a:chOff x="0" y="0"/>
          <a:chExt cx="0" cy="0"/>
        </a:xfrm>
      </p:grpSpPr>
      <p:sp>
        <p:nvSpPr>
          <p:cNvPr id="377" name="Google Shape;377;p72"/>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8" name="Google Shape;378;p72"/>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9" name="Google Shape;379;p7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0" name="Google Shape;380;p7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1" name="Google Shape;381;p7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itle Slide">
  <p:cSld name="NEW Title Slide">
    <p:bg>
      <p:bgPr>
        <a:solidFill>
          <a:srgbClr val="4B2E83"/>
        </a:solidFill>
      </p:bgPr>
    </p:bg>
    <p:spTree>
      <p:nvGrpSpPr>
        <p:cNvPr id="387" name="Shape 387"/>
        <p:cNvGrpSpPr/>
        <p:nvPr/>
      </p:nvGrpSpPr>
      <p:grpSpPr>
        <a:xfrm>
          <a:off x="0" y="0"/>
          <a:ext cx="0" cy="0"/>
          <a:chOff x="0" y="0"/>
          <a:chExt cx="0" cy="0"/>
        </a:xfrm>
      </p:grpSpPr>
      <p:pic>
        <p:nvPicPr>
          <p:cNvPr descr="UW_W Logo_White.png" id="388" name="Google Shape;388;p74"/>
          <p:cNvPicPr preferRelativeResize="0"/>
          <p:nvPr/>
        </p:nvPicPr>
        <p:blipFill rotWithShape="1">
          <a:blip r:embed="rId2">
            <a:alphaModFix/>
          </a:blip>
          <a:srcRect b="0" l="0" r="0" t="0"/>
          <a:stretch/>
        </p:blipFill>
        <p:spPr>
          <a:xfrm>
            <a:off x="7483915" y="5945854"/>
            <a:ext cx="1371600" cy="923544"/>
          </a:xfrm>
          <a:prstGeom prst="rect">
            <a:avLst/>
          </a:prstGeom>
          <a:noFill/>
          <a:ln>
            <a:noFill/>
          </a:ln>
        </p:spPr>
      </p:pic>
      <p:sp>
        <p:nvSpPr>
          <p:cNvPr id="389" name="Google Shape;389;p74"/>
          <p:cNvSpPr txBox="1"/>
          <p:nvPr>
            <p:ph idx="1" type="body"/>
          </p:nvPr>
        </p:nvSpPr>
        <p:spPr>
          <a:xfrm>
            <a:off x="671757" y="1332224"/>
            <a:ext cx="6972300" cy="2427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lt2"/>
              </a:buClr>
              <a:buSzPts val="5000"/>
              <a:buNone/>
              <a:defRPr b="0" i="0" sz="5000" cap="none">
                <a:solidFill>
                  <a:schemeClr val="lt2"/>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390" name="Google Shape;390;p74"/>
          <p:cNvPicPr preferRelativeResize="0"/>
          <p:nvPr/>
        </p:nvPicPr>
        <p:blipFill rotWithShape="1">
          <a:blip r:embed="rId3">
            <a:alphaModFix/>
          </a:blip>
          <a:srcRect b="0" l="0" r="0" t="0"/>
          <a:stretch/>
        </p:blipFill>
        <p:spPr>
          <a:xfrm>
            <a:off x="813587" y="4006085"/>
            <a:ext cx="2284303" cy="112770"/>
          </a:xfrm>
          <a:prstGeom prst="rect">
            <a:avLst/>
          </a:prstGeom>
          <a:noFill/>
          <a:ln>
            <a:noFill/>
          </a:ln>
        </p:spPr>
      </p:pic>
      <p:pic>
        <p:nvPicPr>
          <p:cNvPr id="391" name="Google Shape;391;p74"/>
          <p:cNvPicPr preferRelativeResize="0"/>
          <p:nvPr/>
        </p:nvPicPr>
        <p:blipFill rotWithShape="1">
          <a:blip r:embed="rId4">
            <a:alphaModFix/>
          </a:blip>
          <a:srcRect b="0" l="0" r="0" t="0"/>
          <a:stretch/>
        </p:blipFill>
        <p:spPr>
          <a:xfrm>
            <a:off x="6400800" y="228600"/>
            <a:ext cx="2517866" cy="573074"/>
          </a:xfrm>
          <a:prstGeom prst="rect">
            <a:avLst/>
          </a:prstGeom>
          <a:noFill/>
          <a:ln>
            <a:noFill/>
          </a:ln>
        </p:spPr>
      </p:pic>
      <p:sp>
        <p:nvSpPr>
          <p:cNvPr id="392" name="Google Shape;392;p74"/>
          <p:cNvSpPr txBox="1"/>
          <p:nvPr>
            <p:ph idx="2" type="body"/>
          </p:nvPr>
        </p:nvSpPr>
        <p:spPr>
          <a:xfrm>
            <a:off x="671756" y="4303360"/>
            <a:ext cx="6626400" cy="16425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chemeClr val="lt2"/>
              </a:buClr>
              <a:buSzPts val="2400"/>
              <a:buNone/>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228600" lvl="4" marL="2286000" rtl="0" algn="l">
              <a:spcBef>
                <a:spcPts val="320"/>
              </a:spcBef>
              <a:spcAft>
                <a:spcPts val="0"/>
              </a:spcAft>
              <a:buClr>
                <a:schemeClr val="lt2"/>
              </a:buClr>
              <a:buSzPts val="1600"/>
              <a:buNone/>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Section Title Slide" type="title">
  <p:cSld name="TITLE">
    <p:spTree>
      <p:nvGrpSpPr>
        <p:cNvPr id="393" name="Shape 393"/>
        <p:cNvGrpSpPr/>
        <p:nvPr/>
      </p:nvGrpSpPr>
      <p:grpSpPr>
        <a:xfrm>
          <a:off x="0" y="0"/>
          <a:ext cx="0" cy="0"/>
          <a:chOff x="0" y="0"/>
          <a:chExt cx="0" cy="0"/>
        </a:xfrm>
      </p:grpSpPr>
      <p:sp>
        <p:nvSpPr>
          <p:cNvPr id="394" name="Google Shape;394;p75"/>
          <p:cNvSpPr txBox="1"/>
          <p:nvPr>
            <p:ph type="ctrTitle"/>
          </p:nvPr>
        </p:nvSpPr>
        <p:spPr>
          <a:xfrm>
            <a:off x="676656" y="4464028"/>
            <a:ext cx="6858000" cy="1244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accent3"/>
              </a:buClr>
              <a:buSzPts val="5000"/>
              <a:buFont typeface="Encode Sans Black"/>
              <a:buNone/>
              <a:defRPr b="0" i="0" sz="5000">
                <a:solidFill>
                  <a:schemeClr val="accent3"/>
                </a:solidFill>
                <a:latin typeface="Encode Sans Black"/>
                <a:ea typeface="Encode Sans Black"/>
                <a:cs typeface="Encode Sans Black"/>
                <a:sym typeface="Encode Sans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5" name="Google Shape;395;p75"/>
          <p:cNvSpPr txBox="1"/>
          <p:nvPr>
            <p:ph idx="1" type="subTitle"/>
          </p:nvPr>
        </p:nvSpPr>
        <p:spPr>
          <a:xfrm>
            <a:off x="676656" y="3694376"/>
            <a:ext cx="6858000" cy="753900"/>
          </a:xfrm>
          <a:prstGeom prst="rect">
            <a:avLst/>
          </a:prstGeom>
          <a:noFill/>
          <a:ln>
            <a:noFill/>
          </a:ln>
        </p:spPr>
        <p:txBody>
          <a:bodyPr anchorCtr="0" anchor="b" bIns="45700" lIns="91425" spcFirstLastPara="1" rIns="91425" wrap="square" tIns="45700">
            <a:noAutofit/>
          </a:bodyPr>
          <a:lstStyle>
            <a:lvl1pPr lvl="0" rtl="0" algn="l">
              <a:spcBef>
                <a:spcPts val="480"/>
              </a:spcBef>
              <a:spcAft>
                <a:spcPts val="0"/>
              </a:spcAft>
              <a:buClr>
                <a:schemeClr val="lt2"/>
              </a:buClr>
              <a:buSzPts val="2400"/>
              <a:buNone/>
              <a:defRPr b="0" sz="2400" cap="none">
                <a:solidFill>
                  <a:schemeClr val="lt2"/>
                </a:solidFill>
                <a:latin typeface="Arial"/>
                <a:ea typeface="Arial"/>
                <a:cs typeface="Arial"/>
                <a:sym typeface="Arial"/>
              </a:defRPr>
            </a:lvl1pPr>
            <a:lvl2pPr lvl="1" rtl="0" algn="ctr">
              <a:spcBef>
                <a:spcPts val="300"/>
              </a:spcBef>
              <a:spcAft>
                <a:spcPts val="0"/>
              </a:spcAft>
              <a:buClr>
                <a:schemeClr val="lt2"/>
              </a:buClr>
              <a:buSzPts val="1500"/>
              <a:buNone/>
              <a:defRPr sz="1500"/>
            </a:lvl2pPr>
            <a:lvl3pPr lvl="2" rtl="0" algn="ctr">
              <a:spcBef>
                <a:spcPts val="270"/>
              </a:spcBef>
              <a:spcAft>
                <a:spcPts val="0"/>
              </a:spcAft>
              <a:buClr>
                <a:schemeClr val="lt2"/>
              </a:buClr>
              <a:buSzPts val="1350"/>
              <a:buNone/>
              <a:defRPr sz="1350"/>
            </a:lvl3pPr>
            <a:lvl4pPr lvl="3" rtl="0" algn="ctr">
              <a:spcBef>
                <a:spcPts val="240"/>
              </a:spcBef>
              <a:spcAft>
                <a:spcPts val="0"/>
              </a:spcAft>
              <a:buClr>
                <a:schemeClr val="lt2"/>
              </a:buClr>
              <a:buSzPts val="1200"/>
              <a:buNone/>
              <a:defRPr sz="1200"/>
            </a:lvl4pPr>
            <a:lvl5pPr lvl="4" rtl="0" algn="ctr">
              <a:spcBef>
                <a:spcPts val="240"/>
              </a:spcBef>
              <a:spcAft>
                <a:spcPts val="0"/>
              </a:spcAft>
              <a:buClr>
                <a:schemeClr val="lt2"/>
              </a:buClr>
              <a:buSzPts val="1200"/>
              <a:buNone/>
              <a:defRPr sz="1200"/>
            </a:lvl5pPr>
            <a:lvl6pPr lvl="5" rtl="0" algn="ctr">
              <a:spcBef>
                <a:spcPts val="240"/>
              </a:spcBef>
              <a:spcAft>
                <a:spcPts val="0"/>
              </a:spcAft>
              <a:buClr>
                <a:schemeClr val="lt1"/>
              </a:buClr>
              <a:buSzPts val="1200"/>
              <a:buNone/>
              <a:defRPr sz="1200"/>
            </a:lvl6pPr>
            <a:lvl7pPr lvl="6" rtl="0" algn="ctr">
              <a:spcBef>
                <a:spcPts val="240"/>
              </a:spcBef>
              <a:spcAft>
                <a:spcPts val="0"/>
              </a:spcAft>
              <a:buClr>
                <a:schemeClr val="lt1"/>
              </a:buClr>
              <a:buSzPts val="1200"/>
              <a:buNone/>
              <a:defRPr sz="1200"/>
            </a:lvl7pPr>
            <a:lvl8pPr lvl="7" rtl="0" algn="ctr">
              <a:spcBef>
                <a:spcPts val="240"/>
              </a:spcBef>
              <a:spcAft>
                <a:spcPts val="0"/>
              </a:spcAft>
              <a:buClr>
                <a:schemeClr val="lt1"/>
              </a:buClr>
              <a:buSzPts val="1200"/>
              <a:buNone/>
              <a:defRPr sz="1200"/>
            </a:lvl8pPr>
            <a:lvl9pPr lvl="8" rtl="0" algn="ctr">
              <a:spcBef>
                <a:spcPts val="240"/>
              </a:spcBef>
              <a:spcAft>
                <a:spcPts val="0"/>
              </a:spcAft>
              <a:buClr>
                <a:schemeClr val="lt1"/>
              </a:buClr>
              <a:buSzPts val="1200"/>
              <a:buNone/>
              <a:defRPr sz="1200"/>
            </a:lvl9pPr>
          </a:lstStyle>
          <a:p/>
        </p:txBody>
      </p:sp>
      <p:sp>
        <p:nvSpPr>
          <p:cNvPr id="396" name="Google Shape;396;p75"/>
          <p:cNvSpPr txBox="1"/>
          <p:nvPr>
            <p:ph idx="12" type="sldNum"/>
          </p:nvPr>
        </p:nvSpPr>
        <p:spPr>
          <a:xfrm>
            <a:off x="7086600" y="6356351"/>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397" name="Google Shape;397;p75"/>
          <p:cNvPicPr preferRelativeResize="0"/>
          <p:nvPr/>
        </p:nvPicPr>
        <p:blipFill rotWithShape="1">
          <a:blip r:embed="rId2">
            <a:alphaModFix/>
          </a:blip>
          <a:srcRect b="0" l="0" r="0" t="0"/>
          <a:stretch/>
        </p:blipFill>
        <p:spPr>
          <a:xfrm>
            <a:off x="786384" y="5788456"/>
            <a:ext cx="2286198" cy="115834"/>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Subheader + Content">
  <p:cSld name="NEW_Header + Subheader + Content">
    <p:spTree>
      <p:nvGrpSpPr>
        <p:cNvPr id="398" name="Shape 398"/>
        <p:cNvGrpSpPr/>
        <p:nvPr/>
      </p:nvGrpSpPr>
      <p:grpSpPr>
        <a:xfrm>
          <a:off x="0" y="0"/>
          <a:ext cx="0" cy="0"/>
          <a:chOff x="0" y="0"/>
          <a:chExt cx="0" cy="0"/>
        </a:xfrm>
      </p:grpSpPr>
      <p:sp>
        <p:nvSpPr>
          <p:cNvPr id="399" name="Google Shape;399;p7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00" name="Google Shape;400;p76"/>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2"/>
              </a:buClr>
              <a:buSzPts val="2400"/>
              <a:buFont typeface="Arial"/>
              <a:buChar char="•"/>
              <a:defRPr b="1" i="0" sz="2400">
                <a:solidFill>
                  <a:schemeClr val="lt2"/>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lt2"/>
              </a:buClr>
              <a:buSzPts val="2000"/>
              <a:buFont typeface="Arial"/>
              <a:buChar char="–"/>
              <a:defRPr b="1" i="0" sz="2000">
                <a:solidFill>
                  <a:schemeClr val="lt2"/>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lt2"/>
              </a:buClr>
              <a:buSzPts val="1800"/>
              <a:buFont typeface="Arial"/>
              <a:buChar char="•"/>
              <a:defRPr b="1" i="0" sz="1800">
                <a:solidFill>
                  <a:schemeClr val="lt2"/>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lt2"/>
              </a:buClr>
              <a:buSzPts val="1600"/>
              <a:buFont typeface="Arial"/>
              <a:buChar char="–"/>
              <a:defRPr b="1" i="0" sz="1600">
                <a:solidFill>
                  <a:schemeClr val="lt2"/>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lt2"/>
              </a:buClr>
              <a:buSzPts val="1400"/>
              <a:buFont typeface="Arial"/>
              <a:buChar char="»"/>
              <a:defRPr b="1" i="0" sz="1400">
                <a:solidFill>
                  <a:schemeClr val="lt2"/>
                </a:solidFill>
                <a:latin typeface="Calibri"/>
                <a:ea typeface="Calibri"/>
                <a:cs typeface="Calibri"/>
                <a:sym typeface="Calibri"/>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01" name="Google Shape;401;p76"/>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480"/>
              </a:spcBef>
              <a:spcAft>
                <a:spcPts val="0"/>
              </a:spcAft>
              <a:buClr>
                <a:schemeClr val="accent3"/>
              </a:buClr>
              <a:buSzPts val="2400"/>
              <a:buNone/>
              <a:defRPr b="0" i="0" sz="2400" cap="none">
                <a:solidFill>
                  <a:schemeClr val="accent3"/>
                </a:solidFill>
                <a:latin typeface="Arial"/>
                <a:ea typeface="Arial"/>
                <a:cs typeface="Arial"/>
                <a:sym typeface="Arial"/>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402" name="Google Shape;402;p76"/>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403" name="Google Shape;403;p76"/>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Content">
  <p:cSld name="NEW_Header + Content">
    <p:spTree>
      <p:nvGrpSpPr>
        <p:cNvPr id="404" name="Shape 404"/>
        <p:cNvGrpSpPr/>
        <p:nvPr/>
      </p:nvGrpSpPr>
      <p:grpSpPr>
        <a:xfrm>
          <a:off x="0" y="0"/>
          <a:ext cx="0" cy="0"/>
          <a:chOff x="0" y="0"/>
          <a:chExt cx="0" cy="0"/>
        </a:xfrm>
      </p:grpSpPr>
      <p:sp>
        <p:nvSpPr>
          <p:cNvPr id="405" name="Google Shape;405;p77"/>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accent3"/>
              </a:buClr>
              <a:buSzPts val="2400"/>
              <a:buFont typeface="Arial"/>
              <a:buChar char="•"/>
              <a:defRPr b="1" i="0" sz="2400">
                <a:solidFill>
                  <a:schemeClr val="accent3"/>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accent3"/>
              </a:buClr>
              <a:buSzPts val="2000"/>
              <a:buFont typeface="Arial"/>
              <a:buChar char="–"/>
              <a:defRPr b="1" i="0" sz="2000">
                <a:solidFill>
                  <a:schemeClr val="accent3"/>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accent3"/>
              </a:buClr>
              <a:buSzPts val="1800"/>
              <a:buFont typeface="Arial"/>
              <a:buChar char="•"/>
              <a:defRPr b="1" i="0" sz="1800">
                <a:solidFill>
                  <a:schemeClr val="accent3"/>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accent3"/>
              </a:buClr>
              <a:buSzPts val="1600"/>
              <a:buFont typeface="Arial"/>
              <a:buChar char="–"/>
              <a:defRPr b="1" i="0" sz="1600">
                <a:solidFill>
                  <a:schemeClr val="accent3"/>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accent3"/>
              </a:buClr>
              <a:buSzPts val="1400"/>
              <a:buFont typeface="Arial"/>
              <a:buChar char="»"/>
              <a:defRPr b="1" i="0" sz="1400">
                <a:solidFill>
                  <a:schemeClr val="accent3"/>
                </a:solidFill>
                <a:latin typeface="Calibri"/>
                <a:ea typeface="Calibri"/>
                <a:cs typeface="Calibri"/>
                <a:sym typeface="Calibri"/>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06" name="Google Shape;406;p77"/>
          <p:cNvSpPr txBox="1"/>
          <p:nvPr>
            <p:ph idx="2"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407" name="Google Shape;407;p77"/>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408" name="Google Shape;408;p77"/>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Header + Graphic">
  <p:cSld name="NEW Header + Graphic">
    <p:spTree>
      <p:nvGrpSpPr>
        <p:cNvPr id="409" name="Shape 409"/>
        <p:cNvGrpSpPr/>
        <p:nvPr/>
      </p:nvGrpSpPr>
      <p:grpSpPr>
        <a:xfrm>
          <a:off x="0" y="0"/>
          <a:ext cx="0" cy="0"/>
          <a:chOff x="0" y="0"/>
          <a:chExt cx="0" cy="0"/>
        </a:xfrm>
      </p:grpSpPr>
      <p:sp>
        <p:nvSpPr>
          <p:cNvPr id="410" name="Google Shape;410;p78"/>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lt2"/>
              </a:buClr>
              <a:buSzPts val="2400"/>
              <a:buFont typeface="Arial"/>
              <a:buNone/>
              <a:defRPr b="0" i="0" sz="2400" u="none" cap="none" strike="noStrike">
                <a:solidFill>
                  <a:schemeClr val="lt2"/>
                </a:solidFill>
                <a:latin typeface="Calibri"/>
                <a:ea typeface="Calibri"/>
                <a:cs typeface="Calibri"/>
                <a:sym typeface="Calibri"/>
              </a:defRPr>
            </a:lvl1pPr>
            <a:lvl2pPr lvl="1"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lvl="2" marR="0" rtl="0" algn="l">
              <a:spcBef>
                <a:spcPts val="360"/>
              </a:spcBef>
              <a:spcAft>
                <a:spcPts val="0"/>
              </a:spcAft>
              <a:buClr>
                <a:schemeClr val="lt2"/>
              </a:buClr>
              <a:buSzPts val="1800"/>
              <a:buFont typeface="Arial"/>
              <a:buChar char="•"/>
              <a:defRPr b="1" i="0" sz="1800" u="none" cap="none" strike="noStrike">
                <a:solidFill>
                  <a:schemeClr val="lt2"/>
                </a:solidFill>
                <a:latin typeface="Open Sans"/>
                <a:ea typeface="Open Sans"/>
                <a:cs typeface="Open Sans"/>
                <a:sym typeface="Open Sans"/>
              </a:defRPr>
            </a:lvl3pPr>
            <a:lvl4pPr lvl="3"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lvl="4"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11" name="Google Shape;411;p7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412" name="Google Shape;412;p78"/>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413" name="Google Shape;413;p78"/>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wo Content">
  <p:cSld name="NEW Two Content">
    <p:spTree>
      <p:nvGrpSpPr>
        <p:cNvPr id="414" name="Shape 414"/>
        <p:cNvGrpSpPr/>
        <p:nvPr/>
      </p:nvGrpSpPr>
      <p:grpSpPr>
        <a:xfrm>
          <a:off x="0" y="0"/>
          <a:ext cx="0" cy="0"/>
          <a:chOff x="0" y="0"/>
          <a:chExt cx="0" cy="0"/>
        </a:xfrm>
      </p:grpSpPr>
      <p:sp>
        <p:nvSpPr>
          <p:cNvPr id="415" name="Google Shape;415;p7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416" name="Google Shape;416;p79"/>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417" name="Google Shape;417;p79"/>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18" name="Google Shape;418;p79"/>
          <p:cNvSpPr txBox="1"/>
          <p:nvPr>
            <p:ph idx="2" type="body"/>
          </p:nvPr>
        </p:nvSpPr>
        <p:spPr>
          <a:xfrm>
            <a:off x="4811025" y="1736725"/>
            <a:ext cx="4023300" cy="40149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19" name="Google Shape;419;p79"/>
          <p:cNvSpPr txBox="1"/>
          <p:nvPr>
            <p:ph idx="3" type="body"/>
          </p:nvPr>
        </p:nvSpPr>
        <p:spPr>
          <a:xfrm>
            <a:off x="658523" y="1736725"/>
            <a:ext cx="4023300" cy="4014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mparison">
  <p:cSld name="NEW Comparison">
    <p:spTree>
      <p:nvGrpSpPr>
        <p:cNvPr id="420" name="Shape 420"/>
        <p:cNvGrpSpPr/>
        <p:nvPr/>
      </p:nvGrpSpPr>
      <p:grpSpPr>
        <a:xfrm>
          <a:off x="0" y="0"/>
          <a:ext cx="0" cy="0"/>
          <a:chOff x="0" y="0"/>
          <a:chExt cx="0" cy="0"/>
        </a:xfrm>
      </p:grpSpPr>
      <p:sp>
        <p:nvSpPr>
          <p:cNvPr id="421" name="Google Shape;421;p8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422" name="Google Shape;422;p80"/>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423" name="Google Shape;423;p80"/>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24" name="Google Shape;424;p80"/>
          <p:cNvSpPr txBox="1"/>
          <p:nvPr>
            <p:ph idx="2" type="body"/>
          </p:nvPr>
        </p:nvSpPr>
        <p:spPr>
          <a:xfrm>
            <a:off x="4811025" y="2559423"/>
            <a:ext cx="4023300" cy="3192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25" name="Google Shape;425;p80"/>
          <p:cNvSpPr txBox="1"/>
          <p:nvPr>
            <p:ph idx="3" type="body"/>
          </p:nvPr>
        </p:nvSpPr>
        <p:spPr>
          <a:xfrm>
            <a:off x="658523" y="2559423"/>
            <a:ext cx="4023300" cy="3191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26" name="Google Shape;426;p80"/>
          <p:cNvSpPr txBox="1"/>
          <p:nvPr>
            <p:ph idx="4" type="body"/>
          </p:nvPr>
        </p:nvSpPr>
        <p:spPr>
          <a:xfrm>
            <a:off x="658523" y="1620183"/>
            <a:ext cx="40233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360"/>
              </a:spcBef>
              <a:spcAft>
                <a:spcPts val="0"/>
              </a:spcAft>
              <a:buClr>
                <a:schemeClr val="lt2"/>
              </a:buClr>
              <a:buSzPts val="1800"/>
              <a:buNone/>
              <a:defRPr b="0" sz="1800">
                <a:solidFill>
                  <a:schemeClr val="lt2"/>
                </a:solidFill>
              </a:defRPr>
            </a:lvl1pPr>
            <a:lvl2pPr indent="-228600" lvl="1" marL="914400" rtl="0" algn="l">
              <a:spcBef>
                <a:spcPts val="300"/>
              </a:spcBef>
              <a:spcAft>
                <a:spcPts val="0"/>
              </a:spcAft>
              <a:buClr>
                <a:schemeClr val="lt2"/>
              </a:buClr>
              <a:buSzPts val="1500"/>
              <a:buNone/>
              <a:defRPr b="1" sz="1500"/>
            </a:lvl2pPr>
            <a:lvl3pPr indent="-228600" lvl="2" marL="1371600" rtl="0" algn="l">
              <a:spcBef>
                <a:spcPts val="270"/>
              </a:spcBef>
              <a:spcAft>
                <a:spcPts val="0"/>
              </a:spcAft>
              <a:buClr>
                <a:schemeClr val="lt2"/>
              </a:buClr>
              <a:buSzPts val="1350"/>
              <a:buNone/>
              <a:defRPr b="1" sz="1350"/>
            </a:lvl3pPr>
            <a:lvl4pPr indent="-228600" lvl="3" marL="1828800" rtl="0" algn="l">
              <a:spcBef>
                <a:spcPts val="240"/>
              </a:spcBef>
              <a:spcAft>
                <a:spcPts val="0"/>
              </a:spcAft>
              <a:buClr>
                <a:schemeClr val="lt2"/>
              </a:buClr>
              <a:buSzPts val="1200"/>
              <a:buNone/>
              <a:defRPr b="1" sz="1200"/>
            </a:lvl4pPr>
            <a:lvl5pPr indent="-228600" lvl="4" marL="2286000" rtl="0" algn="l">
              <a:spcBef>
                <a:spcPts val="240"/>
              </a:spcBef>
              <a:spcAft>
                <a:spcPts val="0"/>
              </a:spcAft>
              <a:buClr>
                <a:schemeClr val="lt2"/>
              </a:buClr>
              <a:buSzPts val="1200"/>
              <a:buNone/>
              <a:defRPr b="1" sz="1200"/>
            </a:lvl5pPr>
            <a:lvl6pPr indent="-228600" lvl="5" marL="2743200" rtl="0" algn="l">
              <a:spcBef>
                <a:spcPts val="240"/>
              </a:spcBef>
              <a:spcAft>
                <a:spcPts val="0"/>
              </a:spcAft>
              <a:buClr>
                <a:schemeClr val="lt1"/>
              </a:buClr>
              <a:buSzPts val="1200"/>
              <a:buNone/>
              <a:defRPr b="1" sz="1200"/>
            </a:lvl6pPr>
            <a:lvl7pPr indent="-228600" lvl="6" marL="3200400" rtl="0" algn="l">
              <a:spcBef>
                <a:spcPts val="240"/>
              </a:spcBef>
              <a:spcAft>
                <a:spcPts val="0"/>
              </a:spcAft>
              <a:buClr>
                <a:schemeClr val="lt1"/>
              </a:buClr>
              <a:buSzPts val="1200"/>
              <a:buNone/>
              <a:defRPr b="1" sz="1200"/>
            </a:lvl7pPr>
            <a:lvl8pPr indent="-228600" lvl="7" marL="3657600" rtl="0" algn="l">
              <a:spcBef>
                <a:spcPts val="240"/>
              </a:spcBef>
              <a:spcAft>
                <a:spcPts val="0"/>
              </a:spcAft>
              <a:buClr>
                <a:schemeClr val="lt1"/>
              </a:buClr>
              <a:buSzPts val="1200"/>
              <a:buNone/>
              <a:defRPr b="1" sz="1200"/>
            </a:lvl8pPr>
            <a:lvl9pPr indent="-228600" lvl="8" marL="4114800" rtl="0" algn="l">
              <a:spcBef>
                <a:spcPts val="240"/>
              </a:spcBef>
              <a:spcAft>
                <a:spcPts val="0"/>
              </a:spcAft>
              <a:buClr>
                <a:schemeClr val="lt1"/>
              </a:buClr>
              <a:buSzPts val="1200"/>
              <a:buNone/>
              <a:defRPr b="1" sz="1200"/>
            </a:lvl9pPr>
          </a:lstStyle>
          <a:p/>
        </p:txBody>
      </p:sp>
      <p:sp>
        <p:nvSpPr>
          <p:cNvPr id="427" name="Google Shape;427;p80"/>
          <p:cNvSpPr txBox="1"/>
          <p:nvPr>
            <p:ph idx="5" type="body"/>
          </p:nvPr>
        </p:nvSpPr>
        <p:spPr>
          <a:xfrm>
            <a:off x="4811025" y="1626723"/>
            <a:ext cx="40233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360"/>
              </a:spcBef>
              <a:spcAft>
                <a:spcPts val="0"/>
              </a:spcAft>
              <a:buClr>
                <a:schemeClr val="lt2"/>
              </a:buClr>
              <a:buSzPts val="1800"/>
              <a:buNone/>
              <a:defRPr b="0" sz="1800">
                <a:solidFill>
                  <a:schemeClr val="lt2"/>
                </a:solidFill>
              </a:defRPr>
            </a:lvl1pPr>
            <a:lvl2pPr indent="-228600" lvl="1" marL="914400" rtl="0" algn="l">
              <a:spcBef>
                <a:spcPts val="300"/>
              </a:spcBef>
              <a:spcAft>
                <a:spcPts val="0"/>
              </a:spcAft>
              <a:buClr>
                <a:schemeClr val="lt2"/>
              </a:buClr>
              <a:buSzPts val="1500"/>
              <a:buNone/>
              <a:defRPr b="1" sz="1500"/>
            </a:lvl2pPr>
            <a:lvl3pPr indent="-228600" lvl="2" marL="1371600" rtl="0" algn="l">
              <a:spcBef>
                <a:spcPts val="270"/>
              </a:spcBef>
              <a:spcAft>
                <a:spcPts val="0"/>
              </a:spcAft>
              <a:buClr>
                <a:schemeClr val="lt2"/>
              </a:buClr>
              <a:buSzPts val="1350"/>
              <a:buNone/>
              <a:defRPr b="1" sz="1350"/>
            </a:lvl3pPr>
            <a:lvl4pPr indent="-228600" lvl="3" marL="1828800" rtl="0" algn="l">
              <a:spcBef>
                <a:spcPts val="240"/>
              </a:spcBef>
              <a:spcAft>
                <a:spcPts val="0"/>
              </a:spcAft>
              <a:buClr>
                <a:schemeClr val="lt2"/>
              </a:buClr>
              <a:buSzPts val="1200"/>
              <a:buNone/>
              <a:defRPr b="1" sz="1200"/>
            </a:lvl4pPr>
            <a:lvl5pPr indent="-228600" lvl="4" marL="2286000" rtl="0" algn="l">
              <a:spcBef>
                <a:spcPts val="240"/>
              </a:spcBef>
              <a:spcAft>
                <a:spcPts val="0"/>
              </a:spcAft>
              <a:buClr>
                <a:schemeClr val="lt2"/>
              </a:buClr>
              <a:buSzPts val="1200"/>
              <a:buNone/>
              <a:defRPr b="1" sz="1200"/>
            </a:lvl5pPr>
            <a:lvl6pPr indent="-228600" lvl="5" marL="2743200" rtl="0" algn="l">
              <a:spcBef>
                <a:spcPts val="240"/>
              </a:spcBef>
              <a:spcAft>
                <a:spcPts val="0"/>
              </a:spcAft>
              <a:buClr>
                <a:schemeClr val="lt1"/>
              </a:buClr>
              <a:buSzPts val="1200"/>
              <a:buNone/>
              <a:defRPr b="1" sz="1200"/>
            </a:lvl6pPr>
            <a:lvl7pPr indent="-228600" lvl="6" marL="3200400" rtl="0" algn="l">
              <a:spcBef>
                <a:spcPts val="240"/>
              </a:spcBef>
              <a:spcAft>
                <a:spcPts val="0"/>
              </a:spcAft>
              <a:buClr>
                <a:schemeClr val="lt1"/>
              </a:buClr>
              <a:buSzPts val="1200"/>
              <a:buNone/>
              <a:defRPr b="1" sz="1200"/>
            </a:lvl7pPr>
            <a:lvl8pPr indent="-228600" lvl="7" marL="3657600" rtl="0" algn="l">
              <a:spcBef>
                <a:spcPts val="240"/>
              </a:spcBef>
              <a:spcAft>
                <a:spcPts val="0"/>
              </a:spcAft>
              <a:buClr>
                <a:schemeClr val="lt1"/>
              </a:buClr>
              <a:buSzPts val="1200"/>
              <a:buNone/>
              <a:defRPr b="1" sz="1200"/>
            </a:lvl8pPr>
            <a:lvl9pPr indent="-228600" lvl="8" marL="4114800" rtl="0" algn="l">
              <a:spcBef>
                <a:spcPts val="240"/>
              </a:spcBef>
              <a:spcAft>
                <a:spcPts val="0"/>
              </a:spcAft>
              <a:buClr>
                <a:schemeClr val="lt1"/>
              </a:buClr>
              <a:buSzPts val="1200"/>
              <a:buNone/>
              <a:defRPr b="1"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hree Content">
  <p:cSld name="NEW Three Content">
    <p:spTree>
      <p:nvGrpSpPr>
        <p:cNvPr id="428" name="Shape 428"/>
        <p:cNvGrpSpPr/>
        <p:nvPr/>
      </p:nvGrpSpPr>
      <p:grpSpPr>
        <a:xfrm>
          <a:off x="0" y="0"/>
          <a:ext cx="0" cy="0"/>
          <a:chOff x="0" y="0"/>
          <a:chExt cx="0" cy="0"/>
        </a:xfrm>
      </p:grpSpPr>
      <p:sp>
        <p:nvSpPr>
          <p:cNvPr id="429" name="Google Shape;429;p8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430" name="Google Shape;430;p81"/>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431" name="Google Shape;431;p81"/>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32" name="Google Shape;432;p81"/>
          <p:cNvSpPr txBox="1"/>
          <p:nvPr>
            <p:ph idx="2" type="body"/>
          </p:nvPr>
        </p:nvSpPr>
        <p:spPr>
          <a:xfrm>
            <a:off x="4811025" y="1736724"/>
            <a:ext cx="4023300" cy="1920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33" name="Google Shape;433;p81"/>
          <p:cNvSpPr txBox="1"/>
          <p:nvPr>
            <p:ph idx="3" type="body"/>
          </p:nvPr>
        </p:nvSpPr>
        <p:spPr>
          <a:xfrm>
            <a:off x="658523" y="1736725"/>
            <a:ext cx="4023300" cy="4014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34" name="Google Shape;434;p81"/>
          <p:cNvSpPr txBox="1"/>
          <p:nvPr>
            <p:ph idx="4" type="body"/>
          </p:nvPr>
        </p:nvSpPr>
        <p:spPr>
          <a:xfrm>
            <a:off x="4811025" y="3811928"/>
            <a:ext cx="4023300" cy="1920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Four Content">
  <p:cSld name="NEW Four Content">
    <p:spTree>
      <p:nvGrpSpPr>
        <p:cNvPr id="435" name="Shape 435"/>
        <p:cNvGrpSpPr/>
        <p:nvPr/>
      </p:nvGrpSpPr>
      <p:grpSpPr>
        <a:xfrm>
          <a:off x="0" y="0"/>
          <a:ext cx="0" cy="0"/>
          <a:chOff x="0" y="0"/>
          <a:chExt cx="0" cy="0"/>
        </a:xfrm>
      </p:grpSpPr>
      <p:sp>
        <p:nvSpPr>
          <p:cNvPr id="436" name="Google Shape;436;p8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437" name="Google Shape;437;p82"/>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438" name="Google Shape;438;p82"/>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39" name="Google Shape;439;p82"/>
          <p:cNvSpPr txBox="1"/>
          <p:nvPr>
            <p:ph idx="2" type="body"/>
          </p:nvPr>
        </p:nvSpPr>
        <p:spPr>
          <a:xfrm>
            <a:off x="4811025" y="1736725"/>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40" name="Google Shape;440;p82"/>
          <p:cNvSpPr txBox="1"/>
          <p:nvPr>
            <p:ph idx="3" type="body"/>
          </p:nvPr>
        </p:nvSpPr>
        <p:spPr>
          <a:xfrm>
            <a:off x="658523" y="1736725"/>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41" name="Google Shape;441;p82"/>
          <p:cNvSpPr txBox="1"/>
          <p:nvPr>
            <p:ph idx="4" type="body"/>
          </p:nvPr>
        </p:nvSpPr>
        <p:spPr>
          <a:xfrm>
            <a:off x="658523" y="3871750"/>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42" name="Google Shape;442;p82"/>
          <p:cNvSpPr txBox="1"/>
          <p:nvPr>
            <p:ph idx="5" type="body"/>
          </p:nvPr>
        </p:nvSpPr>
        <p:spPr>
          <a:xfrm>
            <a:off x="4811025" y="3855164"/>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ntent with Caption" type="objTx">
  <p:cSld name="OBJECT_WITH_CAPTION_TEXT">
    <p:spTree>
      <p:nvGrpSpPr>
        <p:cNvPr id="443" name="Shape 443"/>
        <p:cNvGrpSpPr/>
        <p:nvPr/>
      </p:nvGrpSpPr>
      <p:grpSpPr>
        <a:xfrm>
          <a:off x="0" y="0"/>
          <a:ext cx="0" cy="0"/>
          <a:chOff x="0" y="0"/>
          <a:chExt cx="0" cy="0"/>
        </a:xfrm>
      </p:grpSpPr>
      <p:sp>
        <p:nvSpPr>
          <p:cNvPr id="444" name="Google Shape;444;p83"/>
          <p:cNvSpPr txBox="1"/>
          <p:nvPr>
            <p:ph type="title"/>
          </p:nvPr>
        </p:nvSpPr>
        <p:spPr>
          <a:xfrm>
            <a:off x="676656" y="374904"/>
            <a:ext cx="2949300" cy="15546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lt2"/>
              </a:buClr>
              <a:buSzPts val="3000"/>
              <a:buFont typeface="Encode Sans Black"/>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5" name="Google Shape;445;p83"/>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446" name="Google Shape;446;p83"/>
          <p:cNvSpPr txBox="1"/>
          <p:nvPr>
            <p:ph idx="2" type="body"/>
          </p:nvPr>
        </p:nvSpPr>
        <p:spPr>
          <a:xfrm>
            <a:off x="840000" y="2238998"/>
            <a:ext cx="2739000" cy="36300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Clr>
                <a:schemeClr val="lt2"/>
              </a:buClr>
              <a:buSzPts val="1600"/>
              <a:buNone/>
              <a:defRPr sz="1600">
                <a:solidFill>
                  <a:schemeClr val="lt2"/>
                </a:solidFill>
              </a:defRPr>
            </a:lvl1pPr>
            <a:lvl2pPr indent="-228600" lvl="1" marL="914400" rtl="0" algn="l">
              <a:spcBef>
                <a:spcPts val="210"/>
              </a:spcBef>
              <a:spcAft>
                <a:spcPts val="0"/>
              </a:spcAft>
              <a:buClr>
                <a:schemeClr val="lt2"/>
              </a:buClr>
              <a:buSzPts val="1050"/>
              <a:buNone/>
              <a:defRPr sz="1050"/>
            </a:lvl2pPr>
            <a:lvl3pPr indent="-228600" lvl="2" marL="1371600" rtl="0" algn="l">
              <a:spcBef>
                <a:spcPts val="180"/>
              </a:spcBef>
              <a:spcAft>
                <a:spcPts val="0"/>
              </a:spcAft>
              <a:buClr>
                <a:schemeClr val="lt2"/>
              </a:buClr>
              <a:buSzPts val="900"/>
              <a:buNone/>
              <a:defRPr sz="900"/>
            </a:lvl3pPr>
            <a:lvl4pPr indent="-228600" lvl="3" marL="1828800" rtl="0" algn="l">
              <a:spcBef>
                <a:spcPts val="150"/>
              </a:spcBef>
              <a:spcAft>
                <a:spcPts val="0"/>
              </a:spcAft>
              <a:buClr>
                <a:schemeClr val="lt2"/>
              </a:buClr>
              <a:buSzPts val="750"/>
              <a:buNone/>
              <a:defRPr sz="750"/>
            </a:lvl4pPr>
            <a:lvl5pPr indent="-228600" lvl="4" marL="2286000" rtl="0" algn="l">
              <a:spcBef>
                <a:spcPts val="150"/>
              </a:spcBef>
              <a:spcAft>
                <a:spcPts val="0"/>
              </a:spcAft>
              <a:buClr>
                <a:schemeClr val="lt2"/>
              </a:buClr>
              <a:buSzPts val="750"/>
              <a:buNone/>
              <a:defRPr sz="750"/>
            </a:lvl5pPr>
            <a:lvl6pPr indent="-228600" lvl="5" marL="2743200" rtl="0" algn="l">
              <a:spcBef>
                <a:spcPts val="150"/>
              </a:spcBef>
              <a:spcAft>
                <a:spcPts val="0"/>
              </a:spcAft>
              <a:buClr>
                <a:schemeClr val="lt1"/>
              </a:buClr>
              <a:buSzPts val="750"/>
              <a:buNone/>
              <a:defRPr sz="750"/>
            </a:lvl6pPr>
            <a:lvl7pPr indent="-228600" lvl="6" marL="3200400" rtl="0" algn="l">
              <a:spcBef>
                <a:spcPts val="150"/>
              </a:spcBef>
              <a:spcAft>
                <a:spcPts val="0"/>
              </a:spcAft>
              <a:buClr>
                <a:schemeClr val="lt1"/>
              </a:buClr>
              <a:buSzPts val="750"/>
              <a:buNone/>
              <a:defRPr sz="750"/>
            </a:lvl7pPr>
            <a:lvl8pPr indent="-228600" lvl="7" marL="3657600" rtl="0" algn="l">
              <a:spcBef>
                <a:spcPts val="150"/>
              </a:spcBef>
              <a:spcAft>
                <a:spcPts val="0"/>
              </a:spcAft>
              <a:buClr>
                <a:schemeClr val="lt1"/>
              </a:buClr>
              <a:buSzPts val="750"/>
              <a:buNone/>
              <a:defRPr sz="750"/>
            </a:lvl8pPr>
            <a:lvl9pPr indent="-228600" lvl="8" marL="4114800" rtl="0" algn="l">
              <a:spcBef>
                <a:spcPts val="150"/>
              </a:spcBef>
              <a:spcAft>
                <a:spcPts val="0"/>
              </a:spcAft>
              <a:buClr>
                <a:schemeClr val="lt1"/>
              </a:buClr>
              <a:buSzPts val="750"/>
              <a:buNone/>
              <a:defRPr sz="750"/>
            </a:lvl9pPr>
          </a:lstStyle>
          <a:p/>
        </p:txBody>
      </p:sp>
      <p:pic>
        <p:nvPicPr>
          <p:cNvPr id="447" name="Google Shape;447;p83"/>
          <p:cNvPicPr preferRelativeResize="0"/>
          <p:nvPr/>
        </p:nvPicPr>
        <p:blipFill rotWithShape="1">
          <a:blip r:embed="rId2">
            <a:alphaModFix/>
          </a:blip>
          <a:srcRect b="0" l="0" r="0" t="0"/>
          <a:stretch/>
        </p:blipFill>
        <p:spPr>
          <a:xfrm>
            <a:off x="840000" y="2057400"/>
            <a:ext cx="1359526" cy="73158"/>
          </a:xfrm>
          <a:prstGeom prst="rect">
            <a:avLst/>
          </a:prstGeom>
          <a:noFill/>
          <a:ln>
            <a:noFill/>
          </a:ln>
        </p:spPr>
      </p:pic>
      <p:sp>
        <p:nvSpPr>
          <p:cNvPr id="448" name="Google Shape;448;p83"/>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Blank" type="blank">
  <p:cSld name="BLANK">
    <p:spTree>
      <p:nvGrpSpPr>
        <p:cNvPr id="449" name="Shape 449"/>
        <p:cNvGrpSpPr/>
        <p:nvPr/>
      </p:nvGrpSpPr>
      <p:grpSpPr>
        <a:xfrm>
          <a:off x="0" y="0"/>
          <a:ext cx="0" cy="0"/>
          <a:chOff x="0" y="0"/>
          <a:chExt cx="0" cy="0"/>
        </a:xfrm>
      </p:grpSpPr>
      <p:sp>
        <p:nvSpPr>
          <p:cNvPr id="450" name="Google Shape;450;p84"/>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LastSlide">
  <p:cSld name="NEW LastSlide">
    <p:spTree>
      <p:nvGrpSpPr>
        <p:cNvPr id="451" name="Shape 451"/>
        <p:cNvGrpSpPr/>
        <p:nvPr/>
      </p:nvGrpSpPr>
      <p:grpSpPr>
        <a:xfrm>
          <a:off x="0" y="0"/>
          <a:ext cx="0" cy="0"/>
          <a:chOff x="0" y="0"/>
          <a:chExt cx="0" cy="0"/>
        </a:xfrm>
      </p:grpSpPr>
      <p:sp>
        <p:nvSpPr>
          <p:cNvPr id="452" name="Google Shape;452;p85"/>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53" name="Google Shape;453;p85"/>
          <p:cNvSpPr txBox="1"/>
          <p:nvPr>
            <p:ph idx="1" type="body"/>
          </p:nvPr>
        </p:nvSpPr>
        <p:spPr>
          <a:xfrm>
            <a:off x="564022" y="803304"/>
            <a:ext cx="8204100" cy="4862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2"/>
              </a:buClr>
              <a:buSzPts val="2400"/>
              <a:buFont typeface="Arial"/>
              <a:buChar char="•"/>
              <a:defRPr/>
            </a:lvl1pPr>
            <a:lvl2pPr indent="-355600" lvl="1" marL="914400" rtl="0" algn="l">
              <a:spcBef>
                <a:spcPts val="400"/>
              </a:spcBef>
              <a:spcAft>
                <a:spcPts val="0"/>
              </a:spcAft>
              <a:buClr>
                <a:schemeClr val="lt2"/>
              </a:buClr>
              <a:buSzPts val="20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Subheader + Content">
  <p:cSld name="NEW_Header + Subheader + Content">
    <p:spTree>
      <p:nvGrpSpPr>
        <p:cNvPr id="459" name="Shape 459"/>
        <p:cNvGrpSpPr/>
        <p:nvPr/>
      </p:nvGrpSpPr>
      <p:grpSpPr>
        <a:xfrm>
          <a:off x="0" y="0"/>
          <a:ext cx="0" cy="0"/>
          <a:chOff x="0" y="0"/>
          <a:chExt cx="0" cy="0"/>
        </a:xfrm>
      </p:grpSpPr>
      <p:sp>
        <p:nvSpPr>
          <p:cNvPr id="460" name="Google Shape;460;p8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1" name="Google Shape;461;p87"/>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1" i="0" sz="2400">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1" i="0" sz="2000">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1" i="0" sz="1800">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1" i="0" sz="1600">
                <a:solidFill>
                  <a:schemeClr val="dk1"/>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dk1"/>
              </a:buClr>
              <a:buSzPts val="1400"/>
              <a:buFont typeface="Arial"/>
              <a:buChar char="»"/>
              <a:defRPr b="1" i="0" sz="1400">
                <a:solidFill>
                  <a:schemeClr val="dk1"/>
                </a:solidFill>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2" name="Google Shape;462;p87"/>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480"/>
              </a:spcBef>
              <a:spcAft>
                <a:spcPts val="0"/>
              </a:spcAft>
              <a:buClr>
                <a:schemeClr val="dk1"/>
              </a:buClr>
              <a:buSzPts val="2400"/>
              <a:buNone/>
              <a:defRPr b="0" i="0" sz="2400" cap="none">
                <a:solidFill>
                  <a:schemeClr val="dk1"/>
                </a:solidFill>
                <a:latin typeface="Arial"/>
                <a:ea typeface="Arial"/>
                <a:cs typeface="Arial"/>
                <a:sym typeface="Arial"/>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3" name="Google Shape;463;p87"/>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464" name="Google Shape;464;p87"/>
          <p:cNvPicPr preferRelativeResize="0"/>
          <p:nvPr/>
        </p:nvPicPr>
        <p:blipFill rotWithShape="1">
          <a:blip r:embed="rId2">
            <a:alphaModFix/>
          </a:blip>
          <a:srcRect b="0" l="0" r="0" t="0"/>
          <a:stretch/>
        </p:blipFill>
        <p:spPr>
          <a:xfrm>
            <a:off x="784225" y="1435608"/>
            <a:ext cx="1371719" cy="73158"/>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itle Slide">
  <p:cSld name="NEW Title Slide">
    <p:bg>
      <p:bgPr>
        <a:solidFill>
          <a:schemeClr val="lt1"/>
        </a:solidFill>
      </p:bgPr>
    </p:bg>
    <p:spTree>
      <p:nvGrpSpPr>
        <p:cNvPr id="465" name="Shape 465"/>
        <p:cNvGrpSpPr/>
        <p:nvPr/>
      </p:nvGrpSpPr>
      <p:grpSpPr>
        <a:xfrm>
          <a:off x="0" y="0"/>
          <a:ext cx="0" cy="0"/>
          <a:chOff x="0" y="0"/>
          <a:chExt cx="0" cy="0"/>
        </a:xfrm>
      </p:grpSpPr>
      <p:pic>
        <p:nvPicPr>
          <p:cNvPr descr="UW_W Logo_White.png" id="466" name="Google Shape;466;p88"/>
          <p:cNvPicPr preferRelativeResize="0"/>
          <p:nvPr/>
        </p:nvPicPr>
        <p:blipFill rotWithShape="1">
          <a:blip r:embed="rId2">
            <a:alphaModFix/>
          </a:blip>
          <a:srcRect b="0" l="0" r="0" t="0"/>
          <a:stretch/>
        </p:blipFill>
        <p:spPr>
          <a:xfrm>
            <a:off x="7483915" y="5945854"/>
            <a:ext cx="1371600" cy="923544"/>
          </a:xfrm>
          <a:prstGeom prst="rect">
            <a:avLst/>
          </a:prstGeom>
          <a:noFill/>
          <a:ln>
            <a:noFill/>
          </a:ln>
        </p:spPr>
      </p:pic>
      <p:sp>
        <p:nvSpPr>
          <p:cNvPr id="467" name="Google Shape;467;p88"/>
          <p:cNvSpPr txBox="1"/>
          <p:nvPr>
            <p:ph idx="1" type="body"/>
          </p:nvPr>
        </p:nvSpPr>
        <p:spPr>
          <a:xfrm>
            <a:off x="671757" y="1332224"/>
            <a:ext cx="6972300" cy="2427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dk2"/>
              </a:buClr>
              <a:buSzPts val="5000"/>
              <a:buNone/>
              <a:defRPr b="0" i="0" sz="5000" cap="none">
                <a:solidFill>
                  <a:schemeClr val="dk2"/>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8" name="Google Shape;468;p88"/>
          <p:cNvSpPr txBox="1"/>
          <p:nvPr>
            <p:ph idx="2" type="body"/>
          </p:nvPr>
        </p:nvSpPr>
        <p:spPr>
          <a:xfrm>
            <a:off x="671756" y="4303360"/>
            <a:ext cx="6626400" cy="16425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chemeClr val="dk2"/>
              </a:buClr>
              <a:buSzPts val="2400"/>
              <a:buNone/>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228600" lvl="4" marL="2286000" rtl="0" algn="l">
              <a:spcBef>
                <a:spcPts val="320"/>
              </a:spcBef>
              <a:spcAft>
                <a:spcPts val="0"/>
              </a:spcAft>
              <a:buClr>
                <a:schemeClr val="dk2"/>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469" name="Google Shape;469;p88"/>
          <p:cNvPicPr preferRelativeResize="0"/>
          <p:nvPr/>
        </p:nvPicPr>
        <p:blipFill rotWithShape="1">
          <a:blip r:embed="rId3">
            <a:alphaModFix/>
          </a:blip>
          <a:srcRect b="0" l="0" r="0" t="0"/>
          <a:stretch/>
        </p:blipFill>
        <p:spPr>
          <a:xfrm>
            <a:off x="6400800" y="228600"/>
            <a:ext cx="2517866" cy="573074"/>
          </a:xfrm>
          <a:prstGeom prst="rect">
            <a:avLst/>
          </a:prstGeom>
          <a:noFill/>
          <a:ln>
            <a:noFill/>
          </a:ln>
        </p:spPr>
      </p:pic>
      <p:pic>
        <p:nvPicPr>
          <p:cNvPr id="470" name="Google Shape;470;p88"/>
          <p:cNvPicPr preferRelativeResize="0"/>
          <p:nvPr/>
        </p:nvPicPr>
        <p:blipFill rotWithShape="1">
          <a:blip r:embed="rId4">
            <a:alphaModFix/>
          </a:blip>
          <a:srcRect b="0" l="0" r="0" t="0"/>
          <a:stretch/>
        </p:blipFill>
        <p:spPr>
          <a:xfrm>
            <a:off x="813816" y="4005072"/>
            <a:ext cx="2286198" cy="115834"/>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Section Title Slide" type="title">
  <p:cSld name="TITLE">
    <p:spTree>
      <p:nvGrpSpPr>
        <p:cNvPr id="471" name="Shape 471"/>
        <p:cNvGrpSpPr/>
        <p:nvPr/>
      </p:nvGrpSpPr>
      <p:grpSpPr>
        <a:xfrm>
          <a:off x="0" y="0"/>
          <a:ext cx="0" cy="0"/>
          <a:chOff x="0" y="0"/>
          <a:chExt cx="0" cy="0"/>
        </a:xfrm>
      </p:grpSpPr>
      <p:sp>
        <p:nvSpPr>
          <p:cNvPr id="472" name="Google Shape;472;p89"/>
          <p:cNvSpPr txBox="1"/>
          <p:nvPr>
            <p:ph type="ctrTitle"/>
          </p:nvPr>
        </p:nvSpPr>
        <p:spPr>
          <a:xfrm>
            <a:off x="554935" y="4464028"/>
            <a:ext cx="6858000" cy="1244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5000"/>
              <a:buFont typeface="Encode Sans Black"/>
              <a:buNone/>
              <a:defRPr b="0" i="0" sz="5000">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3" name="Google Shape;473;p89"/>
          <p:cNvSpPr txBox="1"/>
          <p:nvPr>
            <p:ph idx="1" type="subTitle"/>
          </p:nvPr>
        </p:nvSpPr>
        <p:spPr>
          <a:xfrm>
            <a:off x="554934" y="3694376"/>
            <a:ext cx="6858000" cy="753900"/>
          </a:xfrm>
          <a:prstGeom prst="rect">
            <a:avLst/>
          </a:prstGeom>
          <a:noFill/>
          <a:ln>
            <a:noFill/>
          </a:ln>
        </p:spPr>
        <p:txBody>
          <a:bodyPr anchorCtr="0" anchor="b" bIns="45700" lIns="91425" spcFirstLastPara="1" rIns="91425" wrap="square" tIns="45700">
            <a:noAutofit/>
          </a:bodyPr>
          <a:lstStyle>
            <a:lvl1pPr lvl="0" rtl="0" algn="l">
              <a:spcBef>
                <a:spcPts val="480"/>
              </a:spcBef>
              <a:spcAft>
                <a:spcPts val="0"/>
              </a:spcAft>
              <a:buClr>
                <a:schemeClr val="dk1"/>
              </a:buClr>
              <a:buSzPts val="2400"/>
              <a:buNone/>
              <a:defRPr cap="none">
                <a:solidFill>
                  <a:schemeClr val="dk1"/>
                </a:solidFill>
                <a:latin typeface="Arial"/>
                <a:ea typeface="Arial"/>
                <a:cs typeface="Arial"/>
                <a:sym typeface="Arial"/>
              </a:defRPr>
            </a:lvl1pPr>
            <a:lvl2pPr lvl="1" rtl="0" algn="ctr">
              <a:spcBef>
                <a:spcPts val="300"/>
              </a:spcBef>
              <a:spcAft>
                <a:spcPts val="0"/>
              </a:spcAft>
              <a:buClr>
                <a:schemeClr val="dk2"/>
              </a:buClr>
              <a:buSzPts val="1500"/>
              <a:buNone/>
              <a:defRPr sz="1500"/>
            </a:lvl2pPr>
            <a:lvl3pPr lvl="2" rtl="0" algn="ctr">
              <a:spcBef>
                <a:spcPts val="270"/>
              </a:spcBef>
              <a:spcAft>
                <a:spcPts val="0"/>
              </a:spcAft>
              <a:buClr>
                <a:schemeClr val="dk2"/>
              </a:buClr>
              <a:buSzPts val="1350"/>
              <a:buNone/>
              <a:defRPr sz="1350"/>
            </a:lvl3pPr>
            <a:lvl4pPr lvl="3" rtl="0" algn="ctr">
              <a:spcBef>
                <a:spcPts val="240"/>
              </a:spcBef>
              <a:spcAft>
                <a:spcPts val="0"/>
              </a:spcAft>
              <a:buClr>
                <a:schemeClr val="dk2"/>
              </a:buClr>
              <a:buSzPts val="1200"/>
              <a:buNone/>
              <a:defRPr sz="1200"/>
            </a:lvl4pPr>
            <a:lvl5pPr lvl="4" rtl="0" algn="ctr">
              <a:spcBef>
                <a:spcPts val="240"/>
              </a:spcBef>
              <a:spcAft>
                <a:spcPts val="0"/>
              </a:spcAft>
              <a:buClr>
                <a:schemeClr val="dk2"/>
              </a:buClr>
              <a:buSzPts val="1200"/>
              <a:buNone/>
              <a:defRPr sz="1200"/>
            </a:lvl5pPr>
            <a:lvl6pPr lvl="5" rtl="0" algn="ctr">
              <a:spcBef>
                <a:spcPts val="240"/>
              </a:spcBef>
              <a:spcAft>
                <a:spcPts val="0"/>
              </a:spcAft>
              <a:buClr>
                <a:schemeClr val="dk1"/>
              </a:buClr>
              <a:buSzPts val="1200"/>
              <a:buNone/>
              <a:defRPr sz="1200"/>
            </a:lvl6pPr>
            <a:lvl7pPr lvl="6" rtl="0" algn="ctr">
              <a:spcBef>
                <a:spcPts val="240"/>
              </a:spcBef>
              <a:spcAft>
                <a:spcPts val="0"/>
              </a:spcAft>
              <a:buClr>
                <a:schemeClr val="dk1"/>
              </a:buClr>
              <a:buSzPts val="1200"/>
              <a:buNone/>
              <a:defRPr sz="1200"/>
            </a:lvl7pPr>
            <a:lvl8pPr lvl="7" rtl="0" algn="ctr">
              <a:spcBef>
                <a:spcPts val="240"/>
              </a:spcBef>
              <a:spcAft>
                <a:spcPts val="0"/>
              </a:spcAft>
              <a:buClr>
                <a:schemeClr val="dk1"/>
              </a:buClr>
              <a:buSzPts val="1200"/>
              <a:buNone/>
              <a:defRPr sz="1200"/>
            </a:lvl8pPr>
            <a:lvl9pPr lvl="8" rtl="0" algn="ctr">
              <a:spcBef>
                <a:spcPts val="240"/>
              </a:spcBef>
              <a:spcAft>
                <a:spcPts val="0"/>
              </a:spcAft>
              <a:buClr>
                <a:schemeClr val="dk1"/>
              </a:buClr>
              <a:buSzPts val="1200"/>
              <a:buNone/>
              <a:defRPr sz="1200"/>
            </a:lvl9pPr>
          </a:lstStyle>
          <a:p/>
        </p:txBody>
      </p:sp>
      <p:sp>
        <p:nvSpPr>
          <p:cNvPr id="474" name="Google Shape;474;p89"/>
          <p:cNvSpPr txBox="1"/>
          <p:nvPr>
            <p:ph idx="12" type="sldNum"/>
          </p:nvPr>
        </p:nvSpPr>
        <p:spPr>
          <a:xfrm>
            <a:off x="7086600" y="6356351"/>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475" name="Google Shape;475;p89"/>
          <p:cNvPicPr preferRelativeResize="0"/>
          <p:nvPr/>
        </p:nvPicPr>
        <p:blipFill rotWithShape="1">
          <a:blip r:embed="rId2">
            <a:alphaModFix/>
          </a:blip>
          <a:srcRect b="0" l="0" r="0" t="0"/>
          <a:stretch/>
        </p:blipFill>
        <p:spPr>
          <a:xfrm>
            <a:off x="691667" y="5788152"/>
            <a:ext cx="2286198" cy="115834"/>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Content">
  <p:cSld name="NEW_Header + Content">
    <p:spTree>
      <p:nvGrpSpPr>
        <p:cNvPr id="476" name="Shape 476"/>
        <p:cNvGrpSpPr/>
        <p:nvPr/>
      </p:nvGrpSpPr>
      <p:grpSpPr>
        <a:xfrm>
          <a:off x="0" y="0"/>
          <a:ext cx="0" cy="0"/>
          <a:chOff x="0" y="0"/>
          <a:chExt cx="0" cy="0"/>
        </a:xfrm>
      </p:grpSpPr>
      <p:sp>
        <p:nvSpPr>
          <p:cNvPr id="477" name="Google Shape;477;p90"/>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1" i="0" sz="2400">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1" i="0" sz="2000">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1" i="0" sz="1800">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1" i="0" sz="1600">
                <a:solidFill>
                  <a:schemeClr val="dk1"/>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dk1"/>
              </a:buClr>
              <a:buSzPts val="1400"/>
              <a:buFont typeface="Arial"/>
              <a:buChar char="»"/>
              <a:defRPr b="1" i="0" sz="1400">
                <a:solidFill>
                  <a:schemeClr val="dk1"/>
                </a:solidFill>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78" name="Google Shape;478;p90"/>
          <p:cNvSpPr txBox="1"/>
          <p:nvPr>
            <p:ph idx="2" type="body"/>
          </p:nvPr>
        </p:nvSpPr>
        <p:spPr>
          <a:xfrm>
            <a:off x="278" y="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79" name="Google Shape;479;p90"/>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480" name="Google Shape;480;p90"/>
          <p:cNvPicPr preferRelativeResize="0"/>
          <p:nvPr/>
        </p:nvPicPr>
        <p:blipFill rotWithShape="1">
          <a:blip r:embed="rId2">
            <a:alphaModFix/>
          </a:blip>
          <a:srcRect b="0" l="0" r="0" t="0"/>
          <a:stretch/>
        </p:blipFill>
        <p:spPr>
          <a:xfrm>
            <a:off x="94405" y="991998"/>
            <a:ext cx="1371719" cy="73158"/>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Header + Graphic">
  <p:cSld name="NEW Header + Graphic">
    <p:spTree>
      <p:nvGrpSpPr>
        <p:cNvPr id="481" name="Shape 481"/>
        <p:cNvGrpSpPr/>
        <p:nvPr/>
      </p:nvGrpSpPr>
      <p:grpSpPr>
        <a:xfrm>
          <a:off x="0" y="0"/>
          <a:ext cx="0" cy="0"/>
          <a:chOff x="0" y="0"/>
          <a:chExt cx="0" cy="0"/>
        </a:xfrm>
      </p:grpSpPr>
      <p:sp>
        <p:nvSpPr>
          <p:cNvPr id="482" name="Google Shape;482;p91"/>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lvl="2" marR="0" rtl="0" algn="l">
              <a:spcBef>
                <a:spcPts val="360"/>
              </a:spcBef>
              <a:spcAft>
                <a:spcPts val="0"/>
              </a:spcAft>
              <a:buClr>
                <a:schemeClr val="dk2"/>
              </a:buClr>
              <a:buSzPts val="1800"/>
              <a:buFont typeface="Arial"/>
              <a:buChar char="•"/>
              <a:defRPr b="1" i="0" sz="1800" u="none" cap="none" strike="noStrike">
                <a:solidFill>
                  <a:schemeClr val="dk2"/>
                </a:solidFill>
                <a:latin typeface="Open Sans"/>
                <a:ea typeface="Open Sans"/>
                <a:cs typeface="Open Sans"/>
                <a:sym typeface="Open Sans"/>
              </a:defRPr>
            </a:lvl3pPr>
            <a:lvl4pPr lvl="3"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lvl="4"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83" name="Google Shape;483;p9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Arial Black"/>
                <a:ea typeface="Arial Black"/>
                <a:cs typeface="Arial Black"/>
                <a:sym typeface="Arial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84" name="Google Shape;484;p91"/>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485" name="Google Shape;485;p91"/>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wo Content">
  <p:cSld name="NEW Two Content">
    <p:spTree>
      <p:nvGrpSpPr>
        <p:cNvPr id="486" name="Shape 486"/>
        <p:cNvGrpSpPr/>
        <p:nvPr/>
      </p:nvGrpSpPr>
      <p:grpSpPr>
        <a:xfrm>
          <a:off x="0" y="0"/>
          <a:ext cx="0" cy="0"/>
          <a:chOff x="0" y="0"/>
          <a:chExt cx="0" cy="0"/>
        </a:xfrm>
      </p:grpSpPr>
      <p:sp>
        <p:nvSpPr>
          <p:cNvPr id="487" name="Google Shape;487;p9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88" name="Google Shape;488;p92"/>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89" name="Google Shape;489;p92"/>
          <p:cNvSpPr txBox="1"/>
          <p:nvPr>
            <p:ph idx="2" type="body"/>
          </p:nvPr>
        </p:nvSpPr>
        <p:spPr>
          <a:xfrm>
            <a:off x="4811025" y="1736725"/>
            <a:ext cx="4023300" cy="40149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90" name="Google Shape;490;p92"/>
          <p:cNvSpPr txBox="1"/>
          <p:nvPr>
            <p:ph idx="3" type="body"/>
          </p:nvPr>
        </p:nvSpPr>
        <p:spPr>
          <a:xfrm>
            <a:off x="658523" y="1736725"/>
            <a:ext cx="4023300" cy="4014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491" name="Google Shape;491;p92"/>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mparison">
  <p:cSld name="NEW Comparison">
    <p:spTree>
      <p:nvGrpSpPr>
        <p:cNvPr id="492" name="Shape 492"/>
        <p:cNvGrpSpPr/>
        <p:nvPr/>
      </p:nvGrpSpPr>
      <p:grpSpPr>
        <a:xfrm>
          <a:off x="0" y="0"/>
          <a:ext cx="0" cy="0"/>
          <a:chOff x="0" y="0"/>
          <a:chExt cx="0" cy="0"/>
        </a:xfrm>
      </p:grpSpPr>
      <p:sp>
        <p:nvSpPr>
          <p:cNvPr id="493" name="Google Shape;493;p9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94" name="Google Shape;494;p93"/>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95" name="Google Shape;495;p93"/>
          <p:cNvSpPr txBox="1"/>
          <p:nvPr>
            <p:ph idx="2" type="body"/>
          </p:nvPr>
        </p:nvSpPr>
        <p:spPr>
          <a:xfrm>
            <a:off x="4811025" y="2559423"/>
            <a:ext cx="4023300" cy="3192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96" name="Google Shape;496;p93"/>
          <p:cNvSpPr txBox="1"/>
          <p:nvPr>
            <p:ph idx="3" type="body"/>
          </p:nvPr>
        </p:nvSpPr>
        <p:spPr>
          <a:xfrm>
            <a:off x="658523" y="2559423"/>
            <a:ext cx="4023300" cy="3191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97" name="Google Shape;497;p93"/>
          <p:cNvSpPr txBox="1"/>
          <p:nvPr>
            <p:ph idx="4" type="body"/>
          </p:nvPr>
        </p:nvSpPr>
        <p:spPr>
          <a:xfrm>
            <a:off x="658523" y="1620183"/>
            <a:ext cx="40233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2"/>
              </a:buClr>
              <a:buSzPts val="2400"/>
              <a:buNone/>
              <a:defRPr>
                <a:latin typeface="Arial"/>
                <a:ea typeface="Arial"/>
                <a:cs typeface="Arial"/>
                <a:sym typeface="Arial"/>
              </a:defRPr>
            </a:lvl1pPr>
            <a:lvl2pPr indent="-228600" lvl="1" marL="914400" rtl="0" algn="l">
              <a:spcBef>
                <a:spcPts val="300"/>
              </a:spcBef>
              <a:spcAft>
                <a:spcPts val="0"/>
              </a:spcAft>
              <a:buClr>
                <a:schemeClr val="dk2"/>
              </a:buClr>
              <a:buSzPts val="1500"/>
              <a:buNone/>
              <a:defRPr b="1" sz="1500"/>
            </a:lvl2pPr>
            <a:lvl3pPr indent="-228600" lvl="2" marL="1371600" rtl="0" algn="l">
              <a:spcBef>
                <a:spcPts val="270"/>
              </a:spcBef>
              <a:spcAft>
                <a:spcPts val="0"/>
              </a:spcAft>
              <a:buClr>
                <a:schemeClr val="dk2"/>
              </a:buClr>
              <a:buSzPts val="1350"/>
              <a:buNone/>
              <a:defRPr b="1" sz="1350"/>
            </a:lvl3pPr>
            <a:lvl4pPr indent="-228600" lvl="3" marL="1828800" rtl="0" algn="l">
              <a:spcBef>
                <a:spcPts val="240"/>
              </a:spcBef>
              <a:spcAft>
                <a:spcPts val="0"/>
              </a:spcAft>
              <a:buClr>
                <a:schemeClr val="dk2"/>
              </a:buClr>
              <a:buSzPts val="1200"/>
              <a:buNone/>
              <a:defRPr b="1" sz="1200"/>
            </a:lvl4pPr>
            <a:lvl5pPr indent="-228600" lvl="4" marL="2286000" rtl="0" algn="l">
              <a:spcBef>
                <a:spcPts val="240"/>
              </a:spcBef>
              <a:spcAft>
                <a:spcPts val="0"/>
              </a:spcAft>
              <a:buClr>
                <a:schemeClr val="dk2"/>
              </a:buClr>
              <a:buSzPts val="1200"/>
              <a:buNone/>
              <a:defRPr b="1" sz="1200"/>
            </a:lvl5pPr>
            <a:lvl6pPr indent="-228600" lvl="5" marL="2743200" rtl="0" algn="l">
              <a:spcBef>
                <a:spcPts val="240"/>
              </a:spcBef>
              <a:spcAft>
                <a:spcPts val="0"/>
              </a:spcAft>
              <a:buClr>
                <a:schemeClr val="dk1"/>
              </a:buClr>
              <a:buSzPts val="1200"/>
              <a:buNone/>
              <a:defRPr b="1" sz="1200"/>
            </a:lvl6pPr>
            <a:lvl7pPr indent="-228600" lvl="6" marL="3200400" rtl="0" algn="l">
              <a:spcBef>
                <a:spcPts val="240"/>
              </a:spcBef>
              <a:spcAft>
                <a:spcPts val="0"/>
              </a:spcAft>
              <a:buClr>
                <a:schemeClr val="dk1"/>
              </a:buClr>
              <a:buSzPts val="1200"/>
              <a:buNone/>
              <a:defRPr b="1" sz="1200"/>
            </a:lvl7pPr>
            <a:lvl8pPr indent="-228600" lvl="7" marL="3657600" rtl="0" algn="l">
              <a:spcBef>
                <a:spcPts val="240"/>
              </a:spcBef>
              <a:spcAft>
                <a:spcPts val="0"/>
              </a:spcAft>
              <a:buClr>
                <a:schemeClr val="dk1"/>
              </a:buClr>
              <a:buSzPts val="1200"/>
              <a:buNone/>
              <a:defRPr b="1" sz="1200"/>
            </a:lvl8pPr>
            <a:lvl9pPr indent="-228600" lvl="8" marL="4114800" rtl="0" algn="l">
              <a:spcBef>
                <a:spcPts val="240"/>
              </a:spcBef>
              <a:spcAft>
                <a:spcPts val="0"/>
              </a:spcAft>
              <a:buClr>
                <a:schemeClr val="dk1"/>
              </a:buClr>
              <a:buSzPts val="1200"/>
              <a:buNone/>
              <a:defRPr b="1" sz="1200"/>
            </a:lvl9pPr>
          </a:lstStyle>
          <a:p/>
        </p:txBody>
      </p:sp>
      <p:sp>
        <p:nvSpPr>
          <p:cNvPr id="498" name="Google Shape;498;p93"/>
          <p:cNvSpPr txBox="1"/>
          <p:nvPr>
            <p:ph idx="5" type="body"/>
          </p:nvPr>
        </p:nvSpPr>
        <p:spPr>
          <a:xfrm>
            <a:off x="4811025" y="1626723"/>
            <a:ext cx="40233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2"/>
              </a:buClr>
              <a:buSzPts val="2400"/>
              <a:buNone/>
              <a:defRPr>
                <a:latin typeface="Arial"/>
                <a:ea typeface="Arial"/>
                <a:cs typeface="Arial"/>
                <a:sym typeface="Arial"/>
              </a:defRPr>
            </a:lvl1pPr>
            <a:lvl2pPr indent="-228600" lvl="1" marL="914400" rtl="0" algn="l">
              <a:spcBef>
                <a:spcPts val="300"/>
              </a:spcBef>
              <a:spcAft>
                <a:spcPts val="0"/>
              </a:spcAft>
              <a:buClr>
                <a:schemeClr val="dk2"/>
              </a:buClr>
              <a:buSzPts val="1500"/>
              <a:buNone/>
              <a:defRPr b="1" sz="1500"/>
            </a:lvl2pPr>
            <a:lvl3pPr indent="-228600" lvl="2" marL="1371600" rtl="0" algn="l">
              <a:spcBef>
                <a:spcPts val="270"/>
              </a:spcBef>
              <a:spcAft>
                <a:spcPts val="0"/>
              </a:spcAft>
              <a:buClr>
                <a:schemeClr val="dk2"/>
              </a:buClr>
              <a:buSzPts val="1350"/>
              <a:buNone/>
              <a:defRPr b="1" sz="1350"/>
            </a:lvl3pPr>
            <a:lvl4pPr indent="-228600" lvl="3" marL="1828800" rtl="0" algn="l">
              <a:spcBef>
                <a:spcPts val="240"/>
              </a:spcBef>
              <a:spcAft>
                <a:spcPts val="0"/>
              </a:spcAft>
              <a:buClr>
                <a:schemeClr val="dk2"/>
              </a:buClr>
              <a:buSzPts val="1200"/>
              <a:buNone/>
              <a:defRPr b="1" sz="1200"/>
            </a:lvl4pPr>
            <a:lvl5pPr indent="-228600" lvl="4" marL="2286000" rtl="0" algn="l">
              <a:spcBef>
                <a:spcPts val="240"/>
              </a:spcBef>
              <a:spcAft>
                <a:spcPts val="0"/>
              </a:spcAft>
              <a:buClr>
                <a:schemeClr val="dk2"/>
              </a:buClr>
              <a:buSzPts val="1200"/>
              <a:buNone/>
              <a:defRPr b="1" sz="1200"/>
            </a:lvl5pPr>
            <a:lvl6pPr indent="-228600" lvl="5" marL="2743200" rtl="0" algn="l">
              <a:spcBef>
                <a:spcPts val="240"/>
              </a:spcBef>
              <a:spcAft>
                <a:spcPts val="0"/>
              </a:spcAft>
              <a:buClr>
                <a:schemeClr val="dk1"/>
              </a:buClr>
              <a:buSzPts val="1200"/>
              <a:buNone/>
              <a:defRPr b="1" sz="1200"/>
            </a:lvl6pPr>
            <a:lvl7pPr indent="-228600" lvl="6" marL="3200400" rtl="0" algn="l">
              <a:spcBef>
                <a:spcPts val="240"/>
              </a:spcBef>
              <a:spcAft>
                <a:spcPts val="0"/>
              </a:spcAft>
              <a:buClr>
                <a:schemeClr val="dk1"/>
              </a:buClr>
              <a:buSzPts val="1200"/>
              <a:buNone/>
              <a:defRPr b="1" sz="1200"/>
            </a:lvl7pPr>
            <a:lvl8pPr indent="-228600" lvl="7" marL="3657600" rtl="0" algn="l">
              <a:spcBef>
                <a:spcPts val="240"/>
              </a:spcBef>
              <a:spcAft>
                <a:spcPts val="0"/>
              </a:spcAft>
              <a:buClr>
                <a:schemeClr val="dk1"/>
              </a:buClr>
              <a:buSzPts val="1200"/>
              <a:buNone/>
              <a:defRPr b="1" sz="1200"/>
            </a:lvl8pPr>
            <a:lvl9pPr indent="-228600" lvl="8" marL="4114800" rtl="0" algn="l">
              <a:spcBef>
                <a:spcPts val="240"/>
              </a:spcBef>
              <a:spcAft>
                <a:spcPts val="0"/>
              </a:spcAft>
              <a:buClr>
                <a:schemeClr val="dk1"/>
              </a:buClr>
              <a:buSzPts val="1200"/>
              <a:buNone/>
              <a:defRPr b="1" sz="1200"/>
            </a:lvl9pPr>
          </a:lstStyle>
          <a:p/>
        </p:txBody>
      </p:sp>
      <p:pic>
        <p:nvPicPr>
          <p:cNvPr id="499" name="Google Shape;499;p93"/>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hree Content">
  <p:cSld name="NEW Three Content">
    <p:spTree>
      <p:nvGrpSpPr>
        <p:cNvPr id="500" name="Shape 500"/>
        <p:cNvGrpSpPr/>
        <p:nvPr/>
      </p:nvGrpSpPr>
      <p:grpSpPr>
        <a:xfrm>
          <a:off x="0" y="0"/>
          <a:ext cx="0" cy="0"/>
          <a:chOff x="0" y="0"/>
          <a:chExt cx="0" cy="0"/>
        </a:xfrm>
      </p:grpSpPr>
      <p:sp>
        <p:nvSpPr>
          <p:cNvPr id="501" name="Google Shape;501;p9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02" name="Google Shape;502;p94"/>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03" name="Google Shape;503;p94"/>
          <p:cNvSpPr txBox="1"/>
          <p:nvPr>
            <p:ph idx="2" type="body"/>
          </p:nvPr>
        </p:nvSpPr>
        <p:spPr>
          <a:xfrm>
            <a:off x="4811025" y="1736724"/>
            <a:ext cx="4023300" cy="1920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04" name="Google Shape;504;p94"/>
          <p:cNvSpPr txBox="1"/>
          <p:nvPr>
            <p:ph idx="3" type="body"/>
          </p:nvPr>
        </p:nvSpPr>
        <p:spPr>
          <a:xfrm>
            <a:off x="658523" y="1736725"/>
            <a:ext cx="4023300" cy="4014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05" name="Google Shape;505;p94"/>
          <p:cNvSpPr txBox="1"/>
          <p:nvPr>
            <p:ph idx="4" type="body"/>
          </p:nvPr>
        </p:nvSpPr>
        <p:spPr>
          <a:xfrm>
            <a:off x="4811025" y="3811928"/>
            <a:ext cx="4023300" cy="1920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06" name="Google Shape;506;p94"/>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Four Content">
  <p:cSld name="NEW Four Content">
    <p:spTree>
      <p:nvGrpSpPr>
        <p:cNvPr id="507" name="Shape 507"/>
        <p:cNvGrpSpPr/>
        <p:nvPr/>
      </p:nvGrpSpPr>
      <p:grpSpPr>
        <a:xfrm>
          <a:off x="0" y="0"/>
          <a:ext cx="0" cy="0"/>
          <a:chOff x="0" y="0"/>
          <a:chExt cx="0" cy="0"/>
        </a:xfrm>
      </p:grpSpPr>
      <p:sp>
        <p:nvSpPr>
          <p:cNvPr id="508" name="Google Shape;508;p9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09" name="Google Shape;509;p95"/>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10" name="Google Shape;510;p95"/>
          <p:cNvSpPr txBox="1"/>
          <p:nvPr>
            <p:ph idx="2" type="body"/>
          </p:nvPr>
        </p:nvSpPr>
        <p:spPr>
          <a:xfrm>
            <a:off x="4811025" y="1736725"/>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11" name="Google Shape;511;p95"/>
          <p:cNvSpPr txBox="1"/>
          <p:nvPr>
            <p:ph idx="3" type="body"/>
          </p:nvPr>
        </p:nvSpPr>
        <p:spPr>
          <a:xfrm>
            <a:off x="658523" y="1736725"/>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12" name="Google Shape;512;p95"/>
          <p:cNvSpPr txBox="1"/>
          <p:nvPr>
            <p:ph idx="4" type="body"/>
          </p:nvPr>
        </p:nvSpPr>
        <p:spPr>
          <a:xfrm>
            <a:off x="658523" y="3871750"/>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13" name="Google Shape;513;p95"/>
          <p:cNvSpPr txBox="1"/>
          <p:nvPr>
            <p:ph idx="5" type="body"/>
          </p:nvPr>
        </p:nvSpPr>
        <p:spPr>
          <a:xfrm>
            <a:off x="4811025" y="3855164"/>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14" name="Google Shape;514;p95"/>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ntent with Caption" type="objTx">
  <p:cSld name="OBJECT_WITH_CAPTION_TEXT">
    <p:spTree>
      <p:nvGrpSpPr>
        <p:cNvPr id="515" name="Shape 515"/>
        <p:cNvGrpSpPr/>
        <p:nvPr/>
      </p:nvGrpSpPr>
      <p:grpSpPr>
        <a:xfrm>
          <a:off x="0" y="0"/>
          <a:ext cx="0" cy="0"/>
          <a:chOff x="0" y="0"/>
          <a:chExt cx="0" cy="0"/>
        </a:xfrm>
      </p:grpSpPr>
      <p:sp>
        <p:nvSpPr>
          <p:cNvPr id="516" name="Google Shape;516;p96"/>
          <p:cNvSpPr txBox="1"/>
          <p:nvPr>
            <p:ph type="title"/>
          </p:nvPr>
        </p:nvSpPr>
        <p:spPr>
          <a:xfrm>
            <a:off x="676656" y="374904"/>
            <a:ext cx="2949300" cy="15546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2"/>
              </a:buClr>
              <a:buSzPts val="3000"/>
              <a:buFont typeface="Encode Sans Black"/>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7" name="Google Shape;517;p96"/>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18" name="Google Shape;518;p96"/>
          <p:cNvSpPr txBox="1"/>
          <p:nvPr>
            <p:ph idx="2" type="body"/>
          </p:nvPr>
        </p:nvSpPr>
        <p:spPr>
          <a:xfrm>
            <a:off x="840000" y="2238998"/>
            <a:ext cx="2739000" cy="36300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chemeClr val="dk2"/>
              </a:buClr>
              <a:buSzPts val="2400"/>
              <a:buNone/>
              <a:defRPr cap="none">
                <a:latin typeface="Arial"/>
                <a:ea typeface="Arial"/>
                <a:cs typeface="Arial"/>
                <a:sym typeface="Arial"/>
              </a:defRPr>
            </a:lvl1pPr>
            <a:lvl2pPr indent="-228600" lvl="1" marL="914400" rtl="0" algn="l">
              <a:spcBef>
                <a:spcPts val="210"/>
              </a:spcBef>
              <a:spcAft>
                <a:spcPts val="0"/>
              </a:spcAft>
              <a:buClr>
                <a:schemeClr val="dk2"/>
              </a:buClr>
              <a:buSzPts val="1050"/>
              <a:buNone/>
              <a:defRPr sz="1050"/>
            </a:lvl2pPr>
            <a:lvl3pPr indent="-228600" lvl="2" marL="1371600" rtl="0" algn="l">
              <a:spcBef>
                <a:spcPts val="180"/>
              </a:spcBef>
              <a:spcAft>
                <a:spcPts val="0"/>
              </a:spcAft>
              <a:buClr>
                <a:schemeClr val="dk2"/>
              </a:buClr>
              <a:buSzPts val="900"/>
              <a:buNone/>
              <a:defRPr sz="900"/>
            </a:lvl3pPr>
            <a:lvl4pPr indent="-228600" lvl="3" marL="1828800" rtl="0" algn="l">
              <a:spcBef>
                <a:spcPts val="150"/>
              </a:spcBef>
              <a:spcAft>
                <a:spcPts val="0"/>
              </a:spcAft>
              <a:buClr>
                <a:schemeClr val="dk2"/>
              </a:buClr>
              <a:buSzPts val="750"/>
              <a:buNone/>
              <a:defRPr sz="750"/>
            </a:lvl4pPr>
            <a:lvl5pPr indent="-228600" lvl="4" marL="2286000" rtl="0" algn="l">
              <a:spcBef>
                <a:spcPts val="150"/>
              </a:spcBef>
              <a:spcAft>
                <a:spcPts val="0"/>
              </a:spcAft>
              <a:buClr>
                <a:schemeClr val="dk2"/>
              </a:buClr>
              <a:buSzPts val="750"/>
              <a:buNone/>
              <a:defRPr sz="750"/>
            </a:lvl5pPr>
            <a:lvl6pPr indent="-228600" lvl="5" marL="2743200" rtl="0" algn="l">
              <a:spcBef>
                <a:spcPts val="150"/>
              </a:spcBef>
              <a:spcAft>
                <a:spcPts val="0"/>
              </a:spcAft>
              <a:buClr>
                <a:schemeClr val="dk1"/>
              </a:buClr>
              <a:buSzPts val="750"/>
              <a:buNone/>
              <a:defRPr sz="750"/>
            </a:lvl6pPr>
            <a:lvl7pPr indent="-228600" lvl="6" marL="3200400" rtl="0" algn="l">
              <a:spcBef>
                <a:spcPts val="150"/>
              </a:spcBef>
              <a:spcAft>
                <a:spcPts val="0"/>
              </a:spcAft>
              <a:buClr>
                <a:schemeClr val="dk1"/>
              </a:buClr>
              <a:buSzPts val="750"/>
              <a:buNone/>
              <a:defRPr sz="750"/>
            </a:lvl7pPr>
            <a:lvl8pPr indent="-228600" lvl="7" marL="3657600" rtl="0" algn="l">
              <a:spcBef>
                <a:spcPts val="150"/>
              </a:spcBef>
              <a:spcAft>
                <a:spcPts val="0"/>
              </a:spcAft>
              <a:buClr>
                <a:schemeClr val="dk1"/>
              </a:buClr>
              <a:buSzPts val="750"/>
              <a:buNone/>
              <a:defRPr sz="750"/>
            </a:lvl8pPr>
            <a:lvl9pPr indent="-228600" lvl="8" marL="4114800" rtl="0" algn="l">
              <a:spcBef>
                <a:spcPts val="150"/>
              </a:spcBef>
              <a:spcAft>
                <a:spcPts val="0"/>
              </a:spcAft>
              <a:buClr>
                <a:schemeClr val="dk1"/>
              </a:buClr>
              <a:buSzPts val="750"/>
              <a:buNone/>
              <a:defRPr sz="750"/>
            </a:lvl9pPr>
          </a:lstStyle>
          <a:p/>
        </p:txBody>
      </p:sp>
      <p:sp>
        <p:nvSpPr>
          <p:cNvPr id="519" name="Google Shape;519;p96"/>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20" name="Google Shape;520;p96"/>
          <p:cNvPicPr preferRelativeResize="0"/>
          <p:nvPr/>
        </p:nvPicPr>
        <p:blipFill rotWithShape="1">
          <a:blip r:embed="rId2">
            <a:alphaModFix/>
          </a:blip>
          <a:srcRect b="0" l="0" r="0" t="0"/>
          <a:stretch/>
        </p:blipFill>
        <p:spPr>
          <a:xfrm>
            <a:off x="841248" y="2057400"/>
            <a:ext cx="1371719" cy="73158"/>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Blank" type="blank">
  <p:cSld name="BLANK">
    <p:spTree>
      <p:nvGrpSpPr>
        <p:cNvPr id="521" name="Shape 521"/>
        <p:cNvGrpSpPr/>
        <p:nvPr/>
      </p:nvGrpSpPr>
      <p:grpSpPr>
        <a:xfrm>
          <a:off x="0" y="0"/>
          <a:ext cx="0" cy="0"/>
          <a:chOff x="0" y="0"/>
          <a:chExt cx="0" cy="0"/>
        </a:xfrm>
      </p:grpSpPr>
      <p:sp>
        <p:nvSpPr>
          <p:cNvPr id="522" name="Google Shape;522;p97"/>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LastSlide">
  <p:cSld name="NEW LastSlide">
    <p:spTree>
      <p:nvGrpSpPr>
        <p:cNvPr id="523" name="Shape 523"/>
        <p:cNvGrpSpPr/>
        <p:nvPr/>
      </p:nvGrpSpPr>
      <p:grpSpPr>
        <a:xfrm>
          <a:off x="0" y="0"/>
          <a:ext cx="0" cy="0"/>
          <a:chOff x="0" y="0"/>
          <a:chExt cx="0" cy="0"/>
        </a:xfrm>
      </p:grpSpPr>
      <p:sp>
        <p:nvSpPr>
          <p:cNvPr id="524" name="Google Shape;524;p98"/>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25" name="Google Shape;525;p98"/>
          <p:cNvSpPr txBox="1"/>
          <p:nvPr>
            <p:ph idx="1" type="body"/>
          </p:nvPr>
        </p:nvSpPr>
        <p:spPr>
          <a:xfrm>
            <a:off x="564022" y="803304"/>
            <a:ext cx="8204100" cy="4862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2"/>
              </a:buClr>
              <a:buSzPts val="2400"/>
              <a:buFont typeface="Arial"/>
              <a:buChar char="•"/>
              <a:defRPr/>
            </a:lvl1pPr>
            <a:lvl2pPr indent="-355600" lvl="1" marL="914400" rtl="0" algn="l">
              <a:spcBef>
                <a:spcPts val="400"/>
              </a:spcBef>
              <a:spcAft>
                <a:spcPts val="0"/>
              </a:spcAft>
              <a:buClr>
                <a:schemeClr val="dk2"/>
              </a:buClr>
              <a:buSzPts val="20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2" Type="http://schemas.openxmlformats.org/officeDocument/2006/relationships/theme" Target="../theme/theme6.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 Type="http://schemas.openxmlformats.org/officeDocument/2006/relationships/image" Target="../media/image31.png"/><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12.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84.xml"/><Relationship Id="rId10" Type="http://schemas.openxmlformats.org/officeDocument/2006/relationships/slideLayout" Target="../slideLayouts/slideLayout83.xml"/><Relationship Id="rId13" Type="http://schemas.openxmlformats.org/officeDocument/2006/relationships/slideLayout" Target="../slideLayouts/slideLayout86.xml"/><Relationship Id="rId12" Type="http://schemas.openxmlformats.org/officeDocument/2006/relationships/slideLayout" Target="../slideLayouts/slideLayout85.xml"/><Relationship Id="rId1" Type="http://schemas.openxmlformats.org/officeDocument/2006/relationships/image" Target="../media/image41.png"/><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8.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7.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theme" Target="../theme/theme10.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theme" Target="../theme/theme3.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theme" Target="../theme/theme11.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theme" Target="../theme/theme13.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theme" Target="../theme/theme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7" name="Shape 307"/>
        <p:cNvGrpSpPr/>
        <p:nvPr/>
      </p:nvGrpSpPr>
      <p:grpSpPr>
        <a:xfrm>
          <a:off x="0" y="0"/>
          <a:ext cx="0" cy="0"/>
          <a:chOff x="0" y="0"/>
          <a:chExt cx="0" cy="0"/>
        </a:xfrm>
      </p:grpSpPr>
      <p:sp>
        <p:nvSpPr>
          <p:cNvPr id="308" name="Google Shape;308;p6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09" name="Google Shape;309;p6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0" name="Google Shape;310;p6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1" name="Google Shape;311;p6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2" name="Google Shape;312;p6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B2E83"/>
        </a:solidFill>
      </p:bgPr>
    </p:bg>
    <p:spTree>
      <p:nvGrpSpPr>
        <p:cNvPr id="382" name="Shape 382"/>
        <p:cNvGrpSpPr/>
        <p:nvPr/>
      </p:nvGrpSpPr>
      <p:grpSpPr>
        <a:xfrm>
          <a:off x="0" y="0"/>
          <a:ext cx="0" cy="0"/>
          <a:chOff x="0" y="0"/>
          <a:chExt cx="0" cy="0"/>
        </a:xfrm>
      </p:grpSpPr>
      <p:sp>
        <p:nvSpPr>
          <p:cNvPr id="383" name="Google Shape;383;p73"/>
          <p:cNvSpPr txBox="1"/>
          <p:nvPr>
            <p:ph type="title"/>
          </p:nvPr>
        </p:nvSpPr>
        <p:spPr>
          <a:xfrm>
            <a:off x="628650" y="365125"/>
            <a:ext cx="7886700" cy="1325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0" i="0" sz="3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84" name="Google Shape;384;p7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2"/>
              </a:buClr>
              <a:buSzPts val="2400"/>
              <a:buFont typeface="Arial"/>
              <a:buChar char="•"/>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360"/>
              </a:spcBef>
              <a:spcAft>
                <a:spcPts val="0"/>
              </a:spcAft>
              <a:buClr>
                <a:schemeClr val="lt2"/>
              </a:buClr>
              <a:buSzPts val="1800"/>
              <a:buFont typeface="Arial"/>
              <a:buChar char="•"/>
              <a:defRPr b="1" i="0" sz="1800" u="none" cap="none" strike="noStrike">
                <a:solidFill>
                  <a:schemeClr val="lt2"/>
                </a:solidFill>
                <a:latin typeface="Open Sans"/>
                <a:ea typeface="Open Sans"/>
                <a:cs typeface="Open Sans"/>
                <a:sym typeface="Open Sans"/>
              </a:defRPr>
            </a:lvl3pPr>
            <a:lvl4pPr indent="-330200" lvl="3" marL="18288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30200" lvl="4" marL="22860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85" name="Google Shape;385;p73"/>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386" name="Google Shape;386;p73"/>
          <p:cNvPicPr preferRelativeResize="0"/>
          <p:nvPr/>
        </p:nvPicPr>
        <p:blipFill rotWithShape="1">
          <a:blip r:embed="rId1">
            <a:alphaModFix/>
          </a:blip>
          <a:srcRect b="0" l="5633" r="0" t="-6883"/>
          <a:stretch/>
        </p:blipFill>
        <p:spPr>
          <a:xfrm>
            <a:off x="731520" y="6212793"/>
            <a:ext cx="3108960" cy="4308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4" name="Shape 454"/>
        <p:cNvGrpSpPr/>
        <p:nvPr/>
      </p:nvGrpSpPr>
      <p:grpSpPr>
        <a:xfrm>
          <a:off x="0" y="0"/>
          <a:ext cx="0" cy="0"/>
          <a:chOff x="0" y="0"/>
          <a:chExt cx="0" cy="0"/>
        </a:xfrm>
      </p:grpSpPr>
      <p:sp>
        <p:nvSpPr>
          <p:cNvPr id="455" name="Google Shape;455;p86"/>
          <p:cNvSpPr txBox="1"/>
          <p:nvPr>
            <p:ph type="title"/>
          </p:nvPr>
        </p:nvSpPr>
        <p:spPr>
          <a:xfrm>
            <a:off x="628650" y="365125"/>
            <a:ext cx="7886700" cy="1325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2"/>
              </a:buClr>
              <a:buSzPts val="3000"/>
              <a:buFont typeface="Encode Sans Black"/>
              <a:buNone/>
              <a:defRPr b="0" i="0" sz="3000" u="none" cap="none" strike="noStrike">
                <a:solidFill>
                  <a:schemeClr val="dk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56" name="Google Shape;456;p8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2"/>
              </a:buClr>
              <a:buSzPts val="2400"/>
              <a:buFont typeface="Arial"/>
              <a:buChar char="•"/>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360"/>
              </a:spcBef>
              <a:spcAft>
                <a:spcPts val="0"/>
              </a:spcAft>
              <a:buClr>
                <a:schemeClr val="dk2"/>
              </a:buClr>
              <a:buSzPts val="1800"/>
              <a:buFont typeface="Arial"/>
              <a:buChar char="•"/>
              <a:defRPr b="1" i="0" sz="1800" u="none" cap="none" strike="noStrike">
                <a:solidFill>
                  <a:schemeClr val="dk2"/>
                </a:solidFill>
                <a:latin typeface="Open Sans"/>
                <a:ea typeface="Open Sans"/>
                <a:cs typeface="Open Sans"/>
                <a:sym typeface="Open Sans"/>
              </a:defRPr>
            </a:lvl3pPr>
            <a:lvl4pPr indent="-330200" lvl="3" marL="18288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30200" lvl="4" marL="22860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7" name="Google Shape;457;p86"/>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2"/>
                </a:solidFill>
                <a:latin typeface="Calibri"/>
                <a:ea typeface="Calibri"/>
                <a:cs typeface="Calibri"/>
                <a:sym typeface="Calibri"/>
              </a:defRPr>
            </a:lvl1pPr>
            <a:lvl2pPr indent="0" lvl="1" marL="0" marR="0" rtl="0" algn="r">
              <a:spcBef>
                <a:spcPts val="0"/>
              </a:spcBef>
              <a:buNone/>
              <a:defRPr b="0" i="0" sz="1200" u="none" cap="none" strike="noStrike">
                <a:solidFill>
                  <a:schemeClr val="dk2"/>
                </a:solidFill>
                <a:latin typeface="Calibri"/>
                <a:ea typeface="Calibri"/>
                <a:cs typeface="Calibri"/>
                <a:sym typeface="Calibri"/>
              </a:defRPr>
            </a:lvl2pPr>
            <a:lvl3pPr indent="0" lvl="2" marL="0" marR="0" rtl="0" algn="r">
              <a:spcBef>
                <a:spcPts val="0"/>
              </a:spcBef>
              <a:buNone/>
              <a:defRPr b="0" i="0" sz="1200" u="none" cap="none" strike="noStrike">
                <a:solidFill>
                  <a:schemeClr val="dk2"/>
                </a:solidFill>
                <a:latin typeface="Calibri"/>
                <a:ea typeface="Calibri"/>
                <a:cs typeface="Calibri"/>
                <a:sym typeface="Calibri"/>
              </a:defRPr>
            </a:lvl3pPr>
            <a:lvl4pPr indent="0" lvl="3" marL="0" marR="0" rtl="0" algn="r">
              <a:spcBef>
                <a:spcPts val="0"/>
              </a:spcBef>
              <a:buNone/>
              <a:defRPr b="0" i="0" sz="1200" u="none" cap="none" strike="noStrike">
                <a:solidFill>
                  <a:schemeClr val="dk2"/>
                </a:solidFill>
                <a:latin typeface="Calibri"/>
                <a:ea typeface="Calibri"/>
                <a:cs typeface="Calibri"/>
                <a:sym typeface="Calibri"/>
              </a:defRPr>
            </a:lvl4pPr>
            <a:lvl5pPr indent="0" lvl="4" marL="0" marR="0" rtl="0" algn="r">
              <a:spcBef>
                <a:spcPts val="0"/>
              </a:spcBef>
              <a:buNone/>
              <a:defRPr b="0" i="0" sz="1200" u="none" cap="none" strike="noStrike">
                <a:solidFill>
                  <a:schemeClr val="dk2"/>
                </a:solidFill>
                <a:latin typeface="Calibri"/>
                <a:ea typeface="Calibri"/>
                <a:cs typeface="Calibri"/>
                <a:sym typeface="Calibri"/>
              </a:defRPr>
            </a:lvl5pPr>
            <a:lvl6pPr indent="0" lvl="5" marL="0" marR="0" rtl="0" algn="r">
              <a:spcBef>
                <a:spcPts val="0"/>
              </a:spcBef>
              <a:buNone/>
              <a:defRPr b="0" i="0" sz="1200" u="none" cap="none" strike="noStrike">
                <a:solidFill>
                  <a:schemeClr val="dk2"/>
                </a:solidFill>
                <a:latin typeface="Calibri"/>
                <a:ea typeface="Calibri"/>
                <a:cs typeface="Calibri"/>
                <a:sym typeface="Calibri"/>
              </a:defRPr>
            </a:lvl6pPr>
            <a:lvl7pPr indent="0" lvl="6" marL="0" marR="0" rtl="0" algn="r">
              <a:spcBef>
                <a:spcPts val="0"/>
              </a:spcBef>
              <a:buNone/>
              <a:defRPr b="0" i="0" sz="1200" u="none" cap="none" strike="noStrike">
                <a:solidFill>
                  <a:schemeClr val="dk2"/>
                </a:solidFill>
                <a:latin typeface="Calibri"/>
                <a:ea typeface="Calibri"/>
                <a:cs typeface="Calibri"/>
                <a:sym typeface="Calibri"/>
              </a:defRPr>
            </a:lvl7pPr>
            <a:lvl8pPr indent="0" lvl="7" marL="0" marR="0" rtl="0" algn="r">
              <a:spcBef>
                <a:spcPts val="0"/>
              </a:spcBef>
              <a:buNone/>
              <a:defRPr b="0" i="0" sz="1200" u="none" cap="none" strike="noStrike">
                <a:solidFill>
                  <a:schemeClr val="dk2"/>
                </a:solidFill>
                <a:latin typeface="Calibri"/>
                <a:ea typeface="Calibri"/>
                <a:cs typeface="Calibri"/>
                <a:sym typeface="Calibri"/>
              </a:defRPr>
            </a:lvl8pPr>
            <a:lvl9pPr indent="0" lvl="8" marL="0" marR="0" rtl="0" algn="r">
              <a:spcBef>
                <a:spcPts val="0"/>
              </a:spcBef>
              <a:buNone/>
              <a:defRPr b="0" i="0" sz="12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458" name="Google Shape;458;p86"/>
          <p:cNvPicPr preferRelativeResize="0"/>
          <p:nvPr/>
        </p:nvPicPr>
        <p:blipFill rotWithShape="1">
          <a:blip r:embed="rId1">
            <a:alphaModFix/>
          </a:blip>
          <a:srcRect b="0" l="0" r="0" t="0"/>
          <a:stretch/>
        </p:blipFill>
        <p:spPr>
          <a:xfrm>
            <a:off x="731520" y="6208776"/>
            <a:ext cx="3103132" cy="4145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25" name="Shape 12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B2E83"/>
        </a:solidFill>
      </p:bgPr>
    </p:bg>
    <p:spTree>
      <p:nvGrpSpPr>
        <p:cNvPr id="147" name="Shape 14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69" name="Shape 16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3" name="Shape 213"/>
        <p:cNvGrpSpPr/>
        <p:nvPr/>
      </p:nvGrpSpPr>
      <p:grpSpPr>
        <a:xfrm>
          <a:off x="0" y="0"/>
          <a:ext cx="0" cy="0"/>
          <a:chOff x="0" y="0"/>
          <a:chExt cx="0" cy="0"/>
        </a:xfrm>
      </p:grpSpPr>
      <p:pic>
        <p:nvPicPr>
          <p:cNvPr descr="RainAngle-7502.png" id="214" name="Google Shape;214;p42"/>
          <p:cNvPicPr preferRelativeResize="0"/>
          <p:nvPr/>
        </p:nvPicPr>
        <p:blipFill rotWithShape="1">
          <a:blip r:embed="rId1">
            <a:alphaModFix/>
          </a:blip>
          <a:srcRect b="88694" l="22004" r="21818" t="9712"/>
          <a:stretch/>
        </p:blipFill>
        <p:spPr>
          <a:xfrm>
            <a:off x="0" y="0"/>
            <a:ext cx="9144002" cy="198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42" name="Shape 242"/>
        <p:cNvGrpSpPr/>
        <p:nvPr/>
      </p:nvGrpSpPr>
      <p:grpSpPr>
        <a:xfrm>
          <a:off x="0" y="0"/>
          <a:ext cx="0" cy="0"/>
          <a:chOff x="0" y="0"/>
          <a:chExt cx="0" cy="0"/>
        </a:xfrm>
      </p:grpSpPr>
      <p:pic>
        <p:nvPicPr>
          <p:cNvPr descr="RainAngle-7502.png" id="243" name="Google Shape;243;p48"/>
          <p:cNvPicPr preferRelativeResize="0"/>
          <p:nvPr/>
        </p:nvPicPr>
        <p:blipFill rotWithShape="1">
          <a:blip r:embed="rId1">
            <a:alphaModFix/>
          </a:blip>
          <a:srcRect b="88694" l="22004" r="21818" t="9712"/>
          <a:stretch/>
        </p:blipFill>
        <p:spPr>
          <a:xfrm>
            <a:off x="0" y="0"/>
            <a:ext cx="9144002" cy="198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9" r:id="rId2"/>
    <p:sldLayoutId id="2147483690" r:id="rId3"/>
    <p:sldLayoutId id="2147483691" r:id="rId4"/>
    <p:sldLayoutId id="214748369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6" name="Shape 266"/>
        <p:cNvGrpSpPr/>
        <p:nvPr/>
      </p:nvGrpSpPr>
      <p:grpSpPr>
        <a:xfrm>
          <a:off x="0" y="0"/>
          <a:ext cx="0" cy="0"/>
          <a:chOff x="0" y="0"/>
          <a:chExt cx="0" cy="0"/>
        </a:xfrm>
      </p:grpSpPr>
      <p:pic>
        <p:nvPicPr>
          <p:cNvPr descr="RainAngle-7502.png" id="267" name="Google Shape;267;p53"/>
          <p:cNvPicPr preferRelativeResize="0"/>
          <p:nvPr/>
        </p:nvPicPr>
        <p:blipFill rotWithShape="1">
          <a:blip r:embed="rId1">
            <a:alphaModFix/>
          </a:blip>
          <a:srcRect b="88694" l="22004" r="21818" t="9712"/>
          <a:stretch/>
        </p:blipFill>
        <p:spPr>
          <a:xfrm>
            <a:off x="0" y="0"/>
            <a:ext cx="9144002" cy="198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95" name="Shape 295"/>
        <p:cNvGrpSpPr/>
        <p:nvPr/>
      </p:nvGrpSpPr>
      <p:grpSpPr>
        <a:xfrm>
          <a:off x="0" y="0"/>
          <a:ext cx="0" cy="0"/>
          <a:chOff x="0" y="0"/>
          <a:chExt cx="0" cy="0"/>
        </a:xfrm>
      </p:grpSpPr>
      <p:sp>
        <p:nvSpPr>
          <p:cNvPr id="296" name="Google Shape;296;p5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97" name="Google Shape;297;p5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98" name="Google Shape;298;p5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9" name="Google Shape;299;p5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00" name="Google Shape;300;p5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carhodes@uw.edu" TargetMode="External"/><Relationship Id="rId10" Type="http://schemas.openxmlformats.org/officeDocument/2006/relationships/hyperlink" Target="mailto:kemoe@uw.edu" TargetMode="External"/><Relationship Id="rId13" Type="http://schemas.openxmlformats.org/officeDocument/2006/relationships/hyperlink" Target="mailto:teckholt@uw.edu" TargetMode="External"/><Relationship Id="rId12" Type="http://schemas.openxmlformats.org/officeDocument/2006/relationships/hyperlink" Target="mailto:carhodes@uw.edu" TargetMode="External"/><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9" Type="http://schemas.openxmlformats.org/officeDocument/2006/relationships/hyperlink" Target="mailto:gcafco@uw.edu" TargetMode="External"/><Relationship Id="rId15" Type="http://schemas.openxmlformats.org/officeDocument/2006/relationships/hyperlink" Target="mailto:fobioha@uw.edu" TargetMode="External"/><Relationship Id="rId14" Type="http://schemas.openxmlformats.org/officeDocument/2006/relationships/hyperlink" Target="mailto:carhodes@uw.edu" TargetMode="External"/><Relationship Id="rId5" Type="http://schemas.openxmlformats.org/officeDocument/2006/relationships/hyperlink" Target="mailto:jgiffels@uw.edu" TargetMode="External"/><Relationship Id="rId6" Type="http://schemas.openxmlformats.org/officeDocument/2006/relationships/hyperlink" Target="mailto:carhodes@uw.edu" TargetMode="External"/><Relationship Id="rId7" Type="http://schemas.openxmlformats.org/officeDocument/2006/relationships/hyperlink" Target="mailto:zaral@uw.edu" TargetMode="External"/><Relationship Id="rId8" Type="http://schemas.openxmlformats.org/officeDocument/2006/relationships/hyperlink" Target="mailto:kharb@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hyperlink" Target="https://www.washington.edu/research/announcements/nsf-dear-colleague-letter-and-faqs-about-covid-19/" TargetMode="External"/><Relationship Id="rId4" Type="http://schemas.openxmlformats.org/officeDocument/2006/relationships/hyperlink" Target="https://www.washington.edu/research/announcements/mitigating-impacts-to-research-activities-due-to-covid-1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3.xml"/><Relationship Id="rId3"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xml"/><Relationship Id="rId3" Type="http://schemas.openxmlformats.org/officeDocument/2006/relationships/hyperlink" Target="https://finance.uw.edu/travel/ChangeCancellationTrave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8.xml"/><Relationship Id="rId3" Type="http://schemas.openxmlformats.org/officeDocument/2006/relationships/hyperlink" Target="https://finance.uw.edu/pafc/Travel_COVID-19" TargetMode="External"/><Relationship Id="rId4" Type="http://schemas.openxmlformats.org/officeDocument/2006/relationships/hyperlink" Target="https://www.nsf.gov/pubs/2020/nsf20053/nsf20053.jsp" TargetMode="External"/><Relationship Id="rId5" Type="http://schemas.openxmlformats.org/officeDocument/2006/relationships/hyperlink" Target="https://grants.nih.gov/grants/guide/notice-files/NOT-OD-20-083.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9.xml"/><Relationship Id="rId3" Type="http://schemas.openxmlformats.org/officeDocument/2006/relationships/hyperlink" Target="https://finance.uw.edu/travel/ChangeCancellationTravel" TargetMode="External"/><Relationship Id="rId4" Type="http://schemas.openxmlformats.org/officeDocument/2006/relationships/hyperlink" Target="https://finance.uw.edu/travel/PolicyAccountability#Departm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1.xml"/><Relationship Id="rId3" Type="http://schemas.openxmlformats.org/officeDocument/2006/relationships/hyperlink" Target="https://finance.uw.edu/pafc/travel#Commercial_Ai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2.xml"/><Relationship Id="rId3" Type="http://schemas.openxmlformats.org/officeDocument/2006/relationships/hyperlink" Target="https://hr.uw.edu/coronavirus" TargetMode="External"/><Relationship Id="rId4" Type="http://schemas.openxmlformats.org/officeDocument/2006/relationships/hyperlink" Target="mailto:gcafco@uw.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3.xml"/><Relationship Id="rId3" Type="http://schemas.openxmlformats.org/officeDocument/2006/relationships/hyperlink" Target="mailto:gcahelp@uw.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4.xml"/><Relationship Id="rId3" Type="http://schemas.openxmlformats.org/officeDocument/2006/relationships/hyperlink" Target="https://www.washington.edu/research/training/cor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5.xml"/><Relationship Id="rId3" Type="http://schemas.openxmlformats.org/officeDocument/2006/relationships/image" Target="../media/image4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6.xml"/><Relationship Id="rId3" Type="http://schemas.openxmlformats.org/officeDocument/2006/relationships/image" Target="../media/image45.jpg"/><Relationship Id="rId4" Type="http://schemas.openxmlformats.org/officeDocument/2006/relationships/image" Target="../media/image47.jpg"/><Relationship Id="rId5" Type="http://schemas.openxmlformats.org/officeDocument/2006/relationships/image" Target="../media/image44.jpg"/><Relationship Id="rId6" Type="http://schemas.openxmlformats.org/officeDocument/2006/relationships/image" Target="../media/image5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7.xml"/><Relationship Id="rId3"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8.xml"/><Relationship Id="rId3" Type="http://schemas.openxmlformats.org/officeDocument/2006/relationships/image" Target="../media/image5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9.xml"/><Relationship Id="rId3" Type="http://schemas.openxmlformats.org/officeDocument/2006/relationships/image" Target="../media/image5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 Id="rId3" Type="http://schemas.openxmlformats.org/officeDocument/2006/relationships/hyperlink" Target="https://www.ncbi.nlm.nih.gov/scienc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 Id="rId3" Type="http://schemas.openxmlformats.org/officeDocument/2006/relationships/hyperlink" Target="https://www.nsf.gov/bfa/dias/policy/papp/pappg20_1/faqs_cps20_1.pdf" TargetMode="External"/><Relationship Id="rId4" Type="http://schemas.openxmlformats.org/officeDocument/2006/relationships/hyperlink" Target="https://www.nsf.gov/pubs/policydocs/pappg20_1/pappg_2.jsp#IIC2h" TargetMode="External"/><Relationship Id="rId5" Type="http://schemas.openxmlformats.org/officeDocument/2006/relationships/hyperlink" Target="https://www.nsf.gov/bfa/dias/policy/cps.js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3.xml"/><Relationship Id="rId3" Type="http://schemas.openxmlformats.org/officeDocument/2006/relationships/hyperlink" Target="https://www.research.gov/research-portal/exit.jsp?link=https%3A%2F%2Fwww.youtube.com%2Fwatch%3Fv%3DPRWy-3GXhtU%26amp%3Bfeature%3Dyoutu.be" TargetMode="External"/><Relationship Id="rId4" Type="http://schemas.openxmlformats.org/officeDocument/2006/relationships/hyperlink" Target="https://www.research.gov/research-portal/exit.jsp?link=https%3A%2F%2Fwww.youtube.com%2Fwatch%3Fv%3DG_cKSRr7TJ4%26amp%3Bfeature%3Dyoutu.be" TargetMode="External"/><Relationship Id="rId5" Type="http://schemas.openxmlformats.org/officeDocument/2006/relationships/hyperlink" Target="https://www.research.gov/research-portal/exit.jsp?link=https%3A%2F%2Fwww.ncbi.nlm.nih.gov%2Fbooks%2FNBK154494%2F" TargetMode="External"/><Relationship Id="rId6" Type="http://schemas.openxmlformats.org/officeDocument/2006/relationships/hyperlink" Target="https://www.nsf.gov/bfa/dias/policy/papp/pappg20_1/faqs_cps20_1.pdf" TargetMode="External"/><Relationship Id="rId7" Type="http://schemas.openxmlformats.org/officeDocument/2006/relationships/hyperlink" Target="https://www.nsf.gov/pubs/policydocs/pappg20_1/pappg_2.jsp#IIC2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5.xml"/><Relationship Id="rId3"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48.png"/><Relationship Id="rId4" Type="http://schemas.openxmlformats.org/officeDocument/2006/relationships/image" Target="../media/image4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4.xml"/><Relationship Id="rId3" Type="http://schemas.openxmlformats.org/officeDocument/2006/relationships/hyperlink" Target="https://gs.gifts.washington.edu/uwnetid/GiftTransmittal" TargetMode="External"/><Relationship Id="rId4" Type="http://schemas.openxmlformats.org/officeDocument/2006/relationships/hyperlink" Target="https://depts.washington.edu/uwadv/central-resources/gproc/forms/gift-transmitta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7.xml"/><Relationship Id="rId3" Type="http://schemas.openxmlformats.org/officeDocument/2006/relationships/hyperlink" Target="https://www.washington.edu/admin/rules/policies/APS/59.05.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9.xml"/><Relationship Id="rId3" Type="http://schemas.openxmlformats.org/officeDocument/2006/relationships/hyperlink" Target="https://www.washington.edu/research/faq/service-activity-who-do-i-contact/" TargetMode="External"/><Relationship Id="rId4" Type="http://schemas.openxmlformats.org/officeDocument/2006/relationships/hyperlink" Target="https://catalyst.uw.edu/webq/survey/tfr/374428" TargetMode="External"/><Relationship Id="rId5"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0.xml"/><Relationship Id="rId3" Type="http://schemas.openxmlformats.org/officeDocument/2006/relationships/hyperlink" Target="https://finance.uw.edu/gca/award-lifecycle/budget-setup/program-income-guidelines" TargetMode="External"/><Relationship Id="rId4" Type="http://schemas.openxmlformats.org/officeDocument/2006/relationships/hyperlink" Target="https://finance.uw.edu/maa/recharge" TargetMode="External"/><Relationship Id="rId5" Type="http://schemas.openxmlformats.org/officeDocument/2006/relationships/hyperlink" Target="https://www.washington.edu/admin/rules/policies/APS/59.05.html" TargetMode="External"/><Relationship Id="rId6" Type="http://schemas.openxmlformats.org/officeDocument/2006/relationships/hyperlink" Target="http://opb.washington.edu/sites/default/files/opb/Budget/revenue-budgets.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8.xml"/><Relationship Id="rId3" Type="http://schemas.openxmlformats.org/officeDocument/2006/relationships/hyperlink" Target="https://www.washington.edu/admin/rules/policies/APS/59.05.html" TargetMode="External"/><Relationship Id="rId4" Type="http://schemas.openxmlformats.org/officeDocument/2006/relationships/hyperlink" Target="https://www.washington.edu/globalaffairs/agreeme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48.png"/><Relationship Id="rId4" Type="http://schemas.openxmlformats.org/officeDocument/2006/relationships/image" Target="../media/image4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graphicFrame>
        <p:nvGraphicFramePr>
          <p:cNvPr id="531" name="Google Shape;531;p99"/>
          <p:cNvGraphicFramePr/>
          <p:nvPr/>
        </p:nvGraphicFramePr>
        <p:xfrm>
          <a:off x="245346" y="-900"/>
          <a:ext cx="3000000" cy="3000000"/>
        </p:xfrm>
        <a:graphic>
          <a:graphicData uri="http://schemas.openxmlformats.org/drawingml/2006/table">
            <a:tbl>
              <a:tblPr bandRow="1" firstCol="1" firstRow="1">
                <a:noFill/>
                <a:tableStyleId>{8FB9FF07-C748-4BF6-A861-0B11327548AC}</a:tableStyleId>
              </a:tblPr>
              <a:tblGrid>
                <a:gridCol w="3833900"/>
                <a:gridCol w="2930950"/>
                <a:gridCol w="1229275"/>
                <a:gridCol w="659175"/>
              </a:tblGrid>
              <a:tr h="5513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2900" u="none" cap="none" strike="noStrike">
                          <a:solidFill>
                            <a:srgbClr val="5F497A"/>
                          </a:solidFill>
                          <a:latin typeface="Calibri"/>
                          <a:ea typeface="Calibri"/>
                          <a:cs typeface="Calibri"/>
                          <a:sym typeface="Calibri"/>
                        </a:rPr>
                        <a:t>MRAM </a:t>
                      </a:r>
                      <a:r>
                        <a:rPr b="0" lang="en" sz="2900" u="none" cap="none" strike="noStrike">
                          <a:solidFill>
                            <a:srgbClr val="BFBFBF"/>
                          </a:solidFill>
                          <a:latin typeface="Calibri"/>
                          <a:ea typeface="Calibri"/>
                          <a:cs typeface="Calibri"/>
                          <a:sym typeface="Calibri"/>
                        </a:rPr>
                        <a:t>|</a:t>
                      </a:r>
                      <a:r>
                        <a:rPr b="0" lang="en" sz="2900" u="none" cap="none" strike="noStrike">
                          <a:solidFill>
                            <a:srgbClr val="5F497A"/>
                          </a:solidFill>
                          <a:latin typeface="Calibri"/>
                          <a:ea typeface="Calibri"/>
                          <a:cs typeface="Calibri"/>
                          <a:sym typeface="Calibri"/>
                        </a:rPr>
                        <a:t> Monthly Research Administration Meeting </a:t>
                      </a:r>
                      <a:endParaRPr sz="2900"/>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899425">
                <a:tc gridSpan="4">
                  <a:txBody>
                    <a:bodyPr/>
                    <a:lstStyle/>
                    <a:p>
                      <a:pPr indent="0" lvl="0" marL="0" marR="0" rtl="0" algn="ctr">
                        <a:lnSpc>
                          <a:spcPct val="100000"/>
                        </a:lnSpc>
                        <a:spcBef>
                          <a:spcPts val="1000"/>
                        </a:spcBef>
                        <a:spcAft>
                          <a:spcPts val="0"/>
                        </a:spcAft>
                        <a:buClr>
                          <a:srgbClr val="5F497A"/>
                        </a:buClr>
                        <a:buSzPts val="1400"/>
                        <a:buFont typeface="Calibri"/>
                        <a:buNone/>
                      </a:pPr>
                      <a:r>
                        <a:rPr b="0" lang="en">
                          <a:solidFill>
                            <a:srgbClr val="5F497A"/>
                          </a:solidFill>
                        </a:rPr>
                        <a:t>March 12, 2020</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200"/>
                        <a:buFont typeface="Calibri"/>
                        <a:buNone/>
                      </a:pPr>
                      <a:r>
                        <a:rPr lang="en" sz="1800">
                          <a:solidFill>
                            <a:srgbClr val="5F497A"/>
                          </a:solidFill>
                        </a:rPr>
                        <a:t>Hosted Remotely</a:t>
                      </a:r>
                      <a:endParaRPr sz="1800">
                        <a:solidFill>
                          <a:srgbClr val="5F497A"/>
                        </a:solidFill>
                      </a:endParaRPr>
                    </a:p>
                    <a:p>
                      <a:pPr indent="0" lvl="0" marL="0" marR="0" rtl="0" algn="ctr">
                        <a:lnSpc>
                          <a:spcPct val="100000"/>
                        </a:lnSpc>
                        <a:spcBef>
                          <a:spcPts val="0"/>
                        </a:spcBef>
                        <a:spcAft>
                          <a:spcPts val="0"/>
                        </a:spcAft>
                        <a:buClr>
                          <a:srgbClr val="5F497A"/>
                        </a:buClr>
                        <a:buSzPts val="1200"/>
                        <a:buFont typeface="Calibri"/>
                        <a:buNone/>
                      </a:pPr>
                      <a:r>
                        <a:rPr b="0" lang="en" sz="1200">
                          <a:solidFill>
                            <a:srgbClr val="5F497A"/>
                          </a:solidFill>
                        </a:rPr>
                        <a:t>Join the LIVE Webinar - </a:t>
                      </a:r>
                      <a:r>
                        <a:rPr b="0" lang="en" sz="1200" u="sng">
                          <a:solidFill>
                            <a:srgbClr val="0000FF"/>
                          </a:solidFill>
                          <a:latin typeface="Times New Roman"/>
                          <a:ea typeface="Times New Roman"/>
                          <a:cs typeface="Times New Roman"/>
                          <a:sym typeface="Times New Roman"/>
                          <a:hlinkClick r:id="rId3"/>
                        </a:rPr>
                        <a:t>https://washington.zoom.us/j/346891888</a:t>
                      </a:r>
                      <a:endParaRPr b="0" sz="1200">
                        <a:solidFill>
                          <a:srgbClr val="5F497A"/>
                        </a:solidFill>
                      </a:endParaRPr>
                    </a:p>
                    <a:p>
                      <a:pPr indent="0" lvl="0" marL="0" marR="0" rtl="0" algn="ctr">
                        <a:lnSpc>
                          <a:spcPct val="100000"/>
                        </a:lnSpc>
                        <a:spcBef>
                          <a:spcPts val="0"/>
                        </a:spcBef>
                        <a:spcAft>
                          <a:spcPts val="0"/>
                        </a:spcAft>
                        <a:buClr>
                          <a:srgbClr val="5F497A"/>
                        </a:buClr>
                        <a:buSzPts val="1200"/>
                        <a:buFont typeface="Calibri"/>
                        <a:buNone/>
                      </a:pPr>
                      <a:r>
                        <a:t/>
                      </a:r>
                      <a:endParaRPr b="0" sz="1200">
                        <a:solidFill>
                          <a:srgbClr val="5F497A"/>
                        </a:solidFil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284775">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55950">
                <a:tc>
                  <a:txBody>
                    <a:bodyPr/>
                    <a:lstStyle/>
                    <a:p>
                      <a:pPr indent="0" lvl="0" marL="0" marR="0" rtl="0" algn="l">
                        <a:lnSpc>
                          <a:spcPct val="100000"/>
                        </a:lnSpc>
                        <a:spcBef>
                          <a:spcPts val="0"/>
                        </a:spcBef>
                        <a:spcAft>
                          <a:spcPts val="0"/>
                        </a:spcAft>
                        <a:buClr>
                          <a:srgbClr val="3F3F3F"/>
                        </a:buClr>
                        <a:buSzPts val="1400"/>
                        <a:buFont typeface="Calibri"/>
                        <a:buNone/>
                      </a:pPr>
                      <a:r>
                        <a:rPr b="0" lang="en" sz="1300" u="none" cap="none" strike="noStrike">
                          <a:solidFill>
                            <a:srgbClr val="3F3F3F"/>
                          </a:solidFill>
                          <a:latin typeface="Calibri"/>
                          <a:ea typeface="Calibri"/>
                          <a:cs typeface="Calibri"/>
                          <a:sym typeface="Calibri"/>
                        </a:rPr>
                        <a:t>Welcome</a:t>
                      </a:r>
                      <a:endParaRPr sz="1300"/>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u="none" cap="none" strike="noStrike">
                          <a:solidFill>
                            <a:srgbClr val="3F3F3F"/>
                          </a:solidFill>
                          <a:latin typeface="Calibri"/>
                          <a:ea typeface="Calibri"/>
                          <a:cs typeface="Calibri"/>
                          <a:sym typeface="Calibri"/>
                        </a:rPr>
                        <a:t>Kirsten DeFries</a:t>
                      </a:r>
                      <a:endParaRPr b="1" sz="1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000" u="none" cap="none" strike="noStrike">
                          <a:solidFill>
                            <a:srgbClr val="3F3F3F"/>
                          </a:solidFill>
                          <a:latin typeface="Calibri"/>
                          <a:ea typeface="Calibri"/>
                          <a:cs typeface="Calibri"/>
                          <a:sym typeface="Calibri"/>
                        </a:rPr>
                        <a:t>Research Compliance &amp; Operations </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sz="1000" u="sng" cap="none" strike="noStrike">
                          <a:solidFill>
                            <a:srgbClr val="0000FF"/>
                          </a:solidFill>
                          <a:latin typeface="Calibri"/>
                          <a:ea typeface="Calibri"/>
                          <a:cs typeface="Calibri"/>
                          <a:sym typeface="Calibri"/>
                          <a:hlinkClick r:id="rId4"/>
                        </a:rPr>
                        <a:t>kirsten5@uw.edu</a:t>
                      </a:r>
                      <a:r>
                        <a:rPr lang="en" sz="1000" u="sng" cap="none" strike="noStrike">
                          <a:solidFill>
                            <a:srgbClr val="000000"/>
                          </a:solidFill>
                          <a:latin typeface="Calibri"/>
                          <a:ea typeface="Calibri"/>
                          <a:cs typeface="Calibri"/>
                          <a:sym typeface="Calibri"/>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992400">
                <a:tc>
                  <a:txBody>
                    <a:bodyPr/>
                    <a:lstStyle/>
                    <a:p>
                      <a:pPr indent="0" lvl="0" marL="0" marR="0" rtl="0" algn="l">
                        <a:lnSpc>
                          <a:spcPct val="100000"/>
                        </a:lnSpc>
                        <a:spcBef>
                          <a:spcPts val="0"/>
                        </a:spcBef>
                        <a:spcAft>
                          <a:spcPts val="0"/>
                        </a:spcAft>
                        <a:buNone/>
                      </a:pPr>
                      <a:r>
                        <a:rPr b="0" lang="en" sz="1300">
                          <a:solidFill>
                            <a:srgbClr val="3F3F3F"/>
                          </a:solidFill>
                        </a:rPr>
                        <a:t>Update on research administration and compliance preparedness for COVID-19 impacts</a:t>
                      </a:r>
                      <a:endParaRPr b="0" sz="13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Joe Giffels, Carol Rhodes, Zara Llewellyn, </a:t>
                      </a:r>
                      <a:endParaRPr b="1" sz="1000">
                        <a:solidFill>
                          <a:srgbClr val="3F3F3F"/>
                        </a:solidFill>
                      </a:endParaRPr>
                    </a:p>
                    <a:p>
                      <a:pPr indent="0" lvl="0" marL="0" marR="0" rtl="0" algn="l">
                        <a:lnSpc>
                          <a:spcPct val="100000"/>
                        </a:lnSpc>
                        <a:spcBef>
                          <a:spcPts val="0"/>
                        </a:spcBef>
                        <a:spcAft>
                          <a:spcPts val="0"/>
                        </a:spcAft>
                        <a:buNone/>
                      </a:pPr>
                      <a:r>
                        <a:rPr b="1" lang="en" sz="1000">
                          <a:solidFill>
                            <a:srgbClr val="3F3F3F"/>
                          </a:solidFill>
                        </a:rPr>
                        <a:t>Katia Harb, Andra Sawyer, Karen Moe</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OR, OSP, EH&amp;S, PAFC, HSD</a:t>
                      </a:r>
                      <a:endParaRPr sz="1000" u="none" cap="none" strike="noStrike">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sz="1000" u="sng">
                          <a:solidFill>
                            <a:schemeClr val="hlink"/>
                          </a:solidFill>
                          <a:hlinkClick r:id="rId5"/>
                        </a:rPr>
                        <a:t>jgiffels@uw.edu</a:t>
                      </a:r>
                      <a:r>
                        <a:rPr lang="en" sz="1000" u="sng">
                          <a:solidFill>
                            <a:schemeClr val="hlink"/>
                          </a:solidFill>
                        </a:rPr>
                        <a:t>          </a:t>
                      </a:r>
                      <a:r>
                        <a:rPr lang="en" sz="1000" u="sng">
                          <a:solidFill>
                            <a:schemeClr val="hlink"/>
                          </a:solidFill>
                          <a:hlinkClick r:id="rId6"/>
                        </a:rPr>
                        <a:t>carhodes@uw.edu</a:t>
                      </a:r>
                      <a:r>
                        <a:rPr lang="en" sz="1000"/>
                        <a:t>     </a:t>
                      </a:r>
                      <a:r>
                        <a:rPr lang="en" sz="1000" u="sng">
                          <a:solidFill>
                            <a:schemeClr val="hlink"/>
                          </a:solidFill>
                          <a:hlinkClick r:id="rId7"/>
                        </a:rPr>
                        <a:t>zaral@uw.edu</a:t>
                      </a:r>
                      <a:endParaRPr/>
                    </a:p>
                    <a:p>
                      <a:pPr indent="0" lvl="0" marL="0" marR="0" rtl="0" algn="l">
                        <a:lnSpc>
                          <a:spcPct val="100000"/>
                        </a:lnSpc>
                        <a:spcBef>
                          <a:spcPts val="0"/>
                        </a:spcBef>
                        <a:spcAft>
                          <a:spcPts val="0"/>
                        </a:spcAft>
                        <a:buNone/>
                      </a:pPr>
                      <a:r>
                        <a:rPr lang="en" sz="1000" u="sng">
                          <a:solidFill>
                            <a:schemeClr val="hlink"/>
                          </a:solidFill>
                          <a:hlinkClick r:id="rId8"/>
                        </a:rPr>
                        <a:t>kharb@uw.edu</a:t>
                      </a:r>
                      <a:endParaRPr/>
                    </a:p>
                    <a:p>
                      <a:pPr indent="0" lvl="0" marL="0" marR="0" rtl="0" algn="l">
                        <a:lnSpc>
                          <a:spcPct val="100000"/>
                        </a:lnSpc>
                        <a:spcBef>
                          <a:spcPts val="0"/>
                        </a:spcBef>
                        <a:spcAft>
                          <a:spcPts val="0"/>
                        </a:spcAft>
                        <a:buNone/>
                      </a:pPr>
                      <a:r>
                        <a:rPr lang="en" sz="1000" u="sng">
                          <a:solidFill>
                            <a:schemeClr val="hlink"/>
                          </a:solidFill>
                          <a:hlinkClick r:id="rId9"/>
                        </a:rPr>
                        <a:t>gcafco@uw.edu</a:t>
                      </a:r>
                      <a:r>
                        <a:rPr lang="en" sz="1000"/>
                        <a:t> </a:t>
                      </a:r>
                      <a:r>
                        <a:rPr lang="en" sz="1000" u="sng">
                          <a:solidFill>
                            <a:schemeClr val="hlink"/>
                          </a:solidFill>
                          <a:hlinkClick r:id="rId10"/>
                        </a:rPr>
                        <a:t>kemoe@uw.edu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a:solidFill>
                            <a:srgbClr val="3F3F3F"/>
                          </a:solidFill>
                        </a:rPr>
                        <a:t>40</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420950">
                <a:tc>
                  <a:txBody>
                    <a:bodyPr/>
                    <a:lstStyle/>
                    <a:p>
                      <a:pPr indent="0" lvl="0" marL="0" marR="0" rtl="0" algn="l">
                        <a:lnSpc>
                          <a:spcPct val="100000"/>
                        </a:lnSpc>
                        <a:spcBef>
                          <a:spcPts val="0"/>
                        </a:spcBef>
                        <a:spcAft>
                          <a:spcPts val="0"/>
                        </a:spcAft>
                        <a:buNone/>
                      </a:pPr>
                      <a:r>
                        <a:rPr b="0" lang="en" sz="1300">
                          <a:solidFill>
                            <a:srgbClr val="3F3F3F"/>
                          </a:solidFill>
                        </a:rPr>
                        <a:t>SciENcv: NSF Biosketch &amp; Current and Pending Support</a:t>
                      </a:r>
                      <a:endParaRPr b="0" sz="13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Carol Rhodes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sz="1000" u="sng">
                          <a:solidFill>
                            <a:schemeClr val="hlink"/>
                          </a:solidFill>
                          <a:hlinkClick r:id="rId11"/>
                        </a:rPr>
                        <a:t>carhodes@uw.edu</a:t>
                      </a:r>
                      <a:endParaRPr sz="1000"/>
                    </a:p>
                    <a:p>
                      <a:pPr indent="0" lvl="0" marL="114300" marR="0" rtl="0" algn="l">
                        <a:lnSpc>
                          <a:spcPct val="100000"/>
                        </a:lnSpc>
                        <a:spcBef>
                          <a:spcPts val="0"/>
                        </a:spcBef>
                        <a:spcAft>
                          <a:spcPts val="0"/>
                        </a:spcAft>
                        <a:buNone/>
                      </a:pPr>
                      <a:r>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687600">
                <a:tc>
                  <a:txBody>
                    <a:bodyPr/>
                    <a:lstStyle/>
                    <a:p>
                      <a:pPr indent="0" lvl="0" marL="0" marR="0" rtl="0" algn="l">
                        <a:lnSpc>
                          <a:spcPct val="100000"/>
                        </a:lnSpc>
                        <a:spcBef>
                          <a:spcPts val="0"/>
                        </a:spcBef>
                        <a:spcAft>
                          <a:spcPts val="0"/>
                        </a:spcAft>
                        <a:buNone/>
                      </a:pPr>
                      <a:r>
                        <a:rPr b="0" lang="en" sz="1300">
                          <a:solidFill>
                            <a:srgbClr val="3F3F3F"/>
                          </a:solidFill>
                        </a:rPr>
                        <a:t>External Funding: Gift or Sponsored Program </a:t>
                      </a:r>
                      <a:endParaRPr b="0" sz="13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Carol Rhodes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Director, Office of Sponsored Programs</a:t>
                      </a:r>
                      <a:endParaRPr sz="1000">
                        <a:solidFill>
                          <a:srgbClr val="3F3F3F"/>
                        </a:solidFill>
                      </a:endParaRPr>
                    </a:p>
                    <a:p>
                      <a:pPr indent="0" lvl="0" marL="0" marR="0" rtl="0" algn="l">
                        <a:lnSpc>
                          <a:spcPct val="100000"/>
                        </a:lnSpc>
                        <a:spcBef>
                          <a:spcPts val="0"/>
                        </a:spcBef>
                        <a:spcAft>
                          <a:spcPts val="0"/>
                        </a:spcAft>
                        <a:buNone/>
                      </a:pPr>
                      <a:r>
                        <a:rPr b="1" lang="en" sz="1000">
                          <a:solidFill>
                            <a:srgbClr val="3F3F3F"/>
                          </a:solidFill>
                        </a:rPr>
                        <a:t>Tobin Eckholt</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Director, Gift Services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sz="1000" u="sng">
                          <a:solidFill>
                            <a:schemeClr val="hlink"/>
                          </a:solidFill>
                          <a:hlinkClick r:id="rId12"/>
                        </a:rPr>
                        <a:t>carhodes@uw.edu</a:t>
                      </a:r>
                      <a:endParaRPr sz="1000"/>
                    </a:p>
                    <a:p>
                      <a:pPr indent="0" lvl="0" marL="0" marR="0" rtl="0" algn="l">
                        <a:lnSpc>
                          <a:spcPct val="100000"/>
                        </a:lnSpc>
                        <a:spcBef>
                          <a:spcPts val="0"/>
                        </a:spcBef>
                        <a:spcAft>
                          <a:spcPts val="0"/>
                        </a:spcAft>
                        <a:buNone/>
                      </a:pPr>
                      <a:r>
                        <a:rPr lang="en" sz="1000" u="sng">
                          <a:solidFill>
                            <a:schemeClr val="hlink"/>
                          </a:solidFill>
                          <a:hlinkClick r:id="rId13"/>
                        </a:rPr>
                        <a:t>teckholt@uw.edu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599625">
                <a:tc>
                  <a:txBody>
                    <a:bodyPr/>
                    <a:lstStyle/>
                    <a:p>
                      <a:pPr indent="0" lvl="0" marL="0" marR="0" rtl="0" algn="l">
                        <a:lnSpc>
                          <a:spcPct val="100000"/>
                        </a:lnSpc>
                        <a:spcBef>
                          <a:spcPts val="0"/>
                        </a:spcBef>
                        <a:spcAft>
                          <a:spcPts val="0"/>
                        </a:spcAft>
                        <a:buNone/>
                      </a:pPr>
                      <a:r>
                        <a:rPr b="0" lang="en" sz="1300">
                          <a:solidFill>
                            <a:srgbClr val="3F3F3F"/>
                          </a:solidFill>
                        </a:rPr>
                        <a:t>External Funding: </a:t>
                      </a:r>
                      <a:endParaRPr b="0" sz="1300">
                        <a:solidFill>
                          <a:srgbClr val="3F3F3F"/>
                        </a:solidFill>
                      </a:endParaRPr>
                    </a:p>
                    <a:p>
                      <a:pPr indent="0" lvl="0" marL="0" marR="0" rtl="0" algn="l">
                        <a:lnSpc>
                          <a:spcPct val="100000"/>
                        </a:lnSpc>
                        <a:spcBef>
                          <a:spcPts val="0"/>
                        </a:spcBef>
                        <a:spcAft>
                          <a:spcPts val="0"/>
                        </a:spcAft>
                        <a:buNone/>
                      </a:pPr>
                      <a:r>
                        <a:rPr b="0" lang="en" sz="1300">
                          <a:solidFill>
                            <a:srgbClr val="3F3F3F"/>
                          </a:solidFill>
                        </a:rPr>
                        <a:t>Provision of Services or Sponsored Program</a:t>
                      </a:r>
                      <a:endParaRPr b="0" sz="1300">
                        <a:solidFill>
                          <a:srgbClr val="3F3F3F"/>
                        </a:solidFill>
                      </a:endParaRPr>
                    </a:p>
                    <a:p>
                      <a:pPr indent="0" lvl="0" marL="0" marR="0" rtl="0" algn="l">
                        <a:lnSpc>
                          <a:spcPct val="100000"/>
                        </a:lnSpc>
                        <a:spcBef>
                          <a:spcPts val="0"/>
                        </a:spcBef>
                        <a:spcAft>
                          <a:spcPts val="0"/>
                        </a:spcAft>
                        <a:buNone/>
                      </a:pPr>
                      <a:r>
                        <a:rPr b="0" lang="en" sz="1300">
                          <a:solidFill>
                            <a:srgbClr val="3F3F3F"/>
                          </a:solidFill>
                        </a:rPr>
                        <a:t>Business Considerations</a:t>
                      </a:r>
                      <a:endParaRPr b="0" sz="13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Carol Rhodes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Director, Office of Sponsored Programs</a:t>
                      </a:r>
                      <a:endParaRPr sz="1000">
                        <a:solidFill>
                          <a:srgbClr val="3F3F3F"/>
                        </a:solidFill>
                      </a:endParaRPr>
                    </a:p>
                    <a:p>
                      <a:pPr indent="0" lvl="0" marL="0" marR="0" rtl="0" algn="l">
                        <a:lnSpc>
                          <a:spcPct val="100000"/>
                        </a:lnSpc>
                        <a:spcBef>
                          <a:spcPts val="0"/>
                        </a:spcBef>
                        <a:spcAft>
                          <a:spcPts val="0"/>
                        </a:spcAft>
                        <a:buNone/>
                      </a:pPr>
                      <a:r>
                        <a:rPr b="1" lang="en" sz="1000">
                          <a:solidFill>
                            <a:srgbClr val="3F3F3F"/>
                          </a:solidFill>
                        </a:rPr>
                        <a:t>Fuchi Obioha </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Director, UW Tax Office</a:t>
                      </a:r>
                      <a:endParaRPr sz="1000">
                        <a:solidFill>
                          <a:srgbClr val="3F3F3F"/>
                        </a:solidFill>
                      </a:endParaRPr>
                    </a:p>
                    <a:p>
                      <a:pPr indent="0" lvl="0" marL="0" marR="0" rtl="0" algn="l">
                        <a:lnSpc>
                          <a:spcPct val="100000"/>
                        </a:lnSpc>
                        <a:spcBef>
                          <a:spcPts val="0"/>
                        </a:spcBef>
                        <a:spcAft>
                          <a:spcPts val="0"/>
                        </a:spcAft>
                        <a:buNone/>
                      </a:pPr>
                      <a:r>
                        <a:rPr b="1" lang="en" sz="1000">
                          <a:solidFill>
                            <a:srgbClr val="3F3F3F"/>
                          </a:solidFill>
                        </a:rPr>
                        <a:t> </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sz="1000" u="sng">
                          <a:solidFill>
                            <a:schemeClr val="hlink"/>
                          </a:solidFill>
                          <a:hlinkClick r:id="rId14"/>
                        </a:rPr>
                        <a:t>carhodes@uw.edu</a:t>
                      </a:r>
                      <a:endParaRPr sz="1000"/>
                    </a:p>
                    <a:p>
                      <a:pPr indent="0" lvl="0" marL="0" marR="0" rtl="0" algn="l">
                        <a:lnSpc>
                          <a:spcPct val="100000"/>
                        </a:lnSpc>
                        <a:spcBef>
                          <a:spcPts val="0"/>
                        </a:spcBef>
                        <a:spcAft>
                          <a:spcPts val="0"/>
                        </a:spcAft>
                        <a:buNone/>
                      </a:pPr>
                      <a:r>
                        <a:rPr lang="en" sz="1000" u="sng">
                          <a:solidFill>
                            <a:schemeClr val="hlink"/>
                          </a:solidFill>
                          <a:hlinkClick r:id="rId15"/>
                        </a:rPr>
                        <a:t>fobioha@uw.edu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1049550">
                <a:tc gridSpan="4">
                  <a:txBody>
                    <a:bodyPr/>
                    <a:lstStyle/>
                    <a:p>
                      <a:pPr indent="0" lvl="8" marL="0" marR="0" rtl="0" algn="ctr">
                        <a:lnSpc>
                          <a:spcPct val="100000"/>
                        </a:lnSpc>
                        <a:spcBef>
                          <a:spcPts val="0"/>
                        </a:spcBef>
                        <a:spcAft>
                          <a:spcPts val="0"/>
                        </a:spcAft>
                        <a:buClr>
                          <a:srgbClr val="A5A5A5"/>
                        </a:buClr>
                        <a:buSzPts val="1800"/>
                        <a:buFont typeface="Calibri"/>
                        <a:buNone/>
                      </a:pPr>
                      <a:r>
                        <a:rPr b="1" lang="en" sz="1700" u="none" cap="none" strike="noStrike">
                          <a:solidFill>
                            <a:srgbClr val="A5A5A5"/>
                          </a:solidFill>
                          <a:latin typeface="Calibri"/>
                          <a:ea typeface="Calibri"/>
                          <a:cs typeface="Calibri"/>
                          <a:sym typeface="Calibri"/>
                        </a:rPr>
                        <a:t>NEXT MEETING</a:t>
                      </a:r>
                      <a:endParaRPr b="1" sz="1700" u="none" cap="none" strike="noStrike">
                        <a:solidFill>
                          <a:srgbClr val="A5A5A5"/>
                        </a:solidFill>
                        <a:latin typeface="Calibri"/>
                        <a:ea typeface="Calibri"/>
                        <a:cs typeface="Calibri"/>
                        <a:sym typeface="Calibri"/>
                      </a:endParaRPr>
                    </a:p>
                    <a:p>
                      <a:pPr indent="0" lvl="8" marL="0" marR="0" rtl="0" algn="ctr">
                        <a:lnSpc>
                          <a:spcPct val="115000"/>
                        </a:lnSpc>
                        <a:spcBef>
                          <a:spcPts val="0"/>
                        </a:spcBef>
                        <a:spcAft>
                          <a:spcPts val="0"/>
                        </a:spcAft>
                        <a:buClr>
                          <a:srgbClr val="5F497A"/>
                        </a:buClr>
                        <a:buSzPts val="1400"/>
                        <a:buFont typeface="Calibri"/>
                        <a:buNone/>
                      </a:pPr>
                      <a:r>
                        <a:rPr b="0" lang="en">
                          <a:solidFill>
                            <a:srgbClr val="5F497A"/>
                          </a:solidFill>
                        </a:rPr>
                        <a:t>April 9, 2020 9:00 AM - 10:00 AM</a:t>
                      </a:r>
                      <a:endParaRPr b="0">
                        <a:solidFill>
                          <a:srgbClr val="5F497A"/>
                        </a:solidFill>
                      </a:endParaRPr>
                    </a:p>
                    <a:p>
                      <a:pPr indent="0" lvl="8" marL="0" rtl="0" algn="ctr">
                        <a:lnSpc>
                          <a:spcPct val="115000"/>
                        </a:lnSpc>
                        <a:spcBef>
                          <a:spcPts val="0"/>
                        </a:spcBef>
                        <a:spcAft>
                          <a:spcPts val="0"/>
                        </a:spcAft>
                        <a:buClr>
                          <a:srgbClr val="5F497A"/>
                        </a:buClr>
                        <a:buSzPts val="1100"/>
                        <a:buFont typeface="Calibri"/>
                        <a:buNone/>
                      </a:pPr>
                      <a:r>
                        <a:rPr lang="en" sz="1300">
                          <a:solidFill>
                            <a:srgbClr val="5F497A"/>
                          </a:solidFill>
                        </a:rPr>
                        <a:t>SAVE THE DATE FOR A SPECIAL SAGE BUDGET SESSION FOLLOWING APRIL MRAM </a:t>
                      </a:r>
                      <a:endParaRPr sz="1300">
                        <a:solidFill>
                          <a:srgbClr val="5F497A"/>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Google Shape;589;p108"/>
          <p:cNvSpPr txBox="1"/>
          <p:nvPr>
            <p:ph idx="1" type="body"/>
          </p:nvPr>
        </p:nvSpPr>
        <p:spPr>
          <a:xfrm>
            <a:off x="677607" y="432985"/>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OSP Business Continuity</a:t>
            </a:r>
            <a:endParaRPr/>
          </a:p>
        </p:txBody>
      </p:sp>
      <p:sp>
        <p:nvSpPr>
          <p:cNvPr id="590" name="Google Shape;590;p108"/>
          <p:cNvSpPr txBox="1"/>
          <p:nvPr>
            <p:ph idx="2" type="body"/>
          </p:nvPr>
        </p:nvSpPr>
        <p:spPr>
          <a:xfrm>
            <a:off x="671750" y="1354875"/>
            <a:ext cx="8196300" cy="45303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
              <a:t>Remote access is cornerstone of continuity to support social distance recommendation</a:t>
            </a:r>
            <a:endParaRPr/>
          </a:p>
          <a:p>
            <a:pPr indent="0" lvl="0" marL="457200" rtl="0" algn="l">
              <a:spcBef>
                <a:spcPts val="480"/>
              </a:spcBef>
              <a:spcAft>
                <a:spcPts val="0"/>
              </a:spcAft>
              <a:buNone/>
            </a:pPr>
            <a:r>
              <a:t/>
            </a:r>
            <a:endParaRPr/>
          </a:p>
          <a:p>
            <a:pPr indent="-381000" lvl="0" marL="457200" rtl="0" algn="l">
              <a:spcBef>
                <a:spcPts val="480"/>
              </a:spcBef>
              <a:spcAft>
                <a:spcPts val="0"/>
              </a:spcAft>
              <a:buSzPts val="2400"/>
              <a:buChar char="&gt;"/>
            </a:pPr>
            <a:r>
              <a:rPr lang="en"/>
              <a:t>OSP staff have access to all UW and sponsor systems to access proposals, awards, pre- and post-award activity, and issuance of subawards.</a:t>
            </a:r>
            <a:endParaRPr/>
          </a:p>
          <a:p>
            <a:pPr indent="0" lvl="0" marL="914400" rtl="0" algn="l">
              <a:spcBef>
                <a:spcPts val="480"/>
              </a:spcBef>
              <a:spcAft>
                <a:spcPts val="0"/>
              </a:spcAft>
              <a:buNone/>
            </a:pPr>
            <a:r>
              <a:t/>
            </a:r>
            <a:endParaRPr/>
          </a:p>
          <a:p>
            <a:pPr indent="-381000" lvl="0" marL="457200" rtl="0" algn="l">
              <a:spcBef>
                <a:spcPts val="480"/>
              </a:spcBef>
              <a:spcAft>
                <a:spcPts val="0"/>
              </a:spcAft>
              <a:buSzPts val="2400"/>
              <a:buChar char="&gt;"/>
            </a:pPr>
            <a:r>
              <a:rPr lang="en"/>
              <a:t>OSP has modified front desk operations:</a:t>
            </a:r>
            <a:endParaRPr/>
          </a:p>
          <a:p>
            <a:pPr indent="-355600" lvl="1" marL="914400" rtl="0" algn="l">
              <a:spcBef>
                <a:spcPts val="0"/>
              </a:spcBef>
              <a:spcAft>
                <a:spcPts val="0"/>
              </a:spcAft>
              <a:buSzPts val="2000"/>
              <a:buChar char="–"/>
            </a:pPr>
            <a:r>
              <a:rPr lang="en"/>
              <a:t>Main phone line voicemail checked every half hour</a:t>
            </a:r>
            <a:endParaRPr/>
          </a:p>
          <a:p>
            <a:pPr indent="-355600" lvl="1" marL="914400" rtl="0" algn="l">
              <a:spcBef>
                <a:spcPts val="0"/>
              </a:spcBef>
              <a:spcAft>
                <a:spcPts val="0"/>
              </a:spcAft>
              <a:buSzPts val="2000"/>
              <a:buChar char="–"/>
            </a:pPr>
            <a:r>
              <a:rPr lang="en"/>
              <a:t>We discourage hard copy documents; electronic preferred</a:t>
            </a:r>
            <a:endParaRPr/>
          </a:p>
          <a:p>
            <a:pPr indent="-355600" lvl="1" marL="914400" rtl="0" algn="l">
              <a:spcBef>
                <a:spcPts val="0"/>
              </a:spcBef>
              <a:spcAft>
                <a:spcPts val="0"/>
              </a:spcAft>
              <a:buSzPts val="2000"/>
              <a:buChar char="–"/>
            </a:pPr>
            <a:r>
              <a:rPr lang="en"/>
              <a:t>Make an appointment in order to meet in-person</a:t>
            </a:r>
            <a:endParaRPr/>
          </a:p>
          <a:p>
            <a:pPr indent="-355600" lvl="1" marL="914400" rtl="0" algn="l">
              <a:spcBef>
                <a:spcPts val="0"/>
              </a:spcBef>
              <a:spcAft>
                <a:spcPts val="0"/>
              </a:spcAft>
              <a:buSzPts val="2000"/>
              <a:buChar char="–"/>
            </a:pPr>
            <a:r>
              <a:rPr lang="en"/>
              <a:t>If sponsor requires an ink signature, please indicate in the eGC1 </a:t>
            </a:r>
            <a:endParaRPr/>
          </a:p>
          <a:p>
            <a:pPr indent="0" lvl="0" marL="914400" rtl="0" algn="l">
              <a:spcBef>
                <a:spcPts val="480"/>
              </a:spcBef>
              <a:spcAft>
                <a:spcPts val="0"/>
              </a:spcAft>
              <a:buNone/>
            </a:pPr>
            <a:r>
              <a:t/>
            </a:r>
            <a:endParaRPr/>
          </a:p>
          <a:p>
            <a:pPr indent="0" lvl="0" marL="457200" rtl="0" algn="l">
              <a:spcBef>
                <a:spcPts val="48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10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COVID-19 Research:</a:t>
            </a:r>
            <a:endParaRPr/>
          </a:p>
          <a:p>
            <a:pPr indent="0" lvl="0" marL="0" rtl="0" algn="l">
              <a:spcBef>
                <a:spcPts val="600"/>
              </a:spcBef>
              <a:spcAft>
                <a:spcPts val="0"/>
              </a:spcAft>
              <a:buNone/>
            </a:pPr>
            <a:r>
              <a:rPr lang="en"/>
              <a:t>Exception/Accelerated Paths</a:t>
            </a:r>
            <a:endParaRPr/>
          </a:p>
        </p:txBody>
      </p:sp>
      <p:sp>
        <p:nvSpPr>
          <p:cNvPr id="597" name="Google Shape;597;p109"/>
          <p:cNvSpPr txBox="1"/>
          <p:nvPr>
            <p:ph idx="2" type="body"/>
          </p:nvPr>
        </p:nvSpPr>
        <p:spPr>
          <a:xfrm>
            <a:off x="671750" y="1513225"/>
            <a:ext cx="8184600" cy="43887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480"/>
              </a:spcBef>
              <a:spcAft>
                <a:spcPts val="0"/>
              </a:spcAft>
              <a:buSzPts val="2400"/>
              <a:buChar char="&gt;"/>
            </a:pPr>
            <a:r>
              <a:rPr lang="en"/>
              <a:t>OSP proposal reviewers have limited GIM 19 waiver authority for COVID-19 research proposals.</a:t>
            </a:r>
            <a:endParaRPr/>
          </a:p>
          <a:p>
            <a:pPr indent="0" lvl="0" marL="457200" marR="0" rtl="0" algn="l">
              <a:lnSpc>
                <a:spcPct val="115000"/>
              </a:lnSpc>
              <a:spcBef>
                <a:spcPts val="480"/>
              </a:spcBef>
              <a:spcAft>
                <a:spcPts val="0"/>
              </a:spcAft>
              <a:buNone/>
            </a:pPr>
            <a:r>
              <a:t/>
            </a:r>
            <a:endParaRPr/>
          </a:p>
          <a:p>
            <a:pPr indent="-381000" lvl="0" marL="457200" marR="0" rtl="0" algn="l">
              <a:lnSpc>
                <a:spcPct val="115000"/>
              </a:lnSpc>
              <a:spcBef>
                <a:spcPts val="480"/>
              </a:spcBef>
              <a:spcAft>
                <a:spcPts val="0"/>
              </a:spcAft>
              <a:buSzPts val="2400"/>
              <a:buChar char="&gt;"/>
            </a:pPr>
            <a:r>
              <a:rPr lang="en"/>
              <a:t>Proposal preparation impacted by COVID-19, e.g.:</a:t>
            </a:r>
            <a:endParaRPr/>
          </a:p>
          <a:p>
            <a:pPr indent="-355600" lvl="1" marL="914400" marR="0" rtl="0" algn="l">
              <a:lnSpc>
                <a:spcPct val="115000"/>
              </a:lnSpc>
              <a:spcBef>
                <a:spcPts val="0"/>
              </a:spcBef>
              <a:spcAft>
                <a:spcPts val="0"/>
              </a:spcAft>
              <a:buSzPts val="2000"/>
              <a:buChar char="–"/>
            </a:pPr>
            <a:r>
              <a:rPr lang="en"/>
              <a:t>PI or other key personnel illness</a:t>
            </a:r>
            <a:endParaRPr/>
          </a:p>
          <a:p>
            <a:pPr indent="-355600" lvl="1" marL="914400" marR="0" rtl="0" algn="l">
              <a:lnSpc>
                <a:spcPct val="115000"/>
              </a:lnSpc>
              <a:spcBef>
                <a:spcPts val="0"/>
              </a:spcBef>
              <a:spcAft>
                <a:spcPts val="0"/>
              </a:spcAft>
              <a:buSzPts val="2000"/>
              <a:buChar char="–"/>
            </a:pPr>
            <a:r>
              <a:rPr lang="en"/>
              <a:t>School closure</a:t>
            </a:r>
            <a:endParaRPr/>
          </a:p>
          <a:p>
            <a:pPr indent="-342900" lvl="2" marL="1371600" marR="0" rtl="0" algn="l">
              <a:lnSpc>
                <a:spcPct val="115000"/>
              </a:lnSpc>
              <a:spcBef>
                <a:spcPts val="0"/>
              </a:spcBef>
              <a:spcAft>
                <a:spcPts val="0"/>
              </a:spcAft>
              <a:buSzPts val="1800"/>
              <a:buChar char="&gt;"/>
            </a:pPr>
            <a:r>
              <a:rPr lang="en"/>
              <a:t>Bypass needing unit Chair or unit Director concurrence. </a:t>
            </a:r>
            <a:endParaRPr/>
          </a:p>
          <a:p>
            <a:pPr indent="0" lvl="0" marL="914400" marR="0" rtl="0" algn="l">
              <a:lnSpc>
                <a:spcPct val="115000"/>
              </a:lnSpc>
              <a:spcBef>
                <a:spcPts val="480"/>
              </a:spcBef>
              <a:spcAft>
                <a:spcPts val="0"/>
              </a:spcAft>
              <a:buNone/>
            </a:pPr>
            <a:r>
              <a:t/>
            </a:r>
            <a:endParaRPr/>
          </a:p>
          <a:p>
            <a:pPr indent="-381000" lvl="0" marL="457200" rtl="0" algn="l">
              <a:lnSpc>
                <a:spcPct val="115000"/>
              </a:lnSpc>
              <a:spcBef>
                <a:spcPts val="480"/>
              </a:spcBef>
              <a:spcAft>
                <a:spcPts val="0"/>
              </a:spcAft>
              <a:buSzPts val="2400"/>
              <a:buChar char="&gt;"/>
            </a:pPr>
            <a:r>
              <a:rPr lang="en"/>
              <a:t>Pre- and post-award items for COVID-19 research are being prioritized over non-COVID-19 items</a:t>
            </a:r>
            <a:endParaRPr/>
          </a:p>
          <a:p>
            <a:pPr indent="0" lvl="0" marL="0" rtl="0" algn="l">
              <a:spcBef>
                <a:spcPts val="48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11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Sponsor announcements and guidelines related to COVID-19</a:t>
            </a:r>
            <a:endParaRPr/>
          </a:p>
        </p:txBody>
      </p:sp>
      <p:sp>
        <p:nvSpPr>
          <p:cNvPr id="604" name="Google Shape;604;p110"/>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480"/>
              </a:spcBef>
              <a:spcAft>
                <a:spcPts val="0"/>
              </a:spcAft>
              <a:buSzPts val="2400"/>
              <a:buChar char="&gt;"/>
            </a:pPr>
            <a:r>
              <a:rPr lang="en"/>
              <a:t>Sponsor are beginning to issue specific guidance:</a:t>
            </a:r>
            <a:endParaRPr/>
          </a:p>
          <a:p>
            <a:pPr indent="-355600" lvl="1" marL="914400" rtl="0" algn="l">
              <a:lnSpc>
                <a:spcPct val="115000"/>
              </a:lnSpc>
              <a:spcBef>
                <a:spcPts val="0"/>
              </a:spcBef>
              <a:spcAft>
                <a:spcPts val="0"/>
              </a:spcAft>
              <a:buSzPts val="2000"/>
              <a:buChar char="–"/>
            </a:pPr>
            <a:r>
              <a:rPr lang="en"/>
              <a:t>MRAM- </a:t>
            </a:r>
            <a:r>
              <a:rPr lang="en" u="sng">
                <a:solidFill>
                  <a:schemeClr val="hlink"/>
                </a:solidFill>
                <a:hlinkClick r:id="rId3"/>
              </a:rPr>
              <a:t>NSF FAQ and Dear Colleague Letter</a:t>
            </a:r>
            <a:endParaRPr/>
          </a:p>
          <a:p>
            <a:pPr indent="0" lvl="0" marL="914400" rtl="0" algn="l">
              <a:lnSpc>
                <a:spcPct val="115000"/>
              </a:lnSpc>
              <a:spcBef>
                <a:spcPts val="480"/>
              </a:spcBef>
              <a:spcAft>
                <a:spcPts val="0"/>
              </a:spcAft>
              <a:buNone/>
            </a:pPr>
            <a:r>
              <a:t/>
            </a:r>
            <a:endParaRPr/>
          </a:p>
          <a:p>
            <a:pPr indent="-381000" lvl="0" marL="457200" rtl="0" algn="l">
              <a:lnSpc>
                <a:spcPct val="115000"/>
              </a:lnSpc>
              <a:spcBef>
                <a:spcPts val="480"/>
              </a:spcBef>
              <a:spcAft>
                <a:spcPts val="0"/>
              </a:spcAft>
              <a:buSzPts val="2400"/>
              <a:buChar char="&gt;"/>
            </a:pPr>
            <a:r>
              <a:rPr lang="en"/>
              <a:t>Some sponsors are announcing funding opportunities related to coronavirus; we will post such information.</a:t>
            </a:r>
            <a:endParaRPr/>
          </a:p>
          <a:p>
            <a:pPr indent="0" lvl="0" marL="457200" rtl="0" algn="l">
              <a:lnSpc>
                <a:spcPct val="115000"/>
              </a:lnSpc>
              <a:spcBef>
                <a:spcPts val="480"/>
              </a:spcBef>
              <a:spcAft>
                <a:spcPts val="0"/>
              </a:spcAft>
              <a:buNone/>
            </a:pPr>
            <a:r>
              <a:t/>
            </a:r>
            <a:endParaRPr/>
          </a:p>
          <a:p>
            <a:pPr indent="0" lvl="0" marL="0" rtl="0" algn="l">
              <a:lnSpc>
                <a:spcPct val="115000"/>
              </a:lnSpc>
              <a:spcBef>
                <a:spcPts val="480"/>
              </a:spcBef>
              <a:spcAft>
                <a:spcPts val="0"/>
              </a:spcAft>
              <a:buNone/>
            </a:pPr>
            <a:r>
              <a:rPr lang="en"/>
              <a:t>Research Website: </a:t>
            </a:r>
            <a:endParaRPr/>
          </a:p>
          <a:p>
            <a:pPr indent="0" lvl="0" marL="0" rtl="0" algn="l">
              <a:lnSpc>
                <a:spcPct val="115000"/>
              </a:lnSpc>
              <a:spcBef>
                <a:spcPts val="480"/>
              </a:spcBef>
              <a:spcAft>
                <a:spcPts val="0"/>
              </a:spcAft>
              <a:buNone/>
            </a:pPr>
            <a:r>
              <a:rPr lang="en" sz="2000" u="sng">
                <a:solidFill>
                  <a:schemeClr val="hlink"/>
                </a:solidFill>
                <a:hlinkClick r:id="rId4"/>
              </a:rPr>
              <a:t>Mitigating Impacts to Research Activities Due to COVID-19</a:t>
            </a:r>
            <a:endParaRPr sz="2000"/>
          </a:p>
          <a:p>
            <a:pPr indent="0" lvl="0" marL="0" rtl="0" algn="l">
              <a:lnSpc>
                <a:spcPct val="115000"/>
              </a:lnSpc>
              <a:spcBef>
                <a:spcPts val="48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111"/>
          <p:cNvSpPr txBox="1"/>
          <p:nvPr>
            <p:ph idx="1" type="body"/>
          </p:nvPr>
        </p:nvSpPr>
        <p:spPr>
          <a:xfrm>
            <a:off x="671757" y="1332224"/>
            <a:ext cx="6972300" cy="2427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2"/>
              </a:buClr>
              <a:buSzPts val="5000"/>
              <a:buNone/>
            </a:pPr>
            <a:r>
              <a:rPr lang="en"/>
              <a:t>EH&amp;S UPDATE:</a:t>
            </a:r>
            <a:endParaRPr/>
          </a:p>
          <a:p>
            <a:pPr indent="0" lvl="0" marL="0" rtl="0" algn="l">
              <a:lnSpc>
                <a:spcPct val="90000"/>
              </a:lnSpc>
              <a:spcBef>
                <a:spcPts val="1000"/>
              </a:spcBef>
              <a:spcAft>
                <a:spcPts val="0"/>
              </a:spcAft>
              <a:buClr>
                <a:schemeClr val="lt2"/>
              </a:buClr>
              <a:buSzPts val="5000"/>
              <a:buNone/>
            </a:pPr>
            <a:r>
              <a:rPr lang="en"/>
              <a:t>COVID-19 PLANNING RESPONSE</a:t>
            </a:r>
            <a:endParaRPr/>
          </a:p>
        </p:txBody>
      </p:sp>
      <p:sp>
        <p:nvSpPr>
          <p:cNvPr id="610" name="Google Shape;610;p111"/>
          <p:cNvSpPr txBox="1"/>
          <p:nvPr>
            <p:ph idx="2" type="body"/>
          </p:nvPr>
        </p:nvSpPr>
        <p:spPr>
          <a:xfrm>
            <a:off x="671756" y="4303360"/>
            <a:ext cx="8285100" cy="1642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2"/>
              </a:buClr>
              <a:buSzPts val="2040"/>
              <a:buNone/>
            </a:pPr>
            <a:r>
              <a:rPr lang="en" sz="2040"/>
              <a:t>Katia Harb</a:t>
            </a:r>
            <a:endParaRPr/>
          </a:p>
          <a:p>
            <a:pPr indent="0" lvl="0" marL="0" rtl="0" algn="l">
              <a:lnSpc>
                <a:spcPct val="80000"/>
              </a:lnSpc>
              <a:spcBef>
                <a:spcPts val="408"/>
              </a:spcBef>
              <a:spcAft>
                <a:spcPts val="0"/>
              </a:spcAft>
              <a:buClr>
                <a:schemeClr val="lt2"/>
              </a:buClr>
              <a:buSzPts val="2040"/>
              <a:buNone/>
            </a:pPr>
            <a:r>
              <a:rPr lang="en" sz="2040"/>
              <a:t>Director</a:t>
            </a:r>
            <a:endParaRPr/>
          </a:p>
          <a:p>
            <a:pPr indent="0" lvl="0" marL="0" rtl="0" algn="l">
              <a:lnSpc>
                <a:spcPct val="80000"/>
              </a:lnSpc>
              <a:spcBef>
                <a:spcPts val="408"/>
              </a:spcBef>
              <a:spcAft>
                <a:spcPts val="0"/>
              </a:spcAft>
              <a:buClr>
                <a:schemeClr val="lt2"/>
              </a:buClr>
              <a:buSzPts val="2040"/>
              <a:buNone/>
            </a:pPr>
            <a:r>
              <a:rPr lang="en" sz="2040"/>
              <a:t>Environmental Health &amp; Safety </a:t>
            </a:r>
            <a:endParaRPr/>
          </a:p>
          <a:p>
            <a:pPr indent="0" lvl="0" marL="0" rtl="0" algn="l">
              <a:lnSpc>
                <a:spcPct val="80000"/>
              </a:lnSpc>
              <a:spcBef>
                <a:spcPts val="408"/>
              </a:spcBef>
              <a:spcAft>
                <a:spcPts val="0"/>
              </a:spcAft>
              <a:buClr>
                <a:schemeClr val="lt2"/>
              </a:buClr>
              <a:buSzPts val="2040"/>
              <a:buNone/>
            </a:pPr>
            <a:r>
              <a:rPr lang="en" sz="2040"/>
              <a:t>MRAM</a:t>
            </a:r>
            <a:endParaRPr/>
          </a:p>
          <a:p>
            <a:pPr indent="0" lvl="0" marL="0" rtl="0" algn="l">
              <a:lnSpc>
                <a:spcPct val="80000"/>
              </a:lnSpc>
              <a:spcBef>
                <a:spcPts val="408"/>
              </a:spcBef>
              <a:spcAft>
                <a:spcPts val="0"/>
              </a:spcAft>
              <a:buClr>
                <a:schemeClr val="lt2"/>
              </a:buClr>
              <a:buSzPts val="2040"/>
              <a:buNone/>
            </a:pPr>
            <a:r>
              <a:rPr lang="en" sz="2040"/>
              <a:t>March 2020</a:t>
            </a:r>
            <a:endParaRPr sz="2040"/>
          </a:p>
        </p:txBody>
      </p:sp>
      <p:pic>
        <p:nvPicPr>
          <p:cNvPr descr="PDF poster of hand washing best practices" id="611" name="Google Shape;611;p111"/>
          <p:cNvPicPr preferRelativeResize="0"/>
          <p:nvPr/>
        </p:nvPicPr>
        <p:blipFill rotWithShape="1">
          <a:blip r:embed="rId3">
            <a:alphaModFix/>
          </a:blip>
          <a:srcRect b="0" l="0" r="0" t="0"/>
          <a:stretch/>
        </p:blipFill>
        <p:spPr>
          <a:xfrm>
            <a:off x="6619009" y="2952681"/>
            <a:ext cx="2524991" cy="39053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11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
              <a:t>EH&amp;S OPERATIONS </a:t>
            </a:r>
            <a:endParaRPr/>
          </a:p>
        </p:txBody>
      </p:sp>
      <p:sp>
        <p:nvSpPr>
          <p:cNvPr id="617" name="Google Shape;617;p112"/>
          <p:cNvSpPr txBox="1"/>
          <p:nvPr>
            <p:ph idx="2" type="body"/>
          </p:nvPr>
        </p:nvSpPr>
        <p:spPr>
          <a:xfrm>
            <a:off x="509155" y="1600200"/>
            <a:ext cx="8347200" cy="4530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lang="en"/>
              <a:t>EH&amp;S department is fully operational at this time </a:t>
            </a:r>
            <a:endParaRPr/>
          </a:p>
          <a:p>
            <a:pPr indent="-285750" lvl="1" marL="742950" rtl="0" algn="l">
              <a:lnSpc>
                <a:spcPct val="90000"/>
              </a:lnSpc>
              <a:spcBef>
                <a:spcPts val="400"/>
              </a:spcBef>
              <a:spcAft>
                <a:spcPts val="0"/>
              </a:spcAft>
              <a:buClr>
                <a:schemeClr val="dk1"/>
              </a:buClr>
              <a:buSzPts val="2000"/>
              <a:buChar char="–"/>
            </a:pPr>
            <a:r>
              <a:rPr lang="en"/>
              <a:t>Combination of remote and in-person staffing</a:t>
            </a:r>
            <a:endParaRPr/>
          </a:p>
          <a:p>
            <a:pPr indent="-285750" lvl="1" marL="742950" rtl="0" algn="l">
              <a:lnSpc>
                <a:spcPct val="90000"/>
              </a:lnSpc>
              <a:spcBef>
                <a:spcPts val="400"/>
              </a:spcBef>
              <a:spcAft>
                <a:spcPts val="0"/>
              </a:spcAft>
              <a:buClr>
                <a:schemeClr val="dk1"/>
              </a:buClr>
              <a:buSzPts val="2000"/>
              <a:buChar char="–"/>
            </a:pPr>
            <a:r>
              <a:rPr lang="en"/>
              <a:t>Business continuity plan reviews taking place</a:t>
            </a:r>
            <a:endParaRPr/>
          </a:p>
          <a:p>
            <a:pPr indent="-342900" lvl="0" marL="342900" marR="0" rtl="0" algn="l">
              <a:lnSpc>
                <a:spcPct val="90000"/>
              </a:lnSpc>
              <a:spcBef>
                <a:spcPts val="480"/>
              </a:spcBef>
              <a:spcAft>
                <a:spcPts val="0"/>
              </a:spcAft>
              <a:buClr>
                <a:schemeClr val="dk1"/>
              </a:buClr>
              <a:buSzPts val="2400"/>
              <a:buFont typeface="Arial"/>
              <a:buChar char="•"/>
            </a:pPr>
            <a:r>
              <a:rPr lang="en"/>
              <a:t>Institutional Biosafety Committee (IBC), Radiation Safety Committee, University-Wide Safety Committee, and others meeting via Zoom.</a:t>
            </a:r>
            <a:endParaRPr/>
          </a:p>
          <a:p>
            <a:pPr indent="-342900" lvl="0" marL="342900" marR="0" rtl="0" algn="l">
              <a:lnSpc>
                <a:spcPct val="90000"/>
              </a:lnSpc>
              <a:spcBef>
                <a:spcPts val="480"/>
              </a:spcBef>
              <a:spcAft>
                <a:spcPts val="0"/>
              </a:spcAft>
              <a:buClr>
                <a:schemeClr val="dk1"/>
              </a:buClr>
              <a:buSzPts val="2400"/>
              <a:buFont typeface="Arial"/>
              <a:buChar char="•"/>
            </a:pPr>
            <a:r>
              <a:rPr lang="en"/>
              <a:t>EH&amp;S Training: In-person classes, where possible are being transitioned to Zoom or other methods that support social distancing.</a:t>
            </a:r>
            <a:endParaRPr/>
          </a:p>
          <a:p>
            <a:pPr indent="-342900" lvl="0" marL="342900" marR="0" rtl="0" algn="l">
              <a:lnSpc>
                <a:spcPct val="90000"/>
              </a:lnSpc>
              <a:spcBef>
                <a:spcPts val="480"/>
              </a:spcBef>
              <a:spcAft>
                <a:spcPts val="0"/>
              </a:spcAft>
              <a:buClr>
                <a:schemeClr val="dk1"/>
              </a:buClr>
              <a:buSzPts val="2400"/>
              <a:buFont typeface="Arial"/>
              <a:buChar char="•"/>
            </a:pPr>
            <a:r>
              <a:rPr lang="en"/>
              <a:t>Supporting University’s Advisory Committee on Communicable Diseases and COVID-19 response planning</a:t>
            </a:r>
            <a:endParaRPr/>
          </a:p>
          <a:p>
            <a:pPr indent="-342900" lvl="0" marL="342900" marR="0" rtl="0" algn="l">
              <a:lnSpc>
                <a:spcPct val="90000"/>
              </a:lnSpc>
              <a:spcBef>
                <a:spcPts val="480"/>
              </a:spcBef>
              <a:spcAft>
                <a:spcPts val="0"/>
              </a:spcAft>
              <a:buClr>
                <a:schemeClr val="dk1"/>
              </a:buClr>
              <a:buSzPts val="2400"/>
              <a:buFont typeface="Arial"/>
              <a:buChar char="•"/>
            </a:pPr>
            <a:r>
              <a:rPr lang="en"/>
              <a:t>Resources to support research continuity planning</a:t>
            </a:r>
            <a:endParaRPr/>
          </a:p>
          <a:p>
            <a:pPr indent="-190500" lvl="0" marL="342900" marR="0" rtl="0" algn="l">
              <a:lnSpc>
                <a:spcPct val="90000"/>
              </a:lnSpc>
              <a:spcBef>
                <a:spcPts val="480"/>
              </a:spcBef>
              <a:spcAft>
                <a:spcPts val="0"/>
              </a:spcAft>
              <a:buClr>
                <a:schemeClr val="dk1"/>
              </a:buClr>
              <a:buSzPts val="2400"/>
              <a:buFont typeface="Arial"/>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11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
              <a:t>COVID-19 GUIDANCE</a:t>
            </a:r>
            <a:endParaRPr/>
          </a:p>
        </p:txBody>
      </p:sp>
      <p:sp>
        <p:nvSpPr>
          <p:cNvPr id="623" name="Google Shape;623;p113"/>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lang="en"/>
              <a:t>Visit the Novel Coronavirus Page:</a:t>
            </a:r>
            <a:endParaRPr/>
          </a:p>
          <a:p>
            <a:pPr indent="-285750" lvl="1" marL="742950" rtl="0" algn="l">
              <a:lnSpc>
                <a:spcPct val="100000"/>
              </a:lnSpc>
              <a:spcBef>
                <a:spcPts val="400"/>
              </a:spcBef>
              <a:spcAft>
                <a:spcPts val="0"/>
              </a:spcAft>
              <a:buClr>
                <a:schemeClr val="dk1"/>
              </a:buClr>
              <a:buSzPts val="2000"/>
              <a:buChar char="–"/>
            </a:pPr>
            <a:r>
              <a:rPr lang="en"/>
              <a:t>www.washington.edu/coronavirus</a:t>
            </a:r>
            <a:endParaRPr/>
          </a:p>
          <a:p>
            <a:pPr indent="-285750" lvl="1" marL="742950" rtl="0" algn="l">
              <a:lnSpc>
                <a:spcPct val="100000"/>
              </a:lnSpc>
              <a:spcBef>
                <a:spcPts val="400"/>
              </a:spcBef>
              <a:spcAft>
                <a:spcPts val="0"/>
              </a:spcAft>
              <a:buClr>
                <a:schemeClr val="dk1"/>
              </a:buClr>
              <a:buSzPts val="2000"/>
              <a:buChar char="–"/>
            </a:pPr>
            <a:r>
              <a:rPr lang="en"/>
              <a:t>What to do if you are sick</a:t>
            </a:r>
            <a:endParaRPr/>
          </a:p>
          <a:p>
            <a:pPr indent="-285750" lvl="1" marL="742950" rtl="0" algn="l">
              <a:lnSpc>
                <a:spcPct val="100000"/>
              </a:lnSpc>
              <a:spcBef>
                <a:spcPts val="400"/>
              </a:spcBef>
              <a:spcAft>
                <a:spcPts val="0"/>
              </a:spcAft>
              <a:buClr>
                <a:schemeClr val="dk1"/>
              </a:buClr>
              <a:buSzPts val="2000"/>
              <a:buChar char="–"/>
            </a:pPr>
            <a:r>
              <a:rPr lang="en"/>
              <a:t>Procedures for being in contact with COVID-19 case</a:t>
            </a:r>
            <a:endParaRPr/>
          </a:p>
          <a:p>
            <a:pPr indent="-285750" lvl="1" marL="742950" rtl="0" algn="l">
              <a:lnSpc>
                <a:spcPct val="100000"/>
              </a:lnSpc>
              <a:spcBef>
                <a:spcPts val="400"/>
              </a:spcBef>
              <a:spcAft>
                <a:spcPts val="0"/>
              </a:spcAft>
              <a:buClr>
                <a:schemeClr val="dk1"/>
              </a:buClr>
              <a:buSzPts val="2000"/>
              <a:buChar char="–"/>
            </a:pPr>
            <a:r>
              <a:rPr lang="en"/>
              <a:t>Events guidance</a:t>
            </a:r>
            <a:endParaRPr/>
          </a:p>
          <a:p>
            <a:pPr indent="-285750" lvl="1" marL="742950" rtl="0" algn="l">
              <a:lnSpc>
                <a:spcPct val="100000"/>
              </a:lnSpc>
              <a:spcBef>
                <a:spcPts val="400"/>
              </a:spcBef>
              <a:spcAft>
                <a:spcPts val="0"/>
              </a:spcAft>
              <a:buClr>
                <a:schemeClr val="dk1"/>
              </a:buClr>
              <a:buSzPts val="2000"/>
              <a:buChar char="–"/>
            </a:pPr>
            <a:r>
              <a:rPr lang="en"/>
              <a:t>Travel advisories</a:t>
            </a:r>
            <a:endParaRPr/>
          </a:p>
          <a:p>
            <a:pPr indent="-285750" lvl="1" marL="742950" rtl="0" algn="l">
              <a:lnSpc>
                <a:spcPct val="100000"/>
              </a:lnSpc>
              <a:spcBef>
                <a:spcPts val="400"/>
              </a:spcBef>
              <a:spcAft>
                <a:spcPts val="0"/>
              </a:spcAft>
              <a:buClr>
                <a:schemeClr val="dk1"/>
              </a:buClr>
              <a:buSzPts val="2000"/>
              <a:buChar char="–"/>
            </a:pPr>
            <a:r>
              <a:rPr lang="en"/>
              <a:t>Information and guidance is rapidly changing</a:t>
            </a:r>
            <a:endParaRPr/>
          </a:p>
          <a:p>
            <a:pPr indent="-342900" lvl="0" marL="342900" marR="0" rtl="0" algn="l">
              <a:lnSpc>
                <a:spcPct val="100000"/>
              </a:lnSpc>
              <a:spcBef>
                <a:spcPts val="480"/>
              </a:spcBef>
              <a:spcAft>
                <a:spcPts val="0"/>
              </a:spcAft>
              <a:buClr>
                <a:schemeClr val="dk1"/>
              </a:buClr>
              <a:buSzPts val="2400"/>
              <a:buFont typeface="Arial"/>
              <a:buChar char="•"/>
            </a:pPr>
            <a:r>
              <a:rPr lang="en"/>
              <a:t>General Questions, send to ehsdept@uw.edu, 206-543-7262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114"/>
          <p:cNvSpPr txBox="1"/>
          <p:nvPr>
            <p:ph type="ctrTitle"/>
          </p:nvPr>
        </p:nvSpPr>
        <p:spPr>
          <a:xfrm>
            <a:off x="685800" y="1724094"/>
            <a:ext cx="77724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 sz="5400"/>
              <a:t>COVID-19:</a:t>
            </a:r>
            <a:br>
              <a:rPr lang="en" sz="5400"/>
            </a:br>
            <a:r>
              <a:rPr lang="en" sz="5400"/>
              <a:t>Cancelled Travel Expenditures</a:t>
            </a:r>
            <a:br>
              <a:rPr lang="en" sz="5400"/>
            </a:br>
            <a:r>
              <a:rPr lang="en" sz="5400"/>
              <a:t>GCA/PAFC Operations</a:t>
            </a:r>
            <a:br>
              <a:rPr lang="en" sz="5400"/>
            </a:br>
            <a:r>
              <a:rPr lang="en" sz="5400"/>
              <a:t>CORE Training</a:t>
            </a:r>
            <a:endParaRPr/>
          </a:p>
        </p:txBody>
      </p:sp>
      <p:sp>
        <p:nvSpPr>
          <p:cNvPr id="629" name="Google Shape;629;p114"/>
          <p:cNvSpPr txBox="1"/>
          <p:nvPr>
            <p:ph idx="1" type="subTitle"/>
          </p:nvPr>
        </p:nvSpPr>
        <p:spPr>
          <a:xfrm>
            <a:off x="1143000" y="4345354"/>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
              <a:t>Andra Sawyer</a:t>
            </a:r>
            <a:endParaRPr/>
          </a:p>
          <a:p>
            <a:pPr indent="0" lvl="0" marL="0" rtl="0" algn="ctr">
              <a:lnSpc>
                <a:spcPct val="90000"/>
              </a:lnSpc>
              <a:spcBef>
                <a:spcPts val="1000"/>
              </a:spcBef>
              <a:spcAft>
                <a:spcPts val="0"/>
              </a:spcAft>
              <a:buClr>
                <a:schemeClr val="dk1"/>
              </a:buClr>
              <a:buSzPts val="2400"/>
              <a:buNone/>
            </a:pPr>
            <a:r>
              <a:rPr lang="en"/>
              <a:t>Assistant Director, Post Award Fiscal Compliance</a:t>
            </a:r>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11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Cancelled Travel due to COVID</a:t>
            </a:r>
            <a:endParaRPr/>
          </a:p>
        </p:txBody>
      </p:sp>
      <p:sp>
        <p:nvSpPr>
          <p:cNvPr id="635" name="Google Shape;635;p11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700"/>
              <a:buChar char="•"/>
            </a:pPr>
            <a:r>
              <a:rPr lang="en" sz="2700"/>
              <a:t>There is no change in any UW or Federal Government Travel policies as a result of COVID-19.</a:t>
            </a:r>
            <a:endParaRPr/>
          </a:p>
          <a:p>
            <a:pPr indent="-228600" lvl="0" marL="228600" rtl="0" algn="l">
              <a:lnSpc>
                <a:spcPct val="90000"/>
              </a:lnSpc>
              <a:spcBef>
                <a:spcPts val="1000"/>
              </a:spcBef>
              <a:spcAft>
                <a:spcPts val="0"/>
              </a:spcAft>
              <a:buClr>
                <a:schemeClr val="dk1"/>
              </a:buClr>
              <a:buSzPts val="2700"/>
              <a:buChar char="•"/>
            </a:pPr>
            <a:r>
              <a:rPr lang="en" sz="2700"/>
              <a:t>For non-Sponsored Award travel, consult the </a:t>
            </a:r>
            <a:r>
              <a:rPr lang="en" sz="2700" u="sng">
                <a:solidFill>
                  <a:schemeClr val="hlink"/>
                </a:solidFill>
                <a:hlinkClick r:id="rId3"/>
              </a:rPr>
              <a:t>UW Travel webpage</a:t>
            </a:r>
            <a:r>
              <a:rPr lang="en" sz="2700"/>
              <a:t> on travel cancellation.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11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Cancelled Travel due to COVID – Sponsored Award Travel: </a:t>
            </a:r>
            <a:endParaRPr/>
          </a:p>
        </p:txBody>
      </p:sp>
      <p:sp>
        <p:nvSpPr>
          <p:cNvPr id="641" name="Google Shape;641;p11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dk1"/>
              </a:buClr>
              <a:buSzPts val="2590"/>
              <a:buChar char="•"/>
            </a:pPr>
            <a:r>
              <a:rPr lang="en" sz="2590"/>
              <a:t>Award and Sponsor-specific requirements should be followed. </a:t>
            </a:r>
            <a:endParaRPr/>
          </a:p>
          <a:p>
            <a:pPr indent="-228600" lvl="0" marL="228600" rtl="0" algn="l">
              <a:lnSpc>
                <a:spcPct val="70000"/>
              </a:lnSpc>
              <a:spcBef>
                <a:spcPts val="1000"/>
              </a:spcBef>
              <a:spcAft>
                <a:spcPts val="0"/>
              </a:spcAft>
              <a:buClr>
                <a:schemeClr val="dk1"/>
              </a:buClr>
              <a:buSzPts val="2590"/>
              <a:buChar char="•"/>
            </a:pPr>
            <a:r>
              <a:rPr lang="en" sz="2590"/>
              <a:t>In the absence of Award or Sponsor requirements then the UW Travel Policies apply. </a:t>
            </a:r>
            <a:endParaRPr/>
          </a:p>
          <a:p>
            <a:pPr indent="-228600" lvl="0" marL="228600" rtl="0" algn="l">
              <a:lnSpc>
                <a:spcPct val="70000"/>
              </a:lnSpc>
              <a:spcBef>
                <a:spcPts val="1000"/>
              </a:spcBef>
              <a:spcAft>
                <a:spcPts val="0"/>
              </a:spcAft>
              <a:buClr>
                <a:schemeClr val="dk1"/>
              </a:buClr>
              <a:buSzPts val="2590"/>
              <a:buChar char="•"/>
            </a:pPr>
            <a:r>
              <a:rPr lang="en" sz="2590"/>
              <a:t>Summary of Sponsored Award Travel under COVID-19: </a:t>
            </a:r>
            <a:r>
              <a:rPr lang="en" sz="2590" u="sng">
                <a:solidFill>
                  <a:schemeClr val="hlink"/>
                </a:solidFill>
                <a:hlinkClick r:id="rId3"/>
              </a:rPr>
              <a:t>https://finance.uw.edu/pafc/Travel_COVID-19</a:t>
            </a:r>
            <a:r>
              <a:rPr lang="en" sz="2590"/>
              <a:t>. </a:t>
            </a:r>
            <a:endParaRPr/>
          </a:p>
          <a:p>
            <a:pPr indent="-228600" lvl="0" marL="228600" rtl="0" algn="l">
              <a:lnSpc>
                <a:spcPct val="70000"/>
              </a:lnSpc>
              <a:spcBef>
                <a:spcPts val="1000"/>
              </a:spcBef>
              <a:spcAft>
                <a:spcPts val="0"/>
              </a:spcAft>
              <a:buClr>
                <a:schemeClr val="dk1"/>
              </a:buClr>
              <a:buSzPts val="2590"/>
              <a:buChar char="•"/>
            </a:pPr>
            <a:r>
              <a:rPr lang="en" sz="2590"/>
              <a:t>PAFC is monitoring the federal government websites and listservs. Updated information will be added to this webpage.</a:t>
            </a:r>
            <a:endParaRPr/>
          </a:p>
          <a:p>
            <a:pPr indent="-228600" lvl="1" marL="685800" rtl="0" algn="l">
              <a:lnSpc>
                <a:spcPct val="70000"/>
              </a:lnSpc>
              <a:spcBef>
                <a:spcPts val="500"/>
              </a:spcBef>
              <a:spcAft>
                <a:spcPts val="0"/>
              </a:spcAft>
              <a:buClr>
                <a:schemeClr val="dk1"/>
              </a:buClr>
              <a:buSzPts val="2220"/>
              <a:buChar char="•"/>
            </a:pPr>
            <a:r>
              <a:rPr lang="en" sz="2220"/>
              <a:t>Latest from NSF: </a:t>
            </a:r>
            <a:r>
              <a:rPr lang="en" sz="2220" u="sng">
                <a:solidFill>
                  <a:schemeClr val="hlink"/>
                </a:solidFill>
                <a:hlinkClick r:id="rId4"/>
              </a:rPr>
              <a:t>https://www.nsf.gov/pubs/2020/nsf20053/nsf20053.jsp</a:t>
            </a:r>
            <a:endParaRPr sz="2220"/>
          </a:p>
          <a:p>
            <a:pPr indent="-228600" lvl="1" marL="685800" rtl="0" algn="l">
              <a:lnSpc>
                <a:spcPct val="70000"/>
              </a:lnSpc>
              <a:spcBef>
                <a:spcPts val="500"/>
              </a:spcBef>
              <a:spcAft>
                <a:spcPts val="0"/>
              </a:spcAft>
              <a:buClr>
                <a:schemeClr val="dk1"/>
              </a:buClr>
              <a:buSzPts val="2220"/>
              <a:buChar char="•"/>
            </a:pPr>
            <a:r>
              <a:rPr lang="en" sz="2220"/>
              <a:t>Latest from NIH: </a:t>
            </a:r>
            <a:r>
              <a:rPr lang="en" sz="2220" u="sng">
                <a:solidFill>
                  <a:schemeClr val="hlink"/>
                </a:solidFill>
                <a:hlinkClick r:id="rId5"/>
              </a:rPr>
              <a:t>https://grants.nih.gov/grants/guide/notice-files/NOT-OD-20-083.html</a:t>
            </a:r>
            <a:endParaRPr sz="222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11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UW Travel Policies – Cancelled Travel</a:t>
            </a:r>
            <a:endParaRPr/>
          </a:p>
        </p:txBody>
      </p:sp>
      <p:sp>
        <p:nvSpPr>
          <p:cNvPr id="647" name="Google Shape;647;p11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dk1"/>
              </a:buClr>
              <a:buSzPts val="2380"/>
              <a:buChar char="•"/>
            </a:pPr>
            <a:r>
              <a:rPr lang="en" sz="2380"/>
              <a:t>Every effort should be made to obtain a full or partial refund from the vendor (airline, hotel, conference organizer, car rental, etc.). </a:t>
            </a:r>
            <a:endParaRPr/>
          </a:p>
          <a:p>
            <a:pPr indent="-228600" lvl="0" marL="228600" rtl="0" algn="l">
              <a:lnSpc>
                <a:spcPct val="70000"/>
              </a:lnSpc>
              <a:spcBef>
                <a:spcPts val="1000"/>
              </a:spcBef>
              <a:spcAft>
                <a:spcPts val="0"/>
              </a:spcAft>
              <a:buClr>
                <a:schemeClr val="dk1"/>
              </a:buClr>
              <a:buSzPts val="2380"/>
              <a:buChar char="•"/>
            </a:pPr>
            <a:r>
              <a:rPr lang="en" sz="2380"/>
              <a:t>Any refunds should be refunded to the same budget that the expense was paid from.</a:t>
            </a:r>
            <a:endParaRPr/>
          </a:p>
          <a:p>
            <a:pPr indent="-228600" lvl="0" marL="228600" rtl="0" algn="l">
              <a:lnSpc>
                <a:spcPct val="70000"/>
              </a:lnSpc>
              <a:spcBef>
                <a:spcPts val="1000"/>
              </a:spcBef>
              <a:spcAft>
                <a:spcPts val="0"/>
              </a:spcAft>
              <a:buClr>
                <a:schemeClr val="dk1"/>
              </a:buClr>
              <a:buSzPts val="2380"/>
              <a:buChar char="•"/>
            </a:pPr>
            <a:r>
              <a:rPr lang="en" sz="2380"/>
              <a:t>If a refund cannot be obtained, then per </a:t>
            </a:r>
            <a:r>
              <a:rPr lang="en" sz="2380" u="sng">
                <a:solidFill>
                  <a:schemeClr val="hlink"/>
                </a:solidFill>
                <a:hlinkClick r:id="rId3"/>
              </a:rPr>
              <a:t>UW Policy</a:t>
            </a:r>
            <a:r>
              <a:rPr lang="en" sz="2380"/>
              <a:t> the unrefundable amount can be charged to the Sponsored Award for the following reasons:</a:t>
            </a:r>
            <a:endParaRPr/>
          </a:p>
          <a:p>
            <a:pPr indent="-228600" lvl="1" marL="685800" rtl="0" algn="l">
              <a:lnSpc>
                <a:spcPct val="70000"/>
              </a:lnSpc>
              <a:spcBef>
                <a:spcPts val="500"/>
              </a:spcBef>
              <a:spcAft>
                <a:spcPts val="0"/>
              </a:spcAft>
              <a:buClr>
                <a:schemeClr val="dk1"/>
              </a:buClr>
              <a:buSzPts val="2040"/>
              <a:buChar char="•"/>
            </a:pPr>
            <a:r>
              <a:rPr lang="en" sz="2040"/>
              <a:t>Cancelled conference/meeting</a:t>
            </a:r>
            <a:endParaRPr/>
          </a:p>
          <a:p>
            <a:pPr indent="-228600" lvl="1" marL="685800" rtl="0" algn="l">
              <a:lnSpc>
                <a:spcPct val="70000"/>
              </a:lnSpc>
              <a:spcBef>
                <a:spcPts val="500"/>
              </a:spcBef>
              <a:spcAft>
                <a:spcPts val="0"/>
              </a:spcAft>
              <a:buClr>
                <a:schemeClr val="dk1"/>
              </a:buClr>
              <a:buSzPts val="2040"/>
              <a:buChar char="•"/>
            </a:pPr>
            <a:r>
              <a:rPr lang="en" sz="2040"/>
              <a:t>Airline cancelled flight</a:t>
            </a:r>
            <a:endParaRPr/>
          </a:p>
          <a:p>
            <a:pPr indent="-228600" lvl="1" marL="685800" rtl="0" algn="l">
              <a:lnSpc>
                <a:spcPct val="70000"/>
              </a:lnSpc>
              <a:spcBef>
                <a:spcPts val="500"/>
              </a:spcBef>
              <a:spcAft>
                <a:spcPts val="0"/>
              </a:spcAft>
              <a:buClr>
                <a:schemeClr val="dk1"/>
              </a:buClr>
              <a:buSzPts val="2040"/>
              <a:buChar char="•"/>
            </a:pPr>
            <a:r>
              <a:rPr lang="en" sz="2040"/>
              <a:t>Death of a family member</a:t>
            </a:r>
            <a:endParaRPr/>
          </a:p>
          <a:p>
            <a:pPr indent="-228600" lvl="1" marL="685800" rtl="0" algn="l">
              <a:lnSpc>
                <a:spcPct val="70000"/>
              </a:lnSpc>
              <a:spcBef>
                <a:spcPts val="500"/>
              </a:spcBef>
              <a:spcAft>
                <a:spcPts val="0"/>
              </a:spcAft>
              <a:buClr>
                <a:schemeClr val="dk1"/>
              </a:buClr>
              <a:buSzPts val="2040"/>
              <a:buChar char="•"/>
            </a:pPr>
            <a:r>
              <a:rPr lang="en" sz="2040"/>
              <a:t>Traveler’s illness</a:t>
            </a:r>
            <a:endParaRPr/>
          </a:p>
          <a:p>
            <a:pPr indent="-228600" lvl="1" marL="685800" rtl="0" algn="l">
              <a:lnSpc>
                <a:spcPct val="70000"/>
              </a:lnSpc>
              <a:spcBef>
                <a:spcPts val="500"/>
              </a:spcBef>
              <a:spcAft>
                <a:spcPts val="0"/>
              </a:spcAft>
              <a:buClr>
                <a:schemeClr val="dk1"/>
              </a:buClr>
              <a:buSzPts val="2040"/>
              <a:buChar char="•"/>
            </a:pPr>
            <a:r>
              <a:rPr lang="en" sz="2040"/>
              <a:t>Department determination that the </a:t>
            </a:r>
            <a:r>
              <a:rPr lang="en" sz="2040" u="sng">
                <a:solidFill>
                  <a:schemeClr val="hlink"/>
                </a:solidFill>
                <a:hlinkClick r:id="rId4"/>
              </a:rPr>
              <a:t>health/safety of the traveler is at risk</a:t>
            </a:r>
            <a:r>
              <a:rPr lang="en" sz="2040"/>
              <a:t> and the travel should thus be cancelled. Concerns about traveling due to the COVID-19 virus would fall under this category.</a:t>
            </a:r>
            <a:endParaRPr/>
          </a:p>
          <a:p>
            <a:pPr indent="-77470" lvl="0" marL="228600" rtl="0" algn="l">
              <a:lnSpc>
                <a:spcPct val="70000"/>
              </a:lnSpc>
              <a:spcBef>
                <a:spcPts val="1000"/>
              </a:spcBef>
              <a:spcAft>
                <a:spcPts val="0"/>
              </a:spcAft>
              <a:buClr>
                <a:schemeClr val="dk1"/>
              </a:buClr>
              <a:buSzPts val="2380"/>
              <a:buNone/>
            </a:pPr>
            <a:r>
              <a:t/>
            </a:r>
            <a:endParaRPr sz="238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100"/>
          <p:cNvSpPr txBox="1"/>
          <p:nvPr>
            <p:ph idx="1" type="body"/>
          </p:nvPr>
        </p:nvSpPr>
        <p:spPr>
          <a:xfrm>
            <a:off x="560699" y="1640263"/>
            <a:ext cx="8022600" cy="159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3"/>
              </a:buClr>
              <a:buSzPts val="5000"/>
              <a:buNone/>
            </a:pPr>
            <a:r>
              <a:rPr lang="en">
                <a:latin typeface="Arial"/>
                <a:ea typeface="Arial"/>
                <a:cs typeface="Arial"/>
                <a:sym typeface="Arial"/>
              </a:rPr>
              <a:t>MRAM: Coronavirus Edition</a:t>
            </a:r>
            <a:endParaRPr/>
          </a:p>
        </p:txBody>
      </p:sp>
      <p:sp>
        <p:nvSpPr>
          <p:cNvPr id="537" name="Google Shape;537;p100"/>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March, 2020</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Joe Giffels</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Research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sp>
        <p:nvSpPr>
          <p:cNvPr id="652" name="Google Shape;652;p11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UW Travel Policies… continued</a:t>
            </a:r>
            <a:endParaRPr/>
          </a:p>
        </p:txBody>
      </p:sp>
      <p:sp>
        <p:nvSpPr>
          <p:cNvPr id="653" name="Google Shape;653;p118"/>
          <p:cNvSpPr txBox="1"/>
          <p:nvPr>
            <p:ph idx="1" type="body"/>
          </p:nvPr>
        </p:nvSpPr>
        <p:spPr>
          <a:xfrm>
            <a:off x="628650" y="2226469"/>
            <a:ext cx="7886700" cy="3470700"/>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dk1"/>
              </a:buClr>
              <a:buSzPts val="2380"/>
              <a:buChar char="•"/>
            </a:pPr>
            <a:r>
              <a:rPr lang="en" sz="2380"/>
              <a:t>Supporting documentation should be added to the transaction and should include the following:</a:t>
            </a:r>
            <a:endParaRPr/>
          </a:p>
          <a:p>
            <a:pPr indent="-385762" lvl="0" marL="385762" rtl="0" algn="l">
              <a:lnSpc>
                <a:spcPct val="70000"/>
              </a:lnSpc>
              <a:spcBef>
                <a:spcPts val="1000"/>
              </a:spcBef>
              <a:spcAft>
                <a:spcPts val="0"/>
              </a:spcAft>
              <a:buClr>
                <a:schemeClr val="dk1"/>
              </a:buClr>
              <a:buSzPts val="2380"/>
              <a:buFont typeface="Calibri"/>
              <a:buAutoNum type="arabicPeriod"/>
            </a:pPr>
            <a:r>
              <a:rPr lang="en" sz="2380"/>
              <a:t>Efforts made to obtain a full refund</a:t>
            </a:r>
            <a:endParaRPr/>
          </a:p>
          <a:p>
            <a:pPr indent="-385762" lvl="0" marL="385762" rtl="0" algn="l">
              <a:lnSpc>
                <a:spcPct val="70000"/>
              </a:lnSpc>
              <a:spcBef>
                <a:spcPts val="1000"/>
              </a:spcBef>
              <a:spcAft>
                <a:spcPts val="0"/>
              </a:spcAft>
              <a:buClr>
                <a:schemeClr val="dk1"/>
              </a:buClr>
              <a:buSzPts val="2380"/>
              <a:buFont typeface="Calibri"/>
              <a:buAutoNum type="arabicPeriod"/>
            </a:pPr>
            <a:r>
              <a:rPr lang="en" sz="2380"/>
              <a:t>The reason, from the list provided above, for the cancellation. For health/safety reasons:</a:t>
            </a:r>
            <a:endParaRPr/>
          </a:p>
          <a:p>
            <a:pPr indent="-228600" lvl="1" marL="685800" rtl="0" algn="l">
              <a:lnSpc>
                <a:spcPct val="70000"/>
              </a:lnSpc>
              <a:spcBef>
                <a:spcPts val="500"/>
              </a:spcBef>
              <a:spcAft>
                <a:spcPts val="0"/>
              </a:spcAft>
              <a:buClr>
                <a:schemeClr val="dk1"/>
              </a:buClr>
              <a:buSzPts val="2040"/>
              <a:buChar char="•"/>
            </a:pPr>
            <a:r>
              <a:rPr lang="en" sz="2040"/>
              <a:t>if the Department, School or College has cancelled all travel, then attach a copy of the cancellation notification. Please do not just include a link to a webpage as web pages may be removed once the health/safety situation has been resolved.</a:t>
            </a:r>
            <a:endParaRPr/>
          </a:p>
          <a:p>
            <a:pPr indent="-228600" lvl="1" marL="685800" rtl="0" algn="l">
              <a:lnSpc>
                <a:spcPct val="70000"/>
              </a:lnSpc>
              <a:spcBef>
                <a:spcPts val="500"/>
              </a:spcBef>
              <a:spcAft>
                <a:spcPts val="0"/>
              </a:spcAft>
              <a:buClr>
                <a:schemeClr val="dk1"/>
              </a:buClr>
              <a:buSzPts val="2040"/>
              <a:buChar char="•"/>
            </a:pPr>
            <a:r>
              <a:rPr lang="en" sz="2040"/>
              <a:t>if the individual is cancelling the travel due to individual concerns, then there needs to be documented approval from the Department.</a:t>
            </a:r>
            <a:endParaRPr/>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Google Shape;658;p11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Airfare on Federal Awards</a:t>
            </a:r>
            <a:endParaRPr/>
          </a:p>
        </p:txBody>
      </p:sp>
      <p:sp>
        <p:nvSpPr>
          <p:cNvPr id="659" name="Google Shape;659;p11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
              <a:t>Unused non-refundable airfare purchases are not an allowable expense. </a:t>
            </a:r>
            <a:endParaRPr/>
          </a:p>
          <a:p>
            <a:pPr indent="-228600" lvl="1" marL="685800" rtl="0" algn="l">
              <a:lnSpc>
                <a:spcPct val="90000"/>
              </a:lnSpc>
              <a:spcBef>
                <a:spcPts val="500"/>
              </a:spcBef>
              <a:spcAft>
                <a:spcPts val="0"/>
              </a:spcAft>
              <a:buClr>
                <a:schemeClr val="dk1"/>
              </a:buClr>
              <a:buSzPts val="2400"/>
              <a:buChar char="•"/>
            </a:pPr>
            <a:r>
              <a:rPr lang="en"/>
              <a:t>See PAFC: </a:t>
            </a:r>
            <a:r>
              <a:rPr lang="en" u="sng">
                <a:solidFill>
                  <a:schemeClr val="hlink"/>
                </a:solidFill>
                <a:hlinkClick r:id="rId3"/>
              </a:rPr>
              <a:t>https://finance.uw.edu/pafc/travel#Commercial_Air</a:t>
            </a:r>
            <a:endParaRPr/>
          </a:p>
          <a:p>
            <a:pPr indent="-228600" lvl="0" marL="228600" rtl="0" algn="l">
              <a:lnSpc>
                <a:spcPct val="90000"/>
              </a:lnSpc>
              <a:spcBef>
                <a:spcPts val="1000"/>
              </a:spcBef>
              <a:spcAft>
                <a:spcPts val="0"/>
              </a:spcAft>
              <a:buClr>
                <a:schemeClr val="dk1"/>
              </a:buClr>
              <a:buSzPts val="2800"/>
              <a:buChar char="•"/>
            </a:pPr>
            <a:r>
              <a:rPr lang="en"/>
              <a:t>Change or cancellation on refundable/changeable tickets are an allowable expense. </a:t>
            </a:r>
            <a:endParaRPr/>
          </a:p>
          <a:p>
            <a:pPr indent="-228600" lvl="0" marL="228600" rtl="0" algn="l">
              <a:lnSpc>
                <a:spcPct val="90000"/>
              </a:lnSpc>
              <a:spcBef>
                <a:spcPts val="1000"/>
              </a:spcBef>
              <a:spcAft>
                <a:spcPts val="0"/>
              </a:spcAft>
              <a:buClr>
                <a:schemeClr val="dk1"/>
              </a:buClr>
              <a:buSzPts val="2800"/>
              <a:buChar char="•"/>
            </a:pPr>
            <a:r>
              <a:rPr lang="en"/>
              <a:t>Thus, if a cancelled trip included the purchase of non-refundable airline ticket, the cost of that non-refundable ticket is not an allowable expense on a Sponsored Award. Even for COVID-19.</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Google Shape;664;p12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Allowable Costs on Sponsored Awards</a:t>
            </a:r>
            <a:endParaRPr/>
          </a:p>
        </p:txBody>
      </p:sp>
      <p:sp>
        <p:nvSpPr>
          <p:cNvPr id="665" name="Google Shape;665;p12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lang="en"/>
              <a:t>Please consult HR for all questions on how to handle leave, sick time, telecommuting, etc. due to COVID-19. </a:t>
            </a:r>
            <a:r>
              <a:rPr lang="en" u="sng">
                <a:solidFill>
                  <a:schemeClr val="hlink"/>
                </a:solidFill>
                <a:hlinkClick r:id="rId3"/>
              </a:rPr>
              <a:t>https://hr.uw.edu/coronavirus</a:t>
            </a:r>
            <a:endParaRPr/>
          </a:p>
          <a:p>
            <a:pPr indent="-228600" lvl="0" marL="228600" rtl="0" algn="l">
              <a:lnSpc>
                <a:spcPct val="80000"/>
              </a:lnSpc>
              <a:spcBef>
                <a:spcPts val="1000"/>
              </a:spcBef>
              <a:spcAft>
                <a:spcPts val="0"/>
              </a:spcAft>
              <a:buClr>
                <a:schemeClr val="dk1"/>
              </a:buClr>
              <a:buSzPts val="2800"/>
              <a:buChar char="•"/>
            </a:pPr>
            <a:r>
              <a:rPr lang="en"/>
              <a:t>Please read any announcements or updates from the federal government very carefully as the language can be confusing/lack clarity.</a:t>
            </a:r>
            <a:endParaRPr/>
          </a:p>
          <a:p>
            <a:pPr indent="-228600" lvl="0" marL="228600" rtl="0" algn="l">
              <a:lnSpc>
                <a:spcPct val="80000"/>
              </a:lnSpc>
              <a:spcBef>
                <a:spcPts val="1000"/>
              </a:spcBef>
              <a:spcAft>
                <a:spcPts val="0"/>
              </a:spcAft>
              <a:buClr>
                <a:schemeClr val="dk1"/>
              </a:buClr>
              <a:buSzPts val="2800"/>
              <a:buChar char="•"/>
            </a:pPr>
            <a:r>
              <a:rPr lang="en"/>
              <a:t>Please consult PAFC if you have any questions on allowable costs on Sponsored Awards: </a:t>
            </a:r>
            <a:endParaRPr/>
          </a:p>
          <a:p>
            <a:pPr indent="0" lvl="1" marL="342900" rtl="0" algn="l">
              <a:lnSpc>
                <a:spcPct val="80000"/>
              </a:lnSpc>
              <a:spcBef>
                <a:spcPts val="500"/>
              </a:spcBef>
              <a:spcAft>
                <a:spcPts val="0"/>
              </a:spcAft>
              <a:buClr>
                <a:schemeClr val="dk1"/>
              </a:buClr>
              <a:buSzPts val="2400"/>
              <a:buNone/>
            </a:pPr>
            <a:r>
              <a:rPr lang="en" u="sng">
                <a:solidFill>
                  <a:schemeClr val="hlink"/>
                </a:solidFill>
                <a:hlinkClick r:id="rId4"/>
              </a:rPr>
              <a:t>gcafco@uw.edu</a:t>
            </a:r>
            <a:endParaRPr/>
          </a:p>
          <a:p>
            <a:pPr indent="0" lvl="1" marL="342900" rtl="0" algn="l">
              <a:lnSpc>
                <a:spcPct val="80000"/>
              </a:lnSpc>
              <a:spcBef>
                <a:spcPts val="500"/>
              </a:spcBef>
              <a:spcAft>
                <a:spcPts val="0"/>
              </a:spcAft>
              <a:buClr>
                <a:schemeClr val="dk1"/>
              </a:buClr>
              <a:buSzPts val="2400"/>
              <a:buNone/>
            </a:pPr>
            <a:r>
              <a:rPr lang="en"/>
              <a:t>Andra Sawyer: 685-8902</a:t>
            </a:r>
            <a:endParaRPr/>
          </a:p>
          <a:p>
            <a:pPr indent="0" lvl="1" marL="342900" rtl="0" algn="l">
              <a:lnSpc>
                <a:spcPct val="80000"/>
              </a:lnSpc>
              <a:spcBef>
                <a:spcPts val="500"/>
              </a:spcBef>
              <a:spcAft>
                <a:spcPts val="0"/>
              </a:spcAft>
              <a:buClr>
                <a:schemeClr val="dk1"/>
              </a:buClr>
              <a:buSzPts val="2400"/>
              <a:buNone/>
            </a:pPr>
            <a:r>
              <a:rPr lang="en"/>
              <a:t>Matt Gardner: 543-2610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Google Shape;670;p12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Research Compliance Office (RCO) Business Continuity:</a:t>
            </a:r>
            <a:endParaRPr/>
          </a:p>
        </p:txBody>
      </p:sp>
      <p:sp>
        <p:nvSpPr>
          <p:cNvPr id="671" name="Google Shape;671;p12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dk1"/>
              </a:buClr>
              <a:buSzPts val="2590"/>
              <a:buChar char="•"/>
            </a:pPr>
            <a:r>
              <a:rPr lang="en" sz="2590"/>
              <a:t>PAFC and GCA staff may be working from home but will continue operations as best as possible.</a:t>
            </a:r>
            <a:endParaRPr/>
          </a:p>
          <a:p>
            <a:pPr indent="-228600" lvl="0" marL="228600" rtl="0" algn="l">
              <a:lnSpc>
                <a:spcPct val="70000"/>
              </a:lnSpc>
              <a:spcBef>
                <a:spcPts val="1000"/>
              </a:spcBef>
              <a:spcAft>
                <a:spcPts val="0"/>
              </a:spcAft>
              <a:buClr>
                <a:schemeClr val="dk1"/>
              </a:buClr>
              <a:buSzPts val="2590"/>
              <a:buChar char="•"/>
            </a:pPr>
            <a:r>
              <a:rPr lang="en" sz="2590"/>
              <a:t>GCA main phone line may be closed as we explore remote work options for incoming and outgoing calls. In lieu of a phone call….</a:t>
            </a:r>
            <a:endParaRPr/>
          </a:p>
          <a:p>
            <a:pPr indent="-228600" lvl="0" marL="228600" rtl="0" algn="l">
              <a:lnSpc>
                <a:spcPct val="70000"/>
              </a:lnSpc>
              <a:spcBef>
                <a:spcPts val="1000"/>
              </a:spcBef>
              <a:spcAft>
                <a:spcPts val="0"/>
              </a:spcAft>
              <a:buClr>
                <a:schemeClr val="dk1"/>
              </a:buClr>
              <a:buSzPts val="2590"/>
              <a:buChar char="•"/>
            </a:pPr>
            <a:r>
              <a:rPr lang="en" sz="2590"/>
              <a:t>We encourage use of GrantTracker or and email (</a:t>
            </a:r>
            <a:r>
              <a:rPr lang="en" sz="2590" u="sng">
                <a:solidFill>
                  <a:schemeClr val="hlink"/>
                </a:solidFill>
                <a:hlinkClick r:id="rId3"/>
              </a:rPr>
              <a:t>gcahelp@uw.edu</a:t>
            </a:r>
            <a:r>
              <a:rPr lang="en" sz="2590"/>
              <a:t>). These systems are continuously monitored throughout the workday.</a:t>
            </a:r>
            <a:endParaRPr/>
          </a:p>
          <a:p>
            <a:pPr indent="-228600" lvl="0" marL="228600" rtl="0" algn="l">
              <a:lnSpc>
                <a:spcPct val="70000"/>
              </a:lnSpc>
              <a:spcBef>
                <a:spcPts val="1000"/>
              </a:spcBef>
              <a:spcAft>
                <a:spcPts val="0"/>
              </a:spcAft>
              <a:buClr>
                <a:schemeClr val="dk1"/>
              </a:buClr>
              <a:buSzPts val="2590"/>
              <a:buChar char="•"/>
            </a:pPr>
            <a:r>
              <a:rPr lang="en" sz="2590"/>
              <a:t>Urgent requests will be triaged appropriately. </a:t>
            </a:r>
            <a:endParaRPr/>
          </a:p>
          <a:p>
            <a:pPr indent="-228600" lvl="0" marL="228600" rtl="0" algn="l">
              <a:lnSpc>
                <a:spcPct val="70000"/>
              </a:lnSpc>
              <a:spcBef>
                <a:spcPts val="1000"/>
              </a:spcBef>
              <a:spcAft>
                <a:spcPts val="0"/>
              </a:spcAft>
              <a:buClr>
                <a:schemeClr val="dk1"/>
              </a:buClr>
              <a:buSzPts val="2590"/>
              <a:buChar char="•"/>
            </a:pPr>
            <a:r>
              <a:rPr lang="en" sz="2590"/>
              <a:t>Mailing physical documents to Sponsors (e.g. financial reports and invoices) may be delayed in the event of working remotely.</a:t>
            </a:r>
            <a:endParaRPr/>
          </a:p>
          <a:p>
            <a:pPr indent="-64135" lvl="0" marL="228600" rtl="0" algn="l">
              <a:lnSpc>
                <a:spcPct val="70000"/>
              </a:lnSpc>
              <a:spcBef>
                <a:spcPts val="1000"/>
              </a:spcBef>
              <a:spcAft>
                <a:spcPts val="0"/>
              </a:spcAft>
              <a:buClr>
                <a:schemeClr val="dk1"/>
              </a:buClr>
              <a:buSzPts val="2590"/>
              <a:buNone/>
            </a:pPr>
            <a:r>
              <a:t/>
            </a:r>
            <a:endParaRPr sz="259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Google Shape;676;p12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CORE Training</a:t>
            </a:r>
            <a:endParaRPr/>
          </a:p>
        </p:txBody>
      </p:sp>
      <p:sp>
        <p:nvSpPr>
          <p:cNvPr id="677" name="Google Shape;677;p12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
              <a:t>Spring Quarter classes have been scheduled.</a:t>
            </a:r>
            <a:endParaRPr/>
          </a:p>
          <a:p>
            <a:pPr indent="-228600" lvl="0" marL="228600" rtl="0" algn="l">
              <a:lnSpc>
                <a:spcPct val="90000"/>
              </a:lnSpc>
              <a:spcBef>
                <a:spcPts val="1000"/>
              </a:spcBef>
              <a:spcAft>
                <a:spcPts val="0"/>
              </a:spcAft>
              <a:buClr>
                <a:schemeClr val="dk1"/>
              </a:buClr>
              <a:buSzPts val="2800"/>
              <a:buChar char="•"/>
            </a:pPr>
            <a:r>
              <a:rPr lang="en"/>
              <a:t>CORE team working on accommodating the current reality of encouraged telecommuting. </a:t>
            </a:r>
            <a:endParaRPr/>
          </a:p>
          <a:p>
            <a:pPr indent="-228600" lvl="0" marL="228600" rtl="0" algn="l">
              <a:lnSpc>
                <a:spcPct val="90000"/>
              </a:lnSpc>
              <a:spcBef>
                <a:spcPts val="1000"/>
              </a:spcBef>
              <a:spcAft>
                <a:spcPts val="0"/>
              </a:spcAft>
              <a:buClr>
                <a:schemeClr val="dk1"/>
              </a:buClr>
              <a:buSzPts val="2800"/>
              <a:buChar char="•"/>
            </a:pPr>
            <a:r>
              <a:rPr lang="en"/>
              <a:t>More information from CORE will be coming as adjustments are made.</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 u="sng">
                <a:solidFill>
                  <a:schemeClr val="hlink"/>
                </a:solidFill>
                <a:hlinkClick r:id="rId3"/>
              </a:rPr>
              <a:t>https://www.washington.edu/research/training/core/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81" name="Shape 681"/>
        <p:cNvGrpSpPr/>
        <p:nvPr/>
      </p:nvGrpSpPr>
      <p:grpSpPr>
        <a:xfrm>
          <a:off x="0" y="0"/>
          <a:ext cx="0" cy="0"/>
          <a:chOff x="0" y="0"/>
          <a:chExt cx="0" cy="0"/>
        </a:xfrm>
      </p:grpSpPr>
      <p:sp>
        <p:nvSpPr>
          <p:cNvPr id="682" name="Google Shape;682;p123"/>
          <p:cNvSpPr/>
          <p:nvPr/>
        </p:nvSpPr>
        <p:spPr>
          <a:xfrm>
            <a:off x="0" y="0"/>
            <a:ext cx="9144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able&#10;&#10;Description automatically generated" id="683" name="Google Shape;683;p123"/>
          <p:cNvPicPr preferRelativeResize="0"/>
          <p:nvPr/>
        </p:nvPicPr>
        <p:blipFill rotWithShape="1">
          <a:blip r:embed="rId3">
            <a:alphaModFix/>
          </a:blip>
          <a:srcRect b="0" l="2270" r="29544" t="9090"/>
          <a:stretch/>
        </p:blipFill>
        <p:spPr>
          <a:xfrm>
            <a:off x="20" y="10"/>
            <a:ext cx="9143981" cy="6857991"/>
          </a:xfrm>
          <a:prstGeom prst="rect">
            <a:avLst/>
          </a:prstGeom>
          <a:noFill/>
          <a:ln>
            <a:noFill/>
          </a:ln>
        </p:spPr>
      </p:pic>
      <p:sp>
        <p:nvSpPr>
          <p:cNvPr id="684" name="Google Shape;684;p123"/>
          <p:cNvSpPr/>
          <p:nvPr/>
        </p:nvSpPr>
        <p:spPr>
          <a:xfrm rot="-5400000">
            <a:off x="2275802" y="-10201"/>
            <a:ext cx="4592400" cy="9144000"/>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5" name="Google Shape;685;p123"/>
          <p:cNvSpPr txBox="1"/>
          <p:nvPr>
            <p:ph type="ctrTitle"/>
          </p:nvPr>
        </p:nvSpPr>
        <p:spPr>
          <a:xfrm>
            <a:off x="-1372" y="3168125"/>
            <a:ext cx="8553000" cy="2387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700"/>
              <a:buFont typeface="Calibri"/>
              <a:buNone/>
            </a:pPr>
            <a:r>
              <a:rPr lang="en" sz="4800"/>
              <a:t>And Human Subjects Research</a:t>
            </a:r>
            <a:endParaRPr sz="4800"/>
          </a:p>
        </p:txBody>
      </p:sp>
      <p:sp>
        <p:nvSpPr>
          <p:cNvPr id="686" name="Google Shape;686;p123"/>
          <p:cNvSpPr/>
          <p:nvPr/>
        </p:nvSpPr>
        <p:spPr>
          <a:xfrm>
            <a:off x="0" y="5575039"/>
            <a:ext cx="733950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7" name="Google Shape;687;p123"/>
          <p:cNvSpPr txBox="1"/>
          <p:nvPr>
            <p:ph idx="1" type="subTitle"/>
          </p:nvPr>
        </p:nvSpPr>
        <p:spPr>
          <a:xfrm>
            <a:off x="303414" y="5624945"/>
            <a:ext cx="6808800" cy="59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
              <a:buNone/>
            </a:pPr>
            <a:r>
              <a:rPr lang="en" sz="1300"/>
              <a:t>Karen Moe, Director</a:t>
            </a:r>
            <a:endParaRPr/>
          </a:p>
          <a:p>
            <a:pPr indent="0" lvl="0" marL="0" rtl="0" algn="l">
              <a:lnSpc>
                <a:spcPct val="90000"/>
              </a:lnSpc>
              <a:spcBef>
                <a:spcPts val="1000"/>
              </a:spcBef>
              <a:spcAft>
                <a:spcPts val="0"/>
              </a:spcAft>
              <a:buClr>
                <a:schemeClr val="lt1"/>
              </a:buClr>
              <a:buSzPts val="1300"/>
              <a:buNone/>
            </a:pPr>
            <a:r>
              <a:rPr lang="en" sz="1300"/>
              <a:t>Human Subjects Division        March 12, 2020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
        <p:nvSpPr>
          <p:cNvPr id="692" name="Google Shape;692;p124"/>
          <p:cNvSpPr txBox="1"/>
          <p:nvPr>
            <p:ph type="title"/>
          </p:nvPr>
        </p:nvSpPr>
        <p:spPr>
          <a:xfrm>
            <a:off x="628650" y="908811"/>
            <a:ext cx="7886700" cy="39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 sz="3600"/>
              <a:t>HSD and the IRB are fully operational</a:t>
            </a:r>
            <a:endParaRPr sz="3600"/>
          </a:p>
        </p:txBody>
      </p:sp>
      <p:grpSp>
        <p:nvGrpSpPr>
          <p:cNvPr id="693" name="Google Shape;693;p124"/>
          <p:cNvGrpSpPr/>
          <p:nvPr/>
        </p:nvGrpSpPr>
        <p:grpSpPr>
          <a:xfrm>
            <a:off x="2447823" y="1767882"/>
            <a:ext cx="5897400" cy="4062946"/>
            <a:chOff x="99322" y="0"/>
            <a:chExt cx="5897400" cy="4062946"/>
          </a:xfrm>
        </p:grpSpPr>
        <p:sp>
          <p:nvSpPr>
            <p:cNvPr id="694" name="Google Shape;694;p124"/>
            <p:cNvSpPr/>
            <p:nvPr/>
          </p:nvSpPr>
          <p:spPr>
            <a:xfrm>
              <a:off x="2537722" y="0"/>
              <a:ext cx="3459000" cy="944700"/>
            </a:xfrm>
            <a:prstGeom prst="rightArrow">
              <a:avLst>
                <a:gd fmla="val 75000" name="adj1"/>
                <a:gd fmla="val 50000" name="adj2"/>
              </a:avLst>
            </a:prstGeom>
            <a:solidFill>
              <a:srgbClr val="CCD3EA">
                <a:alpha val="89800"/>
              </a:srgbClr>
            </a:solidFill>
            <a:ln cap="flat" cmpd="sng" w="12700">
              <a:solidFill>
                <a:srgbClr val="CCD3EA">
                  <a:alpha val="898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24"/>
            <p:cNvSpPr txBox="1"/>
            <p:nvPr/>
          </p:nvSpPr>
          <p:spPr>
            <a:xfrm>
              <a:off x="2537722" y="118070"/>
              <a:ext cx="3104700" cy="708300"/>
            </a:xfrm>
            <a:prstGeom prst="rect">
              <a:avLst/>
            </a:prstGeom>
            <a:noFill/>
            <a:ln>
              <a:noFill/>
            </a:ln>
          </p:spPr>
          <p:txBody>
            <a:bodyPr anchorCtr="0" anchor="t" bIns="17775" lIns="17775" spcFirstLastPara="1" rIns="17775" wrap="square" tIns="17775">
              <a:noAutofit/>
            </a:bodyPr>
            <a:lstStyle/>
            <a:p>
              <a:pPr indent="-285750" lvl="1" marL="285750" marR="0" rtl="0" algn="l">
                <a:lnSpc>
                  <a:spcPct val="90000"/>
                </a:lnSpc>
                <a:spcBef>
                  <a:spcPts val="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Working remotely</a:t>
              </a:r>
              <a:endParaRPr/>
            </a:p>
          </p:txBody>
        </p:sp>
        <p:sp>
          <p:nvSpPr>
            <p:cNvPr id="696" name="Google Shape;696;p124"/>
            <p:cNvSpPr/>
            <p:nvPr/>
          </p:nvSpPr>
          <p:spPr>
            <a:xfrm>
              <a:off x="99322" y="1190"/>
              <a:ext cx="2438400" cy="944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24"/>
            <p:cNvSpPr txBox="1"/>
            <p:nvPr/>
          </p:nvSpPr>
          <p:spPr>
            <a:xfrm>
              <a:off x="145432" y="47300"/>
              <a:ext cx="2346300" cy="852300"/>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Calibri"/>
                <a:buNone/>
              </a:pPr>
              <a:r>
                <a:rPr b="0" i="0" lang="en" sz="2600" u="none" cap="none" strike="noStrike">
                  <a:solidFill>
                    <a:schemeClr val="lt1"/>
                  </a:solidFill>
                  <a:latin typeface="Calibri"/>
                  <a:ea typeface="Calibri"/>
                  <a:cs typeface="Calibri"/>
                  <a:sym typeface="Calibri"/>
                </a:rPr>
                <a:t>HSD Staff</a:t>
              </a:r>
              <a:endParaRPr/>
            </a:p>
          </p:txBody>
        </p:sp>
        <p:sp>
          <p:nvSpPr>
            <p:cNvPr id="698" name="Google Shape;698;p124"/>
            <p:cNvSpPr/>
            <p:nvPr/>
          </p:nvSpPr>
          <p:spPr>
            <a:xfrm>
              <a:off x="2537722" y="970765"/>
              <a:ext cx="3459000" cy="944700"/>
            </a:xfrm>
            <a:prstGeom prst="rightArrow">
              <a:avLst>
                <a:gd fmla="val 75000" name="adj1"/>
                <a:gd fmla="val 50000" name="adj2"/>
              </a:avLst>
            </a:prstGeom>
            <a:solidFill>
              <a:srgbClr val="CCD3EA">
                <a:alpha val="89800"/>
              </a:srgbClr>
            </a:solidFill>
            <a:ln cap="flat" cmpd="sng" w="12700">
              <a:solidFill>
                <a:srgbClr val="CCD3EA">
                  <a:alpha val="898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24"/>
            <p:cNvSpPr txBox="1"/>
            <p:nvPr/>
          </p:nvSpPr>
          <p:spPr>
            <a:xfrm>
              <a:off x="2537722" y="1088835"/>
              <a:ext cx="3104700" cy="708300"/>
            </a:xfrm>
            <a:prstGeom prst="rect">
              <a:avLst/>
            </a:prstGeom>
            <a:noFill/>
            <a:ln>
              <a:noFill/>
            </a:ln>
          </p:spPr>
          <p:txBody>
            <a:bodyPr anchorCtr="0" anchor="t" bIns="17775" lIns="17775" spcFirstLastPara="1" rIns="17775" wrap="square" tIns="17775">
              <a:noAutofit/>
            </a:bodyPr>
            <a:lstStyle/>
            <a:p>
              <a:pPr indent="-285750" lvl="1" marL="285750" marR="0" rtl="0" algn="l">
                <a:lnSpc>
                  <a:spcPct val="90000"/>
                </a:lnSpc>
                <a:spcBef>
                  <a:spcPts val="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Held remotely</a:t>
              </a:r>
              <a:endParaRPr/>
            </a:p>
          </p:txBody>
        </p:sp>
        <p:sp>
          <p:nvSpPr>
            <p:cNvPr id="700" name="Google Shape;700;p124"/>
            <p:cNvSpPr/>
            <p:nvPr/>
          </p:nvSpPr>
          <p:spPr>
            <a:xfrm>
              <a:off x="99322" y="1040209"/>
              <a:ext cx="2438400" cy="944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24"/>
            <p:cNvSpPr txBox="1"/>
            <p:nvPr/>
          </p:nvSpPr>
          <p:spPr>
            <a:xfrm>
              <a:off x="145432" y="1086319"/>
              <a:ext cx="2346300" cy="852300"/>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Calibri"/>
                <a:buNone/>
              </a:pPr>
              <a:r>
                <a:rPr b="0" i="0" lang="en" sz="2600" u="none" cap="none" strike="noStrike">
                  <a:solidFill>
                    <a:schemeClr val="lt1"/>
                  </a:solidFill>
                  <a:latin typeface="Calibri"/>
                  <a:ea typeface="Calibri"/>
                  <a:cs typeface="Calibri"/>
                  <a:sym typeface="Calibri"/>
                </a:rPr>
                <a:t>IRB meetings</a:t>
              </a:r>
              <a:endParaRPr/>
            </a:p>
          </p:txBody>
        </p:sp>
        <p:sp>
          <p:nvSpPr>
            <p:cNvPr id="702" name="Google Shape;702;p124"/>
            <p:cNvSpPr/>
            <p:nvPr/>
          </p:nvSpPr>
          <p:spPr>
            <a:xfrm>
              <a:off x="2537722" y="2009783"/>
              <a:ext cx="3459000" cy="944700"/>
            </a:xfrm>
            <a:prstGeom prst="rightArrow">
              <a:avLst>
                <a:gd fmla="val 75000" name="adj1"/>
                <a:gd fmla="val 50000" name="adj2"/>
              </a:avLst>
            </a:prstGeom>
            <a:solidFill>
              <a:srgbClr val="CCD3EA">
                <a:alpha val="89800"/>
              </a:srgbClr>
            </a:solidFill>
            <a:ln cap="flat" cmpd="sng" w="12700">
              <a:solidFill>
                <a:srgbClr val="CCD3EA">
                  <a:alpha val="898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24"/>
            <p:cNvSpPr txBox="1"/>
            <p:nvPr/>
          </p:nvSpPr>
          <p:spPr>
            <a:xfrm>
              <a:off x="2537722" y="2127853"/>
              <a:ext cx="3104700" cy="708300"/>
            </a:xfrm>
            <a:prstGeom prst="rect">
              <a:avLst/>
            </a:prstGeom>
            <a:noFill/>
            <a:ln>
              <a:noFill/>
            </a:ln>
          </p:spPr>
          <p:txBody>
            <a:bodyPr anchorCtr="0" anchor="t" bIns="12700" lIns="12700"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en" sz="2000" u="none" cap="none" strike="noStrike">
                  <a:solidFill>
                    <a:schemeClr val="dk1"/>
                  </a:solidFill>
                  <a:latin typeface="Calibri"/>
                  <a:ea typeface="Calibri"/>
                  <a:cs typeface="Calibri"/>
                  <a:sym typeface="Calibri"/>
                </a:rPr>
                <a:t>Message only; forwarded to hsdinfo@uw.edu</a:t>
              </a:r>
              <a:endParaRPr/>
            </a:p>
          </p:txBody>
        </p:sp>
        <p:sp>
          <p:nvSpPr>
            <p:cNvPr id="704" name="Google Shape;704;p124"/>
            <p:cNvSpPr/>
            <p:nvPr/>
          </p:nvSpPr>
          <p:spPr>
            <a:xfrm>
              <a:off x="99322" y="2079228"/>
              <a:ext cx="2438400" cy="944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24"/>
            <p:cNvSpPr txBox="1"/>
            <p:nvPr/>
          </p:nvSpPr>
          <p:spPr>
            <a:xfrm>
              <a:off x="145432" y="2125338"/>
              <a:ext cx="2346300" cy="852300"/>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rgbClr val="FFFF00"/>
                </a:buClr>
                <a:buSzPts val="2600"/>
                <a:buFont typeface="Calibri"/>
                <a:buNone/>
              </a:pPr>
              <a:r>
                <a:rPr b="0" i="0" lang="en" sz="2600" u="none" cap="none" strike="noStrike">
                  <a:solidFill>
                    <a:srgbClr val="FFFF00"/>
                  </a:solidFill>
                  <a:latin typeface="Calibri"/>
                  <a:ea typeface="Calibri"/>
                  <a:cs typeface="Calibri"/>
                  <a:sym typeface="Calibri"/>
                </a:rPr>
                <a:t>Change</a:t>
              </a:r>
              <a:r>
                <a:rPr b="0" i="0" lang="en" sz="2600" u="none" cap="none" strike="noStrike">
                  <a:solidFill>
                    <a:schemeClr val="lt1"/>
                  </a:solidFill>
                  <a:latin typeface="Calibri"/>
                  <a:ea typeface="Calibri"/>
                  <a:cs typeface="Calibri"/>
                  <a:sym typeface="Calibri"/>
                </a:rPr>
                <a:t>: Main phone line</a:t>
              </a:r>
              <a:endParaRPr/>
            </a:p>
          </p:txBody>
        </p:sp>
        <p:sp>
          <p:nvSpPr>
            <p:cNvPr id="706" name="Google Shape;706;p124"/>
            <p:cNvSpPr/>
            <p:nvPr/>
          </p:nvSpPr>
          <p:spPr>
            <a:xfrm>
              <a:off x="2537722" y="3048802"/>
              <a:ext cx="3459000" cy="944700"/>
            </a:xfrm>
            <a:prstGeom prst="rightArrow">
              <a:avLst>
                <a:gd fmla="val 75000" name="adj1"/>
                <a:gd fmla="val 50000" name="adj2"/>
              </a:avLst>
            </a:prstGeom>
            <a:solidFill>
              <a:srgbClr val="CCD3EA">
                <a:alpha val="89800"/>
              </a:srgbClr>
            </a:solidFill>
            <a:ln cap="flat" cmpd="sng" w="12700">
              <a:solidFill>
                <a:srgbClr val="CCD3EA">
                  <a:alpha val="898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24"/>
            <p:cNvSpPr txBox="1"/>
            <p:nvPr/>
          </p:nvSpPr>
          <p:spPr>
            <a:xfrm>
              <a:off x="2537722" y="3166872"/>
              <a:ext cx="3104700" cy="708300"/>
            </a:xfrm>
            <a:prstGeom prst="rect">
              <a:avLst/>
            </a:prstGeom>
            <a:noFill/>
            <a:ln>
              <a:noFill/>
            </a:ln>
          </p:spPr>
          <p:txBody>
            <a:bodyPr anchorCtr="0" anchor="t" bIns="15225" lIns="15225" spcFirstLastPara="1" rIns="15225" wrap="square" tIns="15225">
              <a:noAutofit/>
            </a:bodyPr>
            <a:lstStyle/>
            <a:p>
              <a:pPr indent="-228600" lvl="1" marL="228600" marR="0" rtl="0" algn="l">
                <a:lnSpc>
                  <a:spcPct val="90000"/>
                </a:lnSpc>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Send by email, not mail or drop-off</a:t>
              </a:r>
              <a:endParaRPr/>
            </a:p>
          </p:txBody>
        </p:sp>
        <p:sp>
          <p:nvSpPr>
            <p:cNvPr id="708" name="Google Shape;708;p124"/>
            <p:cNvSpPr/>
            <p:nvPr/>
          </p:nvSpPr>
          <p:spPr>
            <a:xfrm>
              <a:off x="99322" y="3118246"/>
              <a:ext cx="2438400" cy="944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24"/>
            <p:cNvSpPr txBox="1"/>
            <p:nvPr/>
          </p:nvSpPr>
          <p:spPr>
            <a:xfrm>
              <a:off x="145432" y="3164356"/>
              <a:ext cx="2346300" cy="852300"/>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rgbClr val="FFFF00"/>
                </a:buClr>
                <a:buSzPts val="2600"/>
                <a:buFont typeface="Calibri"/>
                <a:buNone/>
              </a:pPr>
              <a:r>
                <a:rPr b="0" i="0" lang="en" sz="2600" u="none" cap="none" strike="noStrike">
                  <a:solidFill>
                    <a:srgbClr val="FFFF00"/>
                  </a:solidFill>
                  <a:latin typeface="Calibri"/>
                  <a:ea typeface="Calibri"/>
                  <a:cs typeface="Calibri"/>
                  <a:sym typeface="Calibri"/>
                </a:rPr>
                <a:t>Change</a:t>
              </a:r>
              <a:r>
                <a:rPr b="0" i="0" lang="en" sz="2600" u="none" cap="none" strike="noStrike">
                  <a:solidFill>
                    <a:schemeClr val="lt1"/>
                  </a:solidFill>
                  <a:latin typeface="Calibri"/>
                  <a:ea typeface="Calibri"/>
                  <a:cs typeface="Calibri"/>
                  <a:sym typeface="Calibri"/>
                </a:rPr>
                <a:t>: Paper applications</a:t>
              </a:r>
              <a:endParaRPr/>
            </a:p>
          </p:txBody>
        </p:sp>
      </p:grpSp>
      <p:pic>
        <p:nvPicPr>
          <p:cNvPr descr="A black telephone on a desk&#10;&#10;Description automatically generated" id="710" name="Google Shape;710;p124"/>
          <p:cNvPicPr preferRelativeResize="0"/>
          <p:nvPr/>
        </p:nvPicPr>
        <p:blipFill rotWithShape="1">
          <a:blip r:embed="rId3">
            <a:alphaModFix/>
          </a:blip>
          <a:srcRect b="0" l="0" r="0" t="0"/>
          <a:stretch/>
        </p:blipFill>
        <p:spPr>
          <a:xfrm>
            <a:off x="1034963" y="3946997"/>
            <a:ext cx="824500" cy="824500"/>
          </a:xfrm>
          <a:prstGeom prst="rect">
            <a:avLst/>
          </a:prstGeom>
          <a:noFill/>
          <a:ln>
            <a:noFill/>
          </a:ln>
        </p:spPr>
      </p:pic>
      <p:pic>
        <p:nvPicPr>
          <p:cNvPr descr="A picture containing sitting, bird, table, knife&#10;&#10;Description automatically generated" id="711" name="Google Shape;711;p124"/>
          <p:cNvPicPr preferRelativeResize="0"/>
          <p:nvPr/>
        </p:nvPicPr>
        <p:blipFill rotWithShape="1">
          <a:blip r:embed="rId4">
            <a:alphaModFix/>
          </a:blip>
          <a:srcRect b="0" l="0" r="0" t="0"/>
          <a:stretch/>
        </p:blipFill>
        <p:spPr>
          <a:xfrm>
            <a:off x="862378" y="5028623"/>
            <a:ext cx="1169670" cy="701801"/>
          </a:xfrm>
          <a:prstGeom prst="rect">
            <a:avLst/>
          </a:prstGeom>
          <a:noFill/>
          <a:ln>
            <a:noFill/>
          </a:ln>
        </p:spPr>
      </p:pic>
      <p:pic>
        <p:nvPicPr>
          <p:cNvPr descr="A room with a wooden table&#10;&#10;Description automatically generated" id="712" name="Google Shape;712;p124"/>
          <p:cNvPicPr preferRelativeResize="0"/>
          <p:nvPr/>
        </p:nvPicPr>
        <p:blipFill rotWithShape="1">
          <a:blip r:embed="rId5">
            <a:alphaModFix/>
          </a:blip>
          <a:srcRect b="0" l="0" r="0" t="0"/>
          <a:stretch/>
        </p:blipFill>
        <p:spPr>
          <a:xfrm>
            <a:off x="714323" y="2842956"/>
            <a:ext cx="1465779" cy="824501"/>
          </a:xfrm>
          <a:prstGeom prst="rect">
            <a:avLst/>
          </a:prstGeom>
          <a:noFill/>
          <a:ln>
            <a:noFill/>
          </a:ln>
        </p:spPr>
      </p:pic>
      <p:pic>
        <p:nvPicPr>
          <p:cNvPr descr="A close up of a keyboard&#10;&#10;Description automatically generated" id="713" name="Google Shape;713;p124"/>
          <p:cNvPicPr preferRelativeResize="0"/>
          <p:nvPr/>
        </p:nvPicPr>
        <p:blipFill rotWithShape="1">
          <a:blip r:embed="rId6">
            <a:alphaModFix/>
          </a:blip>
          <a:srcRect b="0" l="0" r="0" t="0"/>
          <a:stretch/>
        </p:blipFill>
        <p:spPr>
          <a:xfrm>
            <a:off x="732793" y="1809735"/>
            <a:ext cx="1463489" cy="824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sp>
        <p:nvSpPr>
          <p:cNvPr id="718" name="Google Shape;718;p125"/>
          <p:cNvSpPr txBox="1"/>
          <p:nvPr>
            <p:ph type="title"/>
          </p:nvPr>
        </p:nvSpPr>
        <p:spPr>
          <a:xfrm>
            <a:off x="896789" y="499869"/>
            <a:ext cx="7350300" cy="643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Calibri"/>
              <a:buNone/>
            </a:pPr>
            <a:r>
              <a:rPr lang="en" sz="3959"/>
              <a:t>New Resource: COVID-19 webpage</a:t>
            </a:r>
            <a:endParaRPr/>
          </a:p>
        </p:txBody>
      </p:sp>
      <p:pic>
        <p:nvPicPr>
          <p:cNvPr id="719" name="Google Shape;719;p125"/>
          <p:cNvPicPr preferRelativeResize="0"/>
          <p:nvPr/>
        </p:nvPicPr>
        <p:blipFill rotWithShape="1">
          <a:blip r:embed="rId3">
            <a:alphaModFix/>
          </a:blip>
          <a:srcRect b="0" l="0" r="0" t="0"/>
          <a:stretch/>
        </p:blipFill>
        <p:spPr>
          <a:xfrm>
            <a:off x="1068112" y="1647132"/>
            <a:ext cx="7007776" cy="4903718"/>
          </a:xfrm>
          <a:prstGeom prst="rect">
            <a:avLst/>
          </a:prstGeom>
          <a:noFill/>
          <a:ln>
            <a:noFill/>
          </a:ln>
        </p:spPr>
      </p:pic>
      <p:cxnSp>
        <p:nvCxnSpPr>
          <p:cNvPr id="720" name="Google Shape;720;p125"/>
          <p:cNvCxnSpPr/>
          <p:nvPr/>
        </p:nvCxnSpPr>
        <p:spPr>
          <a:xfrm>
            <a:off x="4400585" y="1456126"/>
            <a:ext cx="1572300" cy="2901900"/>
          </a:xfrm>
          <a:prstGeom prst="straightConnector1">
            <a:avLst/>
          </a:prstGeom>
          <a:noFill/>
          <a:ln cap="flat" cmpd="sng" w="101600">
            <a:solidFill>
              <a:schemeClr val="accent1"/>
            </a:solidFill>
            <a:prstDash val="solid"/>
            <a:miter lim="800000"/>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4" name="Shape 724"/>
        <p:cNvGrpSpPr/>
        <p:nvPr/>
      </p:nvGrpSpPr>
      <p:grpSpPr>
        <a:xfrm>
          <a:off x="0" y="0"/>
          <a:ext cx="0" cy="0"/>
          <a:chOff x="0" y="0"/>
          <a:chExt cx="0" cy="0"/>
        </a:xfrm>
      </p:grpSpPr>
      <p:sp>
        <p:nvSpPr>
          <p:cNvPr id="725" name="Google Shape;725;p126"/>
          <p:cNvSpPr txBox="1"/>
          <p:nvPr>
            <p:ph type="title"/>
          </p:nvPr>
        </p:nvSpPr>
        <p:spPr>
          <a:xfrm>
            <a:off x="514356" y="2506252"/>
            <a:ext cx="2735100" cy="277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200"/>
              <a:buFont typeface="Calibri"/>
              <a:buNone/>
            </a:pPr>
            <a:r>
              <a:rPr b="1" lang="en" sz="3200">
                <a:solidFill>
                  <a:schemeClr val="accent1"/>
                </a:solidFill>
                <a:latin typeface="Calibri"/>
                <a:ea typeface="Calibri"/>
                <a:cs typeface="Calibri"/>
                <a:sym typeface="Calibri"/>
              </a:rPr>
              <a:t>Considerations for ongoing research</a:t>
            </a:r>
            <a:endParaRPr/>
          </a:p>
        </p:txBody>
      </p:sp>
      <p:sp>
        <p:nvSpPr>
          <p:cNvPr id="726" name="Google Shape;726;p126"/>
          <p:cNvSpPr txBox="1"/>
          <p:nvPr>
            <p:ph idx="1" type="body"/>
          </p:nvPr>
        </p:nvSpPr>
        <p:spPr>
          <a:xfrm>
            <a:off x="3636899" y="2651045"/>
            <a:ext cx="4688100" cy="503700"/>
          </a:xfrm>
          <a:prstGeom prst="rect">
            <a:avLst/>
          </a:prstGeom>
          <a:noFill/>
          <a:ln>
            <a:noFill/>
          </a:ln>
        </p:spPr>
        <p:txBody>
          <a:bodyPr anchorCtr="0" anchor="b"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000"/>
              <a:buChar char="•"/>
            </a:pPr>
            <a:r>
              <a:rPr lang="en" sz="3000"/>
              <a:t>Remote procedures*</a:t>
            </a:r>
            <a:endParaRPr/>
          </a:p>
        </p:txBody>
      </p:sp>
      <p:sp>
        <p:nvSpPr>
          <p:cNvPr id="727" name="Google Shape;727;p126"/>
          <p:cNvSpPr txBox="1"/>
          <p:nvPr>
            <p:ph idx="2" type="body"/>
          </p:nvPr>
        </p:nvSpPr>
        <p:spPr>
          <a:xfrm>
            <a:off x="3636899" y="3178888"/>
            <a:ext cx="4688100" cy="6831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000"/>
              <a:buChar char="•"/>
            </a:pPr>
            <a:r>
              <a:rPr lang="en" sz="3000"/>
              <a:t>Delay, postpone </a:t>
            </a:r>
            <a:endParaRPr/>
          </a:p>
        </p:txBody>
      </p:sp>
      <p:sp>
        <p:nvSpPr>
          <p:cNvPr id="728" name="Google Shape;728;p126"/>
          <p:cNvSpPr txBox="1"/>
          <p:nvPr/>
        </p:nvSpPr>
        <p:spPr>
          <a:xfrm>
            <a:off x="3636899" y="3703322"/>
            <a:ext cx="4688100" cy="683100"/>
          </a:xfrm>
          <a:prstGeom prst="rect">
            <a:avLst/>
          </a:prstGeom>
          <a:noFill/>
          <a:ln>
            <a:noFill/>
          </a:ln>
        </p:spPr>
        <p:txBody>
          <a:bodyPr anchorCtr="0" anchor="t" bIns="34275" lIns="68575" spcFirstLastPara="1" rIns="68575" wrap="square" tIns="34275">
            <a:noAutofit/>
          </a:bodyPr>
          <a:lstStyle/>
          <a:p>
            <a:pPr indent="-228600" lvl="0" marL="228600" marR="0" rtl="0" algn="l">
              <a:lnSpc>
                <a:spcPct val="80000"/>
              </a:lnSpc>
              <a:spcBef>
                <a:spcPts val="0"/>
              </a:spcBef>
              <a:spcAft>
                <a:spcPts val="0"/>
              </a:spcAft>
              <a:buClr>
                <a:schemeClr val="dk1"/>
              </a:buClr>
              <a:buSzPts val="2550"/>
              <a:buFont typeface="Arial"/>
              <a:buChar char="•"/>
            </a:pPr>
            <a:r>
              <a:rPr b="0" i="0" lang="en" sz="2550" u="none" cap="none" strike="noStrike">
                <a:solidFill>
                  <a:schemeClr val="dk1"/>
                </a:solidFill>
                <a:latin typeface="Calibri"/>
                <a:ea typeface="Calibri"/>
                <a:cs typeface="Calibri"/>
                <a:sym typeface="Calibri"/>
              </a:rPr>
              <a:t>Participant safety monitoring*</a:t>
            </a:r>
            <a:endParaRPr/>
          </a:p>
        </p:txBody>
      </p:sp>
      <p:pic>
        <p:nvPicPr>
          <p:cNvPr descr="A group of people posing for the camera&#10;&#10;Description automatically generated" id="729" name="Google Shape;729;p126"/>
          <p:cNvPicPr preferRelativeResize="0"/>
          <p:nvPr/>
        </p:nvPicPr>
        <p:blipFill rotWithShape="1">
          <a:blip r:embed="rId3">
            <a:alphaModFix/>
          </a:blip>
          <a:srcRect b="0" l="0" r="0" t="0"/>
          <a:stretch/>
        </p:blipFill>
        <p:spPr>
          <a:xfrm>
            <a:off x="673769" y="1831054"/>
            <a:ext cx="2500092" cy="1330817"/>
          </a:xfrm>
          <a:prstGeom prst="rect">
            <a:avLst/>
          </a:prstGeom>
          <a:noFill/>
          <a:ln>
            <a:noFill/>
          </a:ln>
        </p:spPr>
      </p:pic>
      <p:sp>
        <p:nvSpPr>
          <p:cNvPr id="730" name="Google Shape;730;p126"/>
          <p:cNvSpPr/>
          <p:nvPr/>
        </p:nvSpPr>
        <p:spPr>
          <a:xfrm>
            <a:off x="4171176" y="5056520"/>
            <a:ext cx="3493800" cy="46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1" lang="en" sz="2700" u="none" cap="none" strike="noStrike">
                <a:solidFill>
                  <a:schemeClr val="dk1"/>
                </a:solidFill>
                <a:latin typeface="Calibri"/>
                <a:ea typeface="Calibri"/>
                <a:cs typeface="Calibri"/>
                <a:sym typeface="Calibri"/>
              </a:rPr>
              <a:t>*Modification required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Google Shape;735;p127"/>
          <p:cNvSpPr txBox="1"/>
          <p:nvPr>
            <p:ph idx="1" type="body"/>
          </p:nvPr>
        </p:nvSpPr>
        <p:spPr>
          <a:xfrm>
            <a:off x="628650" y="3307637"/>
            <a:ext cx="7886700" cy="24735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chemeClr val="dk1"/>
              </a:buClr>
              <a:buSzPts val="2775"/>
              <a:buNone/>
            </a:pPr>
            <a:r>
              <a:rPr b="1" lang="en" sz="2775"/>
              <a:t>HSD and IRB Priorities</a:t>
            </a:r>
            <a:endParaRPr/>
          </a:p>
          <a:p>
            <a:pPr indent="-228600" lvl="0" marL="228600" rtl="0" algn="ctr">
              <a:lnSpc>
                <a:spcPct val="70000"/>
              </a:lnSpc>
              <a:spcBef>
                <a:spcPts val="1000"/>
              </a:spcBef>
              <a:spcAft>
                <a:spcPts val="0"/>
              </a:spcAft>
              <a:buClr>
                <a:schemeClr val="dk1"/>
              </a:buClr>
              <a:buSzPts val="2590"/>
              <a:buChar char="•"/>
            </a:pPr>
            <a:r>
              <a:rPr lang="en" sz="2590"/>
              <a:t>Modifications to ongoing research required because of COVID-19</a:t>
            </a:r>
            <a:endParaRPr/>
          </a:p>
          <a:p>
            <a:pPr indent="-228600" lvl="0" marL="228600" rtl="0" algn="ctr">
              <a:lnSpc>
                <a:spcPct val="70000"/>
              </a:lnSpc>
              <a:spcBef>
                <a:spcPts val="1000"/>
              </a:spcBef>
              <a:spcAft>
                <a:spcPts val="0"/>
              </a:spcAft>
              <a:buClr>
                <a:schemeClr val="dk1"/>
              </a:buClr>
              <a:buSzPts val="2590"/>
              <a:buChar char="•"/>
            </a:pPr>
            <a:r>
              <a:rPr lang="en" sz="2590"/>
              <a:t>COVID-19 and SARS-CoV-2 research</a:t>
            </a:r>
            <a:endParaRPr/>
          </a:p>
          <a:p>
            <a:pPr indent="0" lvl="0" marL="0" rtl="0" algn="l">
              <a:lnSpc>
                <a:spcPct val="70000"/>
              </a:lnSpc>
              <a:spcBef>
                <a:spcPts val="1000"/>
              </a:spcBef>
              <a:spcAft>
                <a:spcPts val="0"/>
              </a:spcAft>
              <a:buClr>
                <a:schemeClr val="dk1"/>
              </a:buClr>
              <a:buSzPts val="1110"/>
              <a:buNone/>
            </a:pPr>
            <a:r>
              <a:t/>
            </a:r>
            <a:endParaRPr sz="1110"/>
          </a:p>
          <a:p>
            <a:pPr indent="0" lvl="0" marL="0" rtl="0" algn="l">
              <a:lnSpc>
                <a:spcPct val="70000"/>
              </a:lnSpc>
              <a:spcBef>
                <a:spcPts val="1000"/>
              </a:spcBef>
              <a:spcAft>
                <a:spcPts val="0"/>
              </a:spcAft>
              <a:buClr>
                <a:schemeClr val="dk1"/>
              </a:buClr>
              <a:buSzPts val="2590"/>
              <a:buNone/>
            </a:pPr>
            <a:r>
              <a:t/>
            </a:r>
            <a:endParaRPr sz="2590"/>
          </a:p>
          <a:p>
            <a:pPr indent="0" lvl="0" marL="0" rtl="0" algn="ctr">
              <a:lnSpc>
                <a:spcPct val="70000"/>
              </a:lnSpc>
              <a:spcBef>
                <a:spcPts val="1000"/>
              </a:spcBef>
              <a:spcAft>
                <a:spcPts val="0"/>
              </a:spcAft>
              <a:buClr>
                <a:srgbClr val="CC0000"/>
              </a:buClr>
              <a:buSzPts val="1665"/>
              <a:buNone/>
            </a:pPr>
            <a:r>
              <a:rPr b="1" i="1" lang="en" sz="1665">
                <a:solidFill>
                  <a:srgbClr val="CC0000"/>
                </a:solidFill>
              </a:rPr>
              <a:t>This may mean some delay for other types of applications</a:t>
            </a:r>
            <a:endParaRPr/>
          </a:p>
          <a:p>
            <a:pPr indent="0" lvl="0" marL="0" rtl="0" algn="l">
              <a:lnSpc>
                <a:spcPct val="70000"/>
              </a:lnSpc>
              <a:spcBef>
                <a:spcPts val="1000"/>
              </a:spcBef>
              <a:spcAft>
                <a:spcPts val="0"/>
              </a:spcAft>
              <a:buClr>
                <a:schemeClr val="dk1"/>
              </a:buClr>
              <a:buSzPts val="2590"/>
              <a:buNone/>
            </a:pPr>
            <a:r>
              <a:t/>
            </a:r>
            <a:endParaRPr sz="2590"/>
          </a:p>
        </p:txBody>
      </p:sp>
      <p:pic>
        <p:nvPicPr>
          <p:cNvPr descr="A close up of a keyboard&#10;&#10;Description automatically generated" id="736" name="Google Shape;736;p127"/>
          <p:cNvPicPr preferRelativeResize="0"/>
          <p:nvPr/>
        </p:nvPicPr>
        <p:blipFill rotWithShape="1">
          <a:blip r:embed="rId3">
            <a:alphaModFix/>
          </a:blip>
          <a:srcRect b="0" l="0" r="0" t="0"/>
          <a:stretch/>
        </p:blipFill>
        <p:spPr>
          <a:xfrm>
            <a:off x="2471557" y="1368028"/>
            <a:ext cx="4200888" cy="1706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101"/>
          <p:cNvSpPr txBox="1"/>
          <p:nvPr>
            <p:ph idx="1" type="body"/>
          </p:nvPr>
        </p:nvSpPr>
        <p:spPr>
          <a:xfrm>
            <a:off x="671756" y="1167124"/>
            <a:ext cx="7557900" cy="2641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4B2E83"/>
              </a:buClr>
              <a:buSzPts val="5000"/>
              <a:buNone/>
            </a:pPr>
            <a:r>
              <a:rPr lang="en">
                <a:latin typeface="Arial"/>
                <a:ea typeface="Arial"/>
                <a:cs typeface="Arial"/>
                <a:sym typeface="Arial"/>
              </a:rPr>
              <a:t>“Coronavirus” =</a:t>
            </a:r>
            <a:endParaRPr/>
          </a:p>
          <a:p>
            <a:pPr indent="0" lvl="0" marL="0" rtl="0" algn="l">
              <a:lnSpc>
                <a:spcPct val="100000"/>
              </a:lnSpc>
              <a:spcBef>
                <a:spcPts val="1000"/>
              </a:spcBef>
              <a:spcAft>
                <a:spcPts val="0"/>
              </a:spcAft>
              <a:buClr>
                <a:srgbClr val="4B2E83"/>
              </a:buClr>
              <a:buSzPts val="5000"/>
              <a:buNone/>
            </a:pPr>
            <a:r>
              <a:rPr lang="en">
                <a:latin typeface="Arial"/>
                <a:ea typeface="Arial"/>
                <a:cs typeface="Arial"/>
                <a:sym typeface="Arial"/>
              </a:rPr>
              <a:t>SARS-CoV-2 (the virus) = COVID-19 (the disease)</a:t>
            </a:r>
            <a:endParaRPr/>
          </a:p>
        </p:txBody>
      </p:sp>
      <p:sp>
        <p:nvSpPr>
          <p:cNvPr id="543" name="Google Shape;543;p101"/>
          <p:cNvSpPr txBox="1"/>
          <p:nvPr/>
        </p:nvSpPr>
        <p:spPr>
          <a:xfrm>
            <a:off x="671756" y="6040506"/>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Joe Giffels – Office of Research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Google Shape;741;p128"/>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457200" marR="0" rtl="0" algn="l">
              <a:lnSpc>
                <a:spcPct val="100000"/>
              </a:lnSpc>
              <a:spcBef>
                <a:spcPts val="0"/>
              </a:spcBef>
              <a:spcAft>
                <a:spcPts val="0"/>
              </a:spcAft>
              <a:buClr>
                <a:srgbClr val="4B2E83"/>
              </a:buClr>
              <a:buSzPts val="1500"/>
              <a:buFont typeface="Arial"/>
              <a:buNone/>
            </a:pPr>
            <a:r>
              <a:rPr lang="en" sz="4200"/>
              <a:t>NSF: SciENcv </a:t>
            </a:r>
            <a:endParaRPr sz="4200"/>
          </a:p>
          <a:p>
            <a:pPr indent="0" lvl="0" marL="457200" marR="0" rtl="0" algn="l">
              <a:lnSpc>
                <a:spcPct val="100000"/>
              </a:lnSpc>
              <a:spcBef>
                <a:spcPts val="0"/>
              </a:spcBef>
              <a:spcAft>
                <a:spcPts val="0"/>
              </a:spcAft>
              <a:buClr>
                <a:srgbClr val="4B2E83"/>
              </a:buClr>
              <a:buSzPts val="1500"/>
              <a:buFont typeface="Arial"/>
              <a:buNone/>
            </a:pPr>
            <a:r>
              <a:rPr lang="en" sz="3000"/>
              <a:t>Biosketches and </a:t>
            </a:r>
            <a:endParaRPr sz="3000"/>
          </a:p>
          <a:p>
            <a:pPr indent="0" lvl="0" marL="457200" marR="0" rtl="0" algn="l">
              <a:lnSpc>
                <a:spcPct val="100000"/>
              </a:lnSpc>
              <a:spcBef>
                <a:spcPts val="0"/>
              </a:spcBef>
              <a:spcAft>
                <a:spcPts val="0"/>
              </a:spcAft>
              <a:buClr>
                <a:srgbClr val="4B2E83"/>
              </a:buClr>
              <a:buSzPts val="1500"/>
              <a:buFont typeface="Arial"/>
              <a:buNone/>
            </a:pPr>
            <a:r>
              <a:rPr lang="en" sz="3000"/>
              <a:t>Current &amp; Pending Support</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sp>
        <p:nvSpPr>
          <p:cNvPr id="747" name="Google Shape;747;p12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SciENcv for Biosketches</a:t>
            </a:r>
            <a:endParaRPr/>
          </a:p>
        </p:txBody>
      </p:sp>
      <p:sp>
        <p:nvSpPr>
          <p:cNvPr id="748" name="Google Shape;748;p129"/>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Biosketches must be developed entirely within an NSF approved format</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SciENcv provides an NSF approved format </a:t>
            </a:r>
            <a:endParaRPr/>
          </a:p>
          <a:p>
            <a:pPr indent="0" lvl="0" marL="457200" rtl="0" algn="l">
              <a:spcBef>
                <a:spcPts val="480"/>
              </a:spcBef>
              <a:spcAft>
                <a:spcPts val="0"/>
              </a:spcAft>
              <a:buNone/>
            </a:pPr>
            <a:r>
              <a:rPr lang="en" sz="2200"/>
              <a:t>Do NOT make any changes to PDF after download</a:t>
            </a:r>
            <a:endParaRPr sz="2200"/>
          </a:p>
          <a:p>
            <a:pPr indent="0" lvl="0" marL="0" rtl="0" algn="l">
              <a:spcBef>
                <a:spcPts val="480"/>
              </a:spcBef>
              <a:spcAft>
                <a:spcPts val="0"/>
              </a:spcAft>
              <a:buNone/>
            </a:pPr>
            <a:r>
              <a:t/>
            </a:r>
            <a:endParaRPr/>
          </a:p>
          <a:p>
            <a:pPr indent="0" lvl="0" marL="0" rtl="0" algn="l">
              <a:spcBef>
                <a:spcPts val="480"/>
              </a:spcBef>
              <a:spcAft>
                <a:spcPts val="0"/>
              </a:spcAft>
              <a:buNone/>
            </a:pPr>
            <a:r>
              <a:rPr lang="en"/>
              <a:t>SciENcv is easy to use and multiple training resources available from </a:t>
            </a:r>
            <a:r>
              <a:rPr lang="en" u="sng">
                <a:solidFill>
                  <a:schemeClr val="hlink"/>
                </a:solidFill>
                <a:hlinkClick r:id="rId3"/>
              </a:rPr>
              <a:t>SciENcv</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13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SciENcv for Current and Pending Support</a:t>
            </a:r>
            <a:endParaRPr/>
          </a:p>
        </p:txBody>
      </p:sp>
      <p:sp>
        <p:nvSpPr>
          <p:cNvPr id="755" name="Google Shape;755;p130"/>
          <p:cNvSpPr txBox="1"/>
          <p:nvPr>
            <p:ph idx="2" type="body"/>
          </p:nvPr>
        </p:nvSpPr>
        <p:spPr>
          <a:xfrm>
            <a:off x="659305" y="15843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NSF released: </a:t>
            </a:r>
            <a:r>
              <a:rPr lang="en" u="sng">
                <a:solidFill>
                  <a:schemeClr val="accent5"/>
                </a:solidFill>
                <a:hlinkClick r:id="rId3"/>
              </a:rPr>
              <a:t>Current and Pending Support FAQs</a:t>
            </a:r>
            <a:endParaRPr/>
          </a:p>
          <a:p>
            <a:pPr indent="0" lvl="0" marL="0" rtl="0" algn="l">
              <a:spcBef>
                <a:spcPts val="480"/>
              </a:spcBef>
              <a:spcAft>
                <a:spcPts val="0"/>
              </a:spcAft>
              <a:buNone/>
            </a:pPr>
            <a:r>
              <a:t/>
            </a:r>
            <a:endParaRPr/>
          </a:p>
          <a:p>
            <a:pPr indent="0" lvl="0" marL="0" rtl="0" algn="l">
              <a:spcBef>
                <a:spcPts val="480"/>
              </a:spcBef>
              <a:spcAft>
                <a:spcPts val="0"/>
              </a:spcAft>
              <a:buNone/>
            </a:pPr>
            <a:r>
              <a:rPr b="1" lang="en"/>
              <a:t>March 2020: </a:t>
            </a:r>
            <a:endParaRPr b="1"/>
          </a:p>
          <a:p>
            <a:pPr indent="-368300" lvl="0" marL="457200" rtl="0" algn="l">
              <a:spcBef>
                <a:spcPts val="480"/>
              </a:spcBef>
              <a:spcAft>
                <a:spcPts val="0"/>
              </a:spcAft>
              <a:buSzPts val="2200"/>
              <a:buChar char="&gt;"/>
            </a:pPr>
            <a:r>
              <a:rPr lang="en" sz="2200"/>
              <a:t>SciENcv will produce an NSF-compliant PDF version of current &amp; pending support format</a:t>
            </a:r>
            <a:endParaRPr sz="2200"/>
          </a:p>
          <a:p>
            <a:pPr indent="-368300" lvl="0" marL="457200" rtl="0" algn="l">
              <a:spcBef>
                <a:spcPts val="0"/>
              </a:spcBef>
              <a:spcAft>
                <a:spcPts val="0"/>
              </a:spcAft>
              <a:buSzPts val="2200"/>
              <a:buChar char="&gt;"/>
            </a:pPr>
            <a:r>
              <a:rPr lang="en" sz="2200"/>
              <a:t>NSF will also release a fillable PDF format </a:t>
            </a:r>
            <a:endParaRPr sz="2200"/>
          </a:p>
          <a:p>
            <a:pPr indent="0" lvl="0" marL="0" rtl="0" algn="l">
              <a:spcBef>
                <a:spcPts val="480"/>
              </a:spcBef>
              <a:spcAft>
                <a:spcPts val="0"/>
              </a:spcAft>
              <a:buNone/>
            </a:pPr>
            <a:r>
              <a:t/>
            </a:r>
            <a:endParaRPr b="1"/>
          </a:p>
          <a:p>
            <a:pPr indent="0" lvl="0" marL="0" rtl="0" algn="l">
              <a:spcBef>
                <a:spcPts val="480"/>
              </a:spcBef>
              <a:spcAft>
                <a:spcPts val="0"/>
              </a:spcAft>
              <a:buNone/>
            </a:pPr>
            <a:r>
              <a:rPr b="1" lang="en"/>
              <a:t>June 1, 2020: </a:t>
            </a:r>
            <a:endParaRPr b="1"/>
          </a:p>
          <a:p>
            <a:pPr indent="0" lvl="0" marL="0" rtl="0" algn="l">
              <a:spcBef>
                <a:spcPts val="480"/>
              </a:spcBef>
              <a:spcAft>
                <a:spcPts val="0"/>
              </a:spcAft>
              <a:buNone/>
            </a:pPr>
            <a:r>
              <a:rPr lang="en" sz="2200"/>
              <a:t>NSF requires an approved format for current &amp; pending support upon implementation of the Proposal and Award Policies and Procedures Guide </a:t>
            </a:r>
            <a:r>
              <a:rPr lang="en" sz="2200" u="sng">
                <a:solidFill>
                  <a:schemeClr val="hlink"/>
                </a:solidFill>
                <a:hlinkClick r:id="rId4"/>
              </a:rPr>
              <a:t>(PAPPG) (NSF 20-1)</a:t>
            </a:r>
            <a:r>
              <a:rPr lang="en" sz="2200"/>
              <a:t>, for all proposals submitted or due on or after 6.01.2020.</a:t>
            </a:r>
            <a:endParaRPr/>
          </a:p>
          <a:p>
            <a:pPr indent="0" lvl="0" marL="0" rtl="0" algn="l">
              <a:spcBef>
                <a:spcPts val="480"/>
              </a:spcBef>
              <a:spcAft>
                <a:spcPts val="0"/>
              </a:spcAft>
              <a:buNone/>
            </a:pPr>
            <a:r>
              <a:rPr lang="en" sz="1100" u="sng">
                <a:solidFill>
                  <a:schemeClr val="hlink"/>
                </a:solidFill>
                <a:latin typeface="Arial"/>
                <a:ea typeface="Arial"/>
                <a:cs typeface="Arial"/>
                <a:sym typeface="Arial"/>
                <a:hlinkClick r:id="rId5"/>
              </a:rPr>
              <a:t>https://www.nsf.gov/bfa/dias/policy/cps.jsp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Google Shape;761;p131"/>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Resources</a:t>
            </a:r>
            <a:endParaRPr/>
          </a:p>
        </p:txBody>
      </p:sp>
      <p:sp>
        <p:nvSpPr>
          <p:cNvPr id="762" name="Google Shape;762;p131"/>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a:p>
            <a:pPr indent="-381000" lvl="0" marL="457200" rtl="0" algn="l">
              <a:spcBef>
                <a:spcPts val="480"/>
              </a:spcBef>
              <a:spcAft>
                <a:spcPts val="0"/>
              </a:spcAft>
              <a:buSzPts val="2400"/>
              <a:buChar char="&gt;"/>
            </a:pPr>
            <a:r>
              <a:rPr lang="en" u="sng">
                <a:solidFill>
                  <a:schemeClr val="hlink"/>
                </a:solidFill>
                <a:hlinkClick r:id="rId3"/>
              </a:rPr>
              <a:t>YouTube Video: SciENcv Tutorial</a:t>
            </a:r>
            <a:endParaRPr/>
          </a:p>
          <a:p>
            <a:pPr indent="-381000" lvl="0" marL="457200" rtl="0" algn="l">
              <a:spcBef>
                <a:spcPts val="0"/>
              </a:spcBef>
              <a:spcAft>
                <a:spcPts val="0"/>
              </a:spcAft>
              <a:buSzPts val="2400"/>
              <a:buChar char="&gt;"/>
            </a:pPr>
            <a:r>
              <a:rPr lang="en" u="sng">
                <a:solidFill>
                  <a:schemeClr val="hlink"/>
                </a:solidFill>
                <a:hlinkClick r:id="rId4"/>
              </a:rPr>
              <a:t>YouTube Video: Integrating with ORCID</a:t>
            </a:r>
            <a:endParaRPr/>
          </a:p>
          <a:p>
            <a:pPr indent="-381000" lvl="0" marL="457200" rtl="0" algn="l">
              <a:spcBef>
                <a:spcPts val="0"/>
              </a:spcBef>
              <a:spcAft>
                <a:spcPts val="0"/>
              </a:spcAft>
              <a:buSzPts val="2400"/>
              <a:buChar char="&gt;"/>
            </a:pPr>
            <a:r>
              <a:rPr lang="en" u="sng">
                <a:solidFill>
                  <a:schemeClr val="hlink"/>
                </a:solidFill>
                <a:hlinkClick r:id="rId5"/>
              </a:rPr>
              <a:t>SciENcv Help</a:t>
            </a:r>
            <a:endParaRPr/>
          </a:p>
          <a:p>
            <a:pPr indent="-381000" lvl="0" marL="457200" rtl="0" algn="l">
              <a:spcBef>
                <a:spcPts val="480"/>
              </a:spcBef>
              <a:spcAft>
                <a:spcPts val="0"/>
              </a:spcAft>
              <a:buSzPts val="2400"/>
              <a:buChar char="&gt;"/>
            </a:pPr>
            <a:r>
              <a:rPr lang="en" u="sng">
                <a:solidFill>
                  <a:schemeClr val="accent5"/>
                </a:solidFill>
                <a:hlinkClick r:id="rId6"/>
              </a:rPr>
              <a:t>Current and Pending Support FAQs</a:t>
            </a:r>
            <a:endParaRPr/>
          </a:p>
          <a:p>
            <a:pPr indent="-381000" lvl="0" marL="457200" rtl="0" algn="l">
              <a:spcBef>
                <a:spcPts val="480"/>
              </a:spcBef>
              <a:spcAft>
                <a:spcPts val="0"/>
              </a:spcAft>
              <a:buSzPts val="2400"/>
              <a:buChar char="&gt;"/>
            </a:pPr>
            <a:r>
              <a:rPr lang="en" u="sng">
                <a:solidFill>
                  <a:schemeClr val="hlink"/>
                </a:solidFill>
                <a:hlinkClick r:id="rId7"/>
              </a:rPr>
              <a:t>PAPPG 20-1</a:t>
            </a:r>
            <a:r>
              <a:rPr lang="en"/>
              <a:t> (Effective 6.01.2020)</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Google Shape;767;p132"/>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External Funding: </a:t>
            </a:r>
            <a:endParaRPr sz="4200"/>
          </a:p>
          <a:p>
            <a:pPr indent="0" lvl="0" marL="0" marR="0" rtl="0" algn="l">
              <a:lnSpc>
                <a:spcPct val="100000"/>
              </a:lnSpc>
              <a:spcBef>
                <a:spcPts val="0"/>
              </a:spcBef>
              <a:spcAft>
                <a:spcPts val="0"/>
              </a:spcAft>
              <a:buClr>
                <a:srgbClr val="4B2E83"/>
              </a:buClr>
              <a:buSzPts val="1500"/>
              <a:buFont typeface="Arial"/>
              <a:buNone/>
            </a:pPr>
            <a:r>
              <a:rPr lang="en" sz="4200"/>
              <a:t>Gift or Sponsored Program</a:t>
            </a:r>
            <a:endParaRPr sz="4200"/>
          </a:p>
        </p:txBody>
      </p:sp>
      <p:sp>
        <p:nvSpPr>
          <p:cNvPr id="768" name="Google Shape;768;p132"/>
          <p:cNvSpPr txBox="1"/>
          <p:nvPr/>
        </p:nvSpPr>
        <p:spPr>
          <a:xfrm>
            <a:off x="692029" y="49652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March, 2020 </a:t>
            </a:r>
            <a:r>
              <a:rPr b="0" i="0" lang="en" sz="1600" u="none" cap="none" strike="noStrike">
                <a:solidFill>
                  <a:srgbClr val="33006F"/>
                </a:solidFill>
                <a:latin typeface="Open Sans"/>
                <a:ea typeface="Open Sans"/>
                <a:cs typeface="Open Sans"/>
                <a:sym typeface="Open Sans"/>
              </a:rPr>
              <a:t>MRAM</a:t>
            </a:r>
            <a:endParaRPr/>
          </a:p>
          <a:p>
            <a:pPr indent="0" lvl="0" marL="45720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a:t>
            </a:r>
            <a:endParaRPr/>
          </a:p>
          <a:p>
            <a:pPr indent="0" lvl="0" marL="45720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Director, </a:t>
            </a:r>
            <a:r>
              <a:rPr b="0" i="0" lang="en" sz="1600" u="none" cap="none" strike="noStrike">
                <a:solidFill>
                  <a:srgbClr val="33006F"/>
                </a:solidFill>
                <a:latin typeface="Open Sans"/>
                <a:ea typeface="Open Sans"/>
                <a:cs typeface="Open Sans"/>
                <a:sym typeface="Open Sans"/>
              </a:rPr>
              <a:t>Office of Sponsored Programs</a:t>
            </a:r>
            <a:endParaRPr b="0" i="0" sz="1600" u="none" cap="none" strike="noStrike">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Tobin Eckholt</a:t>
            </a:r>
            <a:endParaRPr sz="1600">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Director, Gift Services</a:t>
            </a:r>
            <a:endParaRPr sz="1600">
              <a:solidFill>
                <a:srgbClr val="33006F"/>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133"/>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Distinguishing between Gifts and </a:t>
            </a:r>
            <a:endParaRPr/>
          </a:p>
          <a:p>
            <a:pPr indent="0" lvl="0" marL="0" rtl="0" algn="l">
              <a:spcBef>
                <a:spcPts val="600"/>
              </a:spcBef>
              <a:spcAft>
                <a:spcPts val="0"/>
              </a:spcAft>
              <a:buNone/>
            </a:pPr>
            <a:r>
              <a:rPr lang="en"/>
              <a:t>Sponsored Programs</a:t>
            </a:r>
            <a:endParaRPr/>
          </a:p>
        </p:txBody>
      </p:sp>
      <p:pic>
        <p:nvPicPr>
          <p:cNvPr id="775" name="Google Shape;775;p133"/>
          <p:cNvPicPr preferRelativeResize="0"/>
          <p:nvPr/>
        </p:nvPicPr>
        <p:blipFill>
          <a:blip r:embed="rId3">
            <a:alphaModFix/>
          </a:blip>
          <a:stretch>
            <a:fillRect/>
          </a:stretch>
        </p:blipFill>
        <p:spPr>
          <a:xfrm>
            <a:off x="1888825" y="1732200"/>
            <a:ext cx="4957125" cy="4641450"/>
          </a:xfrm>
          <a:prstGeom prst="rect">
            <a:avLst/>
          </a:prstGeom>
          <a:noFill/>
          <a:ln>
            <a:noFill/>
          </a:ln>
        </p:spPr>
      </p:pic>
      <p:sp>
        <p:nvSpPr>
          <p:cNvPr id="776" name="Google Shape;776;p133"/>
          <p:cNvSpPr/>
          <p:nvPr/>
        </p:nvSpPr>
        <p:spPr>
          <a:xfrm>
            <a:off x="5379169" y="5120100"/>
            <a:ext cx="1050300" cy="528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33"/>
          <p:cNvSpPr txBox="1"/>
          <p:nvPr/>
        </p:nvSpPr>
        <p:spPr>
          <a:xfrm>
            <a:off x="5302975" y="5023200"/>
            <a:ext cx="1184100" cy="87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Gift Funding</a:t>
            </a:r>
            <a:endParaRPr sz="1800">
              <a:latin typeface="Open Sans"/>
              <a:ea typeface="Open Sans"/>
              <a:cs typeface="Open Sans"/>
              <a:sym typeface="Open Sans"/>
            </a:endParaRPr>
          </a:p>
        </p:txBody>
      </p:sp>
      <p:sp>
        <p:nvSpPr>
          <p:cNvPr id="778" name="Google Shape;778;p133"/>
          <p:cNvSpPr/>
          <p:nvPr/>
        </p:nvSpPr>
        <p:spPr>
          <a:xfrm>
            <a:off x="5379175" y="2360925"/>
            <a:ext cx="1050300" cy="874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33"/>
          <p:cNvSpPr txBox="1"/>
          <p:nvPr/>
        </p:nvSpPr>
        <p:spPr>
          <a:xfrm>
            <a:off x="5251675" y="2326950"/>
            <a:ext cx="1286700" cy="87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Open Sans"/>
                <a:ea typeface="Open Sans"/>
                <a:cs typeface="Open Sans"/>
                <a:sym typeface="Open Sans"/>
              </a:rPr>
              <a:t>Sponsored Program Funding</a:t>
            </a:r>
            <a:endParaRPr sz="1700">
              <a:latin typeface="Open Sans"/>
              <a:ea typeface="Open Sans"/>
              <a:cs typeface="Open Sans"/>
              <a:sym typeface="Open Sans"/>
            </a:endParaRPr>
          </a:p>
        </p:txBody>
      </p:sp>
      <p:sp>
        <p:nvSpPr>
          <p:cNvPr id="780" name="Google Shape;780;p133"/>
          <p:cNvSpPr/>
          <p:nvPr/>
        </p:nvSpPr>
        <p:spPr>
          <a:xfrm>
            <a:off x="2628525" y="3793925"/>
            <a:ext cx="1794300" cy="613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33"/>
          <p:cNvSpPr txBox="1"/>
          <p:nvPr/>
        </p:nvSpPr>
        <p:spPr>
          <a:xfrm>
            <a:off x="2754450" y="3605075"/>
            <a:ext cx="1463700" cy="9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2"/>
                </a:solidFill>
                <a:latin typeface="Open Sans"/>
                <a:ea typeface="Open Sans"/>
                <a:cs typeface="Open Sans"/>
                <a:sym typeface="Open Sans"/>
              </a:rPr>
              <a:t>UW Activities</a:t>
            </a:r>
            <a:endParaRPr sz="2400">
              <a:solidFill>
                <a:schemeClr val="accent2"/>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6" name="Shape 786"/>
        <p:cNvGrpSpPr/>
        <p:nvPr/>
      </p:nvGrpSpPr>
      <p:grpSpPr>
        <a:xfrm>
          <a:off x="0" y="0"/>
          <a:ext cx="0" cy="0"/>
          <a:chOff x="0" y="0"/>
          <a:chExt cx="0" cy="0"/>
        </a:xfrm>
      </p:grpSpPr>
      <p:sp>
        <p:nvSpPr>
          <p:cNvPr id="787" name="Google Shape;787;p13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Private Gifts and Grants Acceptance </a:t>
            </a:r>
            <a:endParaRPr/>
          </a:p>
          <a:p>
            <a:pPr indent="0" lvl="0" marL="0" rtl="0" algn="l">
              <a:spcBef>
                <a:spcPts val="600"/>
              </a:spcBef>
              <a:spcAft>
                <a:spcPts val="0"/>
              </a:spcAft>
              <a:buNone/>
            </a:pPr>
            <a:r>
              <a:rPr lang="en"/>
              <a:t>Task Force</a:t>
            </a:r>
            <a:endParaRPr/>
          </a:p>
        </p:txBody>
      </p:sp>
      <p:sp>
        <p:nvSpPr>
          <p:cNvPr id="788" name="Google Shape;788;p134"/>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a:p>
            <a:pPr indent="-381000" lvl="0" marL="457200" rtl="0" algn="l">
              <a:lnSpc>
                <a:spcPct val="115000"/>
              </a:lnSpc>
              <a:spcBef>
                <a:spcPts val="480"/>
              </a:spcBef>
              <a:spcAft>
                <a:spcPts val="0"/>
              </a:spcAft>
              <a:buSzPts val="2400"/>
              <a:buChar char="&gt;"/>
            </a:pPr>
            <a:r>
              <a:rPr lang="en"/>
              <a:t>Purpose</a:t>
            </a:r>
            <a:endParaRPr/>
          </a:p>
          <a:p>
            <a:pPr indent="-381000" lvl="0" marL="457200" rtl="0" algn="l">
              <a:lnSpc>
                <a:spcPct val="115000"/>
              </a:lnSpc>
              <a:spcBef>
                <a:spcPts val="0"/>
              </a:spcBef>
              <a:spcAft>
                <a:spcPts val="0"/>
              </a:spcAft>
              <a:buSzPts val="2400"/>
              <a:buChar char="&gt;"/>
            </a:pPr>
            <a:r>
              <a:rPr lang="en"/>
              <a:t>Scope</a:t>
            </a:r>
            <a:endParaRPr/>
          </a:p>
          <a:p>
            <a:pPr indent="-381000" lvl="0" marL="457200" rtl="0" algn="l">
              <a:lnSpc>
                <a:spcPct val="115000"/>
              </a:lnSpc>
              <a:spcBef>
                <a:spcPts val="0"/>
              </a:spcBef>
              <a:spcAft>
                <a:spcPts val="0"/>
              </a:spcAft>
              <a:buSzPts val="2400"/>
              <a:buChar char="&gt;"/>
            </a:pPr>
            <a:r>
              <a:rPr lang="en"/>
              <a:t>Participation &amp; Subcommittees</a:t>
            </a:r>
            <a:endParaRPr/>
          </a:p>
          <a:p>
            <a:pPr indent="-381000" lvl="0" marL="457200" rtl="0" algn="l">
              <a:lnSpc>
                <a:spcPct val="115000"/>
              </a:lnSpc>
              <a:spcBef>
                <a:spcPts val="0"/>
              </a:spcBef>
              <a:spcAft>
                <a:spcPts val="0"/>
              </a:spcAft>
              <a:buSzPts val="2400"/>
              <a:buChar char="&gt;"/>
            </a:pPr>
            <a:r>
              <a:rPr lang="en"/>
              <a:t>Outcomes and Next Steps</a:t>
            </a:r>
            <a:endParaRPr/>
          </a:p>
          <a:p>
            <a:pPr indent="0" lvl="0" marL="0" rtl="0" algn="l">
              <a:spcBef>
                <a:spcPts val="48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3" name="Shape 793"/>
        <p:cNvGrpSpPr/>
        <p:nvPr/>
      </p:nvGrpSpPr>
      <p:grpSpPr>
        <a:xfrm>
          <a:off x="0" y="0"/>
          <a:ext cx="0" cy="0"/>
          <a:chOff x="0" y="0"/>
          <a:chExt cx="0" cy="0"/>
        </a:xfrm>
      </p:grpSpPr>
      <p:sp>
        <p:nvSpPr>
          <p:cNvPr id="794" name="Google Shape;794;p13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Outcome: GIM 34 Updates</a:t>
            </a:r>
            <a:endParaRPr/>
          </a:p>
        </p:txBody>
      </p:sp>
      <p:sp>
        <p:nvSpPr>
          <p:cNvPr id="795" name="Google Shape;795;p135"/>
          <p:cNvSpPr txBox="1"/>
          <p:nvPr/>
        </p:nvSpPr>
        <p:spPr>
          <a:xfrm>
            <a:off x="671750" y="1843725"/>
            <a:ext cx="8002200" cy="3523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B2E83"/>
              </a:buClr>
              <a:buSzPts val="2400"/>
              <a:buFont typeface="Merriweather Sans"/>
              <a:buChar char="&gt;"/>
            </a:pPr>
            <a:r>
              <a:rPr lang="en" sz="2400">
                <a:solidFill>
                  <a:srgbClr val="4B2E83"/>
                </a:solidFill>
                <a:latin typeface="Open Sans"/>
                <a:ea typeface="Open Sans"/>
                <a:cs typeface="Open Sans"/>
                <a:sym typeface="Open Sans"/>
              </a:rPr>
              <a:t>GIM 34 has been the policy on distinguishing external support as either a gift or sponsored program</a:t>
            </a:r>
            <a:endParaRPr sz="24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400">
              <a:solidFill>
                <a:srgbClr val="4B2E83"/>
              </a:solidFill>
              <a:latin typeface="Open Sans"/>
              <a:ea typeface="Open Sans"/>
              <a:cs typeface="Open Sans"/>
              <a:sym typeface="Open Sans"/>
            </a:endParaRPr>
          </a:p>
          <a:p>
            <a:pPr indent="-381000" lvl="0" marL="457200" rtl="0" algn="l">
              <a:spcBef>
                <a:spcPts val="0"/>
              </a:spcBef>
              <a:spcAft>
                <a:spcPts val="0"/>
              </a:spcAft>
              <a:buClr>
                <a:srgbClr val="4B2E83"/>
              </a:buClr>
              <a:buSzPts val="2400"/>
              <a:buFont typeface="Merriweather Sans"/>
              <a:buChar char="&gt;"/>
            </a:pPr>
            <a:r>
              <a:rPr lang="en" sz="2400">
                <a:solidFill>
                  <a:srgbClr val="4B2E83"/>
                </a:solidFill>
                <a:latin typeface="Open Sans"/>
                <a:ea typeface="Open Sans"/>
                <a:cs typeface="Open Sans"/>
                <a:sym typeface="Open Sans"/>
              </a:rPr>
              <a:t>Getting outdated as handling has changed</a:t>
            </a:r>
            <a:endParaRPr sz="24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400">
              <a:solidFill>
                <a:srgbClr val="4B2E83"/>
              </a:solidFill>
              <a:latin typeface="Open Sans"/>
              <a:ea typeface="Open Sans"/>
              <a:cs typeface="Open Sans"/>
              <a:sym typeface="Open Sans"/>
            </a:endParaRPr>
          </a:p>
          <a:p>
            <a:pPr indent="-381000" lvl="0" marL="457200" rtl="0" algn="l">
              <a:spcBef>
                <a:spcPts val="0"/>
              </a:spcBef>
              <a:spcAft>
                <a:spcPts val="0"/>
              </a:spcAft>
              <a:buClr>
                <a:srgbClr val="4B2E83"/>
              </a:buClr>
              <a:buSzPts val="2400"/>
              <a:buFont typeface="Merriweather Sans"/>
              <a:buChar char="&gt;"/>
            </a:pPr>
            <a:r>
              <a:rPr lang="en" sz="2400">
                <a:solidFill>
                  <a:srgbClr val="4B2E83"/>
                </a:solidFill>
                <a:latin typeface="Open Sans"/>
                <a:ea typeface="Open Sans"/>
                <a:cs typeface="Open Sans"/>
                <a:sym typeface="Open Sans"/>
              </a:rPr>
              <a:t>Updates intended to clarify distinguishing factors, and provide the correct process information for each type of funding</a:t>
            </a:r>
            <a:endParaRPr b="1" sz="24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1600">
              <a:solidFill>
                <a:srgbClr val="4B2E83"/>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0" name="Shape 800"/>
        <p:cNvGrpSpPr/>
        <p:nvPr/>
      </p:nvGrpSpPr>
      <p:grpSpPr>
        <a:xfrm>
          <a:off x="0" y="0"/>
          <a:ext cx="0" cy="0"/>
          <a:chOff x="0" y="0"/>
          <a:chExt cx="0" cy="0"/>
        </a:xfrm>
      </p:grpSpPr>
      <p:sp>
        <p:nvSpPr>
          <p:cNvPr id="801" name="Google Shape;801;p136"/>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Significant Updates (1 of 2)</a:t>
            </a:r>
            <a:endParaRPr/>
          </a:p>
        </p:txBody>
      </p:sp>
      <p:sp>
        <p:nvSpPr>
          <p:cNvPr id="802" name="Google Shape;802;p136"/>
          <p:cNvSpPr txBox="1"/>
          <p:nvPr/>
        </p:nvSpPr>
        <p:spPr>
          <a:xfrm>
            <a:off x="671750" y="1615125"/>
            <a:ext cx="8002200" cy="35232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Changed Title from "Classification of External Support" to “Classification of External Support as either a Sponsored Program or as a Gift"</a:t>
            </a:r>
            <a:endParaRPr sz="2000">
              <a:solidFill>
                <a:srgbClr val="4B2E83"/>
              </a:solidFill>
              <a:latin typeface="Open Sans"/>
              <a:ea typeface="Open Sans"/>
              <a:cs typeface="Open Sans"/>
              <a:sym typeface="Open Sans"/>
            </a:endParaRPr>
          </a:p>
          <a:p>
            <a:pPr indent="-355600" lvl="1" marL="914400" rtl="0" algn="l">
              <a:lnSpc>
                <a:spcPct val="115000"/>
              </a:lnSpc>
              <a:spcBef>
                <a:spcPts val="0"/>
              </a:spcBef>
              <a:spcAft>
                <a:spcPts val="0"/>
              </a:spcAft>
              <a:buClr>
                <a:srgbClr val="4B2E83"/>
              </a:buClr>
              <a:buSzPts val="2000"/>
              <a:buFont typeface="Open Sans"/>
              <a:buChar char="–"/>
            </a:pPr>
            <a:r>
              <a:rPr lang="en" sz="2000">
                <a:solidFill>
                  <a:srgbClr val="4B2E83"/>
                </a:solidFill>
                <a:latin typeface="Open Sans"/>
                <a:ea typeface="Open Sans"/>
                <a:cs typeface="Open Sans"/>
                <a:sym typeface="Open Sans"/>
              </a:rPr>
              <a:t>intent of GIM is to address sponsored programs and gift funding not all types of external funding</a:t>
            </a:r>
            <a:endParaRPr sz="2000">
              <a:solidFill>
                <a:srgbClr val="4B2E83"/>
              </a:solidFill>
              <a:latin typeface="Open Sans"/>
              <a:ea typeface="Open Sans"/>
              <a:cs typeface="Open Sans"/>
              <a:sym typeface="Open Sans"/>
            </a:endParaRPr>
          </a:p>
          <a:p>
            <a:pPr indent="0" lvl="0" marL="914400" rtl="0" algn="l">
              <a:lnSpc>
                <a:spcPct val="115000"/>
              </a:lnSpc>
              <a:spcBef>
                <a:spcPts val="0"/>
              </a:spcBef>
              <a:spcAft>
                <a:spcPts val="0"/>
              </a:spcAft>
              <a:buNone/>
            </a:pPr>
            <a:r>
              <a:t/>
            </a:r>
            <a:endParaRPr sz="2000">
              <a:solidFill>
                <a:srgbClr val="4B2E83"/>
              </a:solidFill>
              <a:latin typeface="Open Sans"/>
              <a:ea typeface="Open Sans"/>
              <a:cs typeface="Open Sans"/>
              <a:sym typeface="Open Sans"/>
            </a:endParaRPr>
          </a:p>
          <a:p>
            <a:pPr indent="-355600" lvl="0" marL="457200" rtl="0" algn="l">
              <a:lnSpc>
                <a:spcPct val="115000"/>
              </a:lnSpc>
              <a:spcBef>
                <a:spcPts val="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Updated information on the “hallmarks” of gift versus a sponsored program</a:t>
            </a:r>
            <a:endParaRPr sz="2000">
              <a:solidFill>
                <a:srgbClr val="4B2E83"/>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2000">
              <a:solidFill>
                <a:srgbClr val="4B2E83"/>
              </a:solidFill>
              <a:latin typeface="Open Sans"/>
              <a:ea typeface="Open Sans"/>
              <a:cs typeface="Open Sans"/>
              <a:sym typeface="Open Sans"/>
            </a:endParaRPr>
          </a:p>
          <a:p>
            <a:pPr indent="-355600" lvl="0" marL="457200" rtl="0" algn="l">
              <a:lnSpc>
                <a:spcPct val="115000"/>
              </a:lnSpc>
              <a:spcBef>
                <a:spcPts val="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New resources developed to help campus understand which path to follow</a:t>
            </a:r>
            <a:endParaRPr sz="2000">
              <a:solidFill>
                <a:srgbClr val="4B2E83"/>
              </a:solidFill>
              <a:latin typeface="Open Sans"/>
              <a:ea typeface="Open Sans"/>
              <a:cs typeface="Open Sans"/>
              <a:sym typeface="Open Sans"/>
            </a:endParaRPr>
          </a:p>
          <a:p>
            <a:pPr indent="-355600" lvl="1" marL="914400" rtl="0" algn="l">
              <a:lnSpc>
                <a:spcPct val="115000"/>
              </a:lnSpc>
              <a:spcBef>
                <a:spcPts val="0"/>
              </a:spcBef>
              <a:spcAft>
                <a:spcPts val="0"/>
              </a:spcAft>
              <a:buClr>
                <a:srgbClr val="4B2E83"/>
              </a:buClr>
              <a:buSzPts val="2000"/>
              <a:buFont typeface="Open Sans"/>
              <a:buChar char="–"/>
            </a:pPr>
            <a:r>
              <a:rPr lang="en" sz="2000">
                <a:solidFill>
                  <a:srgbClr val="4B2E83"/>
                </a:solidFill>
                <a:latin typeface="Open Sans"/>
                <a:ea typeface="Open Sans"/>
                <a:cs typeface="Open Sans"/>
                <a:sym typeface="Open Sans"/>
              </a:rPr>
              <a:t>Updated Gift Services Website</a:t>
            </a:r>
            <a:endParaRPr sz="2000">
              <a:solidFill>
                <a:srgbClr val="4B2E83"/>
              </a:solidFill>
              <a:latin typeface="Open Sans"/>
              <a:ea typeface="Open Sans"/>
              <a:cs typeface="Open Sans"/>
              <a:sym typeface="Open Sans"/>
            </a:endParaRPr>
          </a:p>
          <a:p>
            <a:pPr indent="-355600" lvl="1" marL="914400" rtl="0" algn="l">
              <a:lnSpc>
                <a:spcPct val="115000"/>
              </a:lnSpc>
              <a:spcBef>
                <a:spcPts val="0"/>
              </a:spcBef>
              <a:spcAft>
                <a:spcPts val="0"/>
              </a:spcAft>
              <a:buClr>
                <a:srgbClr val="4B2E83"/>
              </a:buClr>
              <a:buSzPts val="2000"/>
              <a:buFont typeface="Open Sans"/>
              <a:buChar char="–"/>
            </a:pPr>
            <a:r>
              <a:rPr lang="en" sz="2000">
                <a:solidFill>
                  <a:srgbClr val="4B2E83"/>
                </a:solidFill>
                <a:latin typeface="Open Sans"/>
                <a:ea typeface="Open Sans"/>
                <a:cs typeface="Open Sans"/>
                <a:sym typeface="Open Sans"/>
              </a:rPr>
              <a:t>Checklist</a:t>
            </a:r>
            <a:endParaRPr sz="2000">
              <a:solidFill>
                <a:srgbClr val="4B2E83"/>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13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Significant Updates (2 of 2)</a:t>
            </a:r>
            <a:endParaRPr/>
          </a:p>
        </p:txBody>
      </p:sp>
      <p:sp>
        <p:nvSpPr>
          <p:cNvPr id="809" name="Google Shape;809;p137"/>
          <p:cNvSpPr txBox="1"/>
          <p:nvPr/>
        </p:nvSpPr>
        <p:spPr>
          <a:xfrm>
            <a:off x="671750" y="1310325"/>
            <a:ext cx="8002200" cy="3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400">
              <a:solidFill>
                <a:srgbClr val="4B2E83"/>
              </a:solidFill>
              <a:latin typeface="Open Sans"/>
              <a:ea typeface="Open Sans"/>
              <a:cs typeface="Open Sans"/>
              <a:sym typeface="Open Sans"/>
            </a:endParaRPr>
          </a:p>
          <a:p>
            <a:pPr indent="-381000" lvl="0" marL="457200" rtl="0" algn="l">
              <a:spcBef>
                <a:spcPts val="0"/>
              </a:spcBef>
              <a:spcAft>
                <a:spcPts val="0"/>
              </a:spcAft>
              <a:buClr>
                <a:srgbClr val="4B2E83"/>
              </a:buClr>
              <a:buSzPts val="2400"/>
              <a:buFont typeface="Merriweather Sans"/>
              <a:buChar char="&gt;"/>
            </a:pPr>
            <a:r>
              <a:rPr lang="en" sz="2400">
                <a:solidFill>
                  <a:srgbClr val="4B2E83"/>
                </a:solidFill>
                <a:latin typeface="Open Sans"/>
                <a:ea typeface="Open Sans"/>
                <a:cs typeface="Open Sans"/>
                <a:sym typeface="Open Sans"/>
              </a:rPr>
              <a:t>Reminder: compliance regulations and processes that apply to research are still relevant, even if research is carried out with gift funds.</a:t>
            </a:r>
            <a:endParaRPr sz="24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400">
              <a:solidFill>
                <a:srgbClr val="4B2E83"/>
              </a:solidFill>
              <a:latin typeface="Open Sans"/>
              <a:ea typeface="Open Sans"/>
              <a:cs typeface="Open Sans"/>
              <a:sym typeface="Open Sans"/>
            </a:endParaRPr>
          </a:p>
          <a:p>
            <a:pPr indent="-381000" lvl="0" marL="457200" rtl="0" algn="l">
              <a:spcBef>
                <a:spcPts val="0"/>
              </a:spcBef>
              <a:spcAft>
                <a:spcPts val="0"/>
              </a:spcAft>
              <a:buClr>
                <a:srgbClr val="4B2E83"/>
              </a:buClr>
              <a:buSzPts val="2400"/>
              <a:buFont typeface="Merriweather Sans"/>
              <a:buChar char="&gt;"/>
            </a:pPr>
            <a:r>
              <a:rPr lang="en" sz="2400">
                <a:solidFill>
                  <a:srgbClr val="4B2E83"/>
                </a:solidFill>
                <a:latin typeface="Open Sans"/>
                <a:ea typeface="Open Sans"/>
                <a:cs typeface="Open Sans"/>
                <a:sym typeface="Open Sans"/>
              </a:rPr>
              <a:t>Escalation process to address complexities that make classification of funding difficult.</a:t>
            </a:r>
            <a:endParaRPr sz="2400">
              <a:solidFill>
                <a:srgbClr val="4B2E83"/>
              </a:solidFill>
              <a:latin typeface="Open Sans"/>
              <a:ea typeface="Open Sans"/>
              <a:cs typeface="Open Sans"/>
              <a:sym typeface="Open Sans"/>
            </a:endParaRPr>
          </a:p>
          <a:p>
            <a:pPr indent="0" lvl="0" marL="0" rtl="0" algn="l">
              <a:spcBef>
                <a:spcPts val="0"/>
              </a:spcBef>
              <a:spcAft>
                <a:spcPts val="0"/>
              </a:spcAft>
              <a:buNone/>
            </a:pPr>
            <a:r>
              <a:t/>
            </a:r>
            <a:endParaRPr sz="2400">
              <a:solidFill>
                <a:srgbClr val="4B2E83"/>
              </a:solidFill>
              <a:latin typeface="Open Sans"/>
              <a:ea typeface="Open Sans"/>
              <a:cs typeface="Open Sans"/>
              <a:sym typeface="Open Sans"/>
            </a:endParaRPr>
          </a:p>
          <a:p>
            <a:pPr indent="0" lvl="0" marL="0" rtl="0" algn="l">
              <a:spcBef>
                <a:spcPts val="0"/>
              </a:spcBef>
              <a:spcAft>
                <a:spcPts val="0"/>
              </a:spcAft>
              <a:buNone/>
            </a:pPr>
            <a:r>
              <a:t/>
            </a:r>
            <a:endParaRPr sz="2400">
              <a:solidFill>
                <a:srgbClr val="4B2E83"/>
              </a:solidFill>
              <a:latin typeface="Open Sans"/>
              <a:ea typeface="Open Sans"/>
              <a:cs typeface="Open Sans"/>
              <a:sym typeface="Open Sans"/>
            </a:endParaRPr>
          </a:p>
          <a:p>
            <a:pPr indent="0" lvl="0" marL="0" rtl="0" algn="l">
              <a:spcBef>
                <a:spcPts val="0"/>
              </a:spcBef>
              <a:spcAft>
                <a:spcPts val="0"/>
              </a:spcAft>
              <a:buNone/>
            </a:pPr>
            <a:r>
              <a:rPr lang="en" sz="1600">
                <a:solidFill>
                  <a:srgbClr val="4B2E83"/>
                </a:solidFill>
                <a:latin typeface="Open Sans"/>
                <a:ea typeface="Open Sans"/>
                <a:cs typeface="Open Sans"/>
                <a:sym typeface="Open Sans"/>
              </a:rPr>
              <a:t>Gift Funded Research: Compliance Checklist </a:t>
            </a:r>
            <a:r>
              <a:rPr lang="en" sz="1600">
                <a:solidFill>
                  <a:srgbClr val="4B2E83"/>
                </a:solidFill>
                <a:latin typeface="Open Sans"/>
                <a:ea typeface="Open Sans"/>
                <a:cs typeface="Open Sans"/>
                <a:sym typeface="Open Sans"/>
              </a:rPr>
              <a:t>(publication on 3.20.2020)</a:t>
            </a:r>
            <a:endParaRPr sz="16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0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000">
              <a:solidFill>
                <a:srgbClr val="4B2E83"/>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10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Text</a:t>
            </a:r>
            <a:endParaRPr/>
          </a:p>
        </p:txBody>
      </p:sp>
      <p:sp>
        <p:nvSpPr>
          <p:cNvPr id="549" name="Google Shape;549;p10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Joe Giffels – Office of Research</a:t>
            </a:r>
            <a:endParaRPr/>
          </a:p>
        </p:txBody>
      </p:sp>
      <p:pic>
        <p:nvPicPr>
          <p:cNvPr id="550" name="Google Shape;550;p102"/>
          <p:cNvPicPr preferRelativeResize="0"/>
          <p:nvPr/>
        </p:nvPicPr>
        <p:blipFill rotWithShape="1">
          <a:blip r:embed="rId3">
            <a:alphaModFix/>
          </a:blip>
          <a:srcRect b="0" l="0" r="0" t="0"/>
          <a:stretch/>
        </p:blipFill>
        <p:spPr>
          <a:xfrm>
            <a:off x="1085850" y="1590675"/>
            <a:ext cx="6972300" cy="3676650"/>
          </a:xfrm>
          <a:prstGeom prst="rect">
            <a:avLst/>
          </a:prstGeom>
          <a:noFill/>
          <a:ln>
            <a:noFill/>
          </a:ln>
        </p:spPr>
      </p:pic>
      <p:pic>
        <p:nvPicPr>
          <p:cNvPr descr="A close up of a cake&#10;&#10;Description automatically generated" id="551" name="Google Shape;551;p102"/>
          <p:cNvPicPr preferRelativeResize="0"/>
          <p:nvPr/>
        </p:nvPicPr>
        <p:blipFill rotWithShape="1">
          <a:blip r:embed="rId4">
            <a:alphaModFix/>
          </a:blip>
          <a:srcRect b="0" l="0" r="0" t="0"/>
          <a:stretch/>
        </p:blipFill>
        <p:spPr>
          <a:xfrm>
            <a:off x="1619250" y="1485900"/>
            <a:ext cx="5905500" cy="388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300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4500"/>
                                        <p:tgtEl>
                                          <p:spTgt spid="55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sp>
        <p:nvSpPr>
          <p:cNvPr id="815" name="Google Shape;815;p13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GIM 34: Myths Busted</a:t>
            </a:r>
            <a:endParaRPr/>
          </a:p>
        </p:txBody>
      </p:sp>
      <p:sp>
        <p:nvSpPr>
          <p:cNvPr id="816" name="Google Shape;816;p138"/>
          <p:cNvSpPr txBox="1"/>
          <p:nvPr/>
        </p:nvSpPr>
        <p:spPr>
          <a:xfrm>
            <a:off x="671750" y="853125"/>
            <a:ext cx="8002200" cy="3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000">
              <a:solidFill>
                <a:srgbClr val="4B2E83"/>
              </a:solidFill>
              <a:latin typeface="Open Sans"/>
              <a:ea typeface="Open Sans"/>
              <a:cs typeface="Open Sans"/>
              <a:sym typeface="Open Sans"/>
            </a:endParaRPr>
          </a:p>
          <a:p>
            <a:pPr indent="-355600" lvl="0" marL="457200" rtl="0" algn="l">
              <a:spcBef>
                <a:spcPts val="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Funding determinations are not based on F&amp;A rates (or avoidance of rates).</a:t>
            </a:r>
            <a:endParaRPr sz="20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000">
              <a:solidFill>
                <a:srgbClr val="4B2E83"/>
              </a:solidFill>
              <a:latin typeface="Open Sans"/>
              <a:ea typeface="Open Sans"/>
              <a:cs typeface="Open Sans"/>
              <a:sym typeface="Open Sans"/>
            </a:endParaRPr>
          </a:p>
          <a:p>
            <a:pPr indent="-355600" lvl="0" marL="457200" rtl="0" algn="l">
              <a:spcBef>
                <a:spcPts val="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Final determination is not based merely on the agreement/letter itself. </a:t>
            </a:r>
            <a:endParaRPr sz="2000">
              <a:solidFill>
                <a:srgbClr val="4B2E83"/>
              </a:solidFill>
              <a:latin typeface="Open Sans"/>
              <a:ea typeface="Open Sans"/>
              <a:cs typeface="Open Sans"/>
              <a:sym typeface="Open Sans"/>
            </a:endParaRPr>
          </a:p>
          <a:p>
            <a:pPr indent="-355600" lvl="1" marL="914400" rtl="0" algn="l">
              <a:spcBef>
                <a:spcPts val="0"/>
              </a:spcBef>
              <a:spcAft>
                <a:spcPts val="0"/>
              </a:spcAft>
              <a:buClr>
                <a:srgbClr val="4B2E83"/>
              </a:buClr>
              <a:buSzPts val="2000"/>
              <a:buFont typeface="Open Sans"/>
              <a:buChar char="–"/>
            </a:pPr>
            <a:r>
              <a:rPr lang="en" sz="2000">
                <a:solidFill>
                  <a:srgbClr val="4B2E83"/>
                </a:solidFill>
                <a:latin typeface="Open Sans"/>
                <a:ea typeface="Open Sans"/>
                <a:cs typeface="Open Sans"/>
                <a:sym typeface="Open Sans"/>
              </a:rPr>
              <a:t>Funder intent is a factor </a:t>
            </a:r>
            <a:endParaRPr sz="2000">
              <a:solidFill>
                <a:srgbClr val="4B2E83"/>
              </a:solidFill>
              <a:latin typeface="Open Sans"/>
              <a:ea typeface="Open Sans"/>
              <a:cs typeface="Open Sans"/>
              <a:sym typeface="Open Sans"/>
            </a:endParaRPr>
          </a:p>
          <a:p>
            <a:pPr indent="-355600" lvl="2" marL="1371600" rtl="0" algn="l">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if funder intends a gift, but includes t&amp;c that put into “sponsored program” category</a:t>
            </a:r>
            <a:endParaRPr sz="2000">
              <a:solidFill>
                <a:srgbClr val="4B2E83"/>
              </a:solidFill>
              <a:latin typeface="Open Sans"/>
              <a:ea typeface="Open Sans"/>
              <a:cs typeface="Open Sans"/>
              <a:sym typeface="Open Sans"/>
            </a:endParaRPr>
          </a:p>
          <a:p>
            <a:pPr indent="-355600" lvl="2" marL="1371600" rtl="0" algn="l">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Corporate &amp; Foundation Relations (CFR) or Advancement can work with the funder on appropriate gift letter format.</a:t>
            </a:r>
            <a:endParaRPr sz="20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000">
              <a:solidFill>
                <a:srgbClr val="4B2E83"/>
              </a:solidFill>
              <a:latin typeface="Open Sans"/>
              <a:ea typeface="Open Sans"/>
              <a:cs typeface="Open Sans"/>
              <a:sym typeface="Open Sans"/>
            </a:endParaRPr>
          </a:p>
          <a:p>
            <a:pPr indent="-355600" lvl="0" marL="457200" rtl="0" algn="l">
              <a:spcBef>
                <a:spcPts val="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Funding made to UWF for a specific researcher’s scope of work does not, in and of itself, make it a sponsored program. </a:t>
            </a:r>
            <a:endParaRPr sz="2000">
              <a:solidFill>
                <a:srgbClr val="4B2E83"/>
              </a:solidFill>
              <a:latin typeface="Open Sans"/>
              <a:ea typeface="Open Sans"/>
              <a:cs typeface="Open Sans"/>
              <a:sym typeface="Open Sans"/>
            </a:endParaRPr>
          </a:p>
          <a:p>
            <a:pPr indent="-355600" lvl="1" marL="914400" rtl="0" algn="l">
              <a:spcBef>
                <a:spcPts val="0"/>
              </a:spcBef>
              <a:spcAft>
                <a:spcPts val="0"/>
              </a:spcAft>
              <a:buClr>
                <a:srgbClr val="4B2E83"/>
              </a:buClr>
              <a:buSzPts val="2000"/>
              <a:buFont typeface="Open Sans"/>
              <a:buChar char="–"/>
            </a:pPr>
            <a:r>
              <a:rPr lang="en" sz="2000">
                <a:solidFill>
                  <a:srgbClr val="4B2E83"/>
                </a:solidFill>
                <a:latin typeface="Open Sans"/>
                <a:ea typeface="Open Sans"/>
                <a:cs typeface="Open Sans"/>
                <a:sym typeface="Open Sans"/>
              </a:rPr>
              <a:t>It could be a restricted gift. </a:t>
            </a:r>
            <a:endParaRPr sz="2000">
              <a:solidFill>
                <a:srgbClr val="4B2E83"/>
              </a:solidFill>
              <a:latin typeface="Open Sans"/>
              <a:ea typeface="Open Sans"/>
              <a:cs typeface="Open Sans"/>
              <a:sym typeface="Open Sans"/>
            </a:endParaRPr>
          </a:p>
          <a:p>
            <a:pPr indent="-355600" lvl="1" marL="914400" rtl="0" algn="l">
              <a:spcBef>
                <a:spcPts val="0"/>
              </a:spcBef>
              <a:spcAft>
                <a:spcPts val="0"/>
              </a:spcAft>
              <a:buClr>
                <a:srgbClr val="4B2E83"/>
              </a:buClr>
              <a:buSzPts val="2000"/>
              <a:buFont typeface="Open Sans"/>
              <a:buChar char="–"/>
            </a:pPr>
            <a:r>
              <a:rPr lang="en" sz="2000">
                <a:solidFill>
                  <a:srgbClr val="4B2E83"/>
                </a:solidFill>
                <a:latin typeface="Open Sans"/>
                <a:ea typeface="Open Sans"/>
                <a:cs typeface="Open Sans"/>
                <a:sym typeface="Open Sans"/>
              </a:rPr>
              <a:t>Again, the terms and funder intent are factors.</a:t>
            </a:r>
            <a:endParaRPr sz="20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0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000">
              <a:solidFill>
                <a:srgbClr val="4B2E83"/>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 name="Shape 821"/>
        <p:cNvGrpSpPr/>
        <p:nvPr/>
      </p:nvGrpSpPr>
      <p:grpSpPr>
        <a:xfrm>
          <a:off x="0" y="0"/>
          <a:ext cx="0" cy="0"/>
          <a:chOff x="0" y="0"/>
          <a:chExt cx="0" cy="0"/>
        </a:xfrm>
      </p:grpSpPr>
      <p:sp>
        <p:nvSpPr>
          <p:cNvPr id="822" name="Google Shape;822;p13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Complex Gifts</a:t>
            </a:r>
            <a:endParaRPr/>
          </a:p>
        </p:txBody>
      </p:sp>
      <p:sp>
        <p:nvSpPr>
          <p:cNvPr id="823" name="Google Shape;823;p139"/>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4B2E83"/>
                </a:solidFill>
              </a:rPr>
              <a:t>Challenges</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a:t>
            </a:r>
            <a:r>
              <a:rPr lang="en"/>
              <a:t> </a:t>
            </a:r>
            <a:r>
              <a:rPr lang="en">
                <a:solidFill>
                  <a:srgbClr val="4B2E83"/>
                </a:solidFill>
              </a:rPr>
              <a:t> 	Volume:</a:t>
            </a:r>
            <a:r>
              <a:rPr lang="en"/>
              <a:t> </a:t>
            </a:r>
            <a:r>
              <a:rPr lang="en">
                <a:solidFill>
                  <a:srgbClr val="4B2E83"/>
                </a:solidFill>
              </a:rPr>
              <a:t>80,000+ transactions annually</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Variety:</a:t>
            </a:r>
            <a:r>
              <a:rPr lang="en"/>
              <a:t>  </a:t>
            </a:r>
            <a:r>
              <a:rPr lang="en">
                <a:solidFill>
                  <a:srgbClr val="4B2E83"/>
                </a:solidFill>
              </a:rPr>
              <a:t>Providing proactive answers/solutions</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Veracity: Receiving full documentation</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Velocity: Streamlining check processing</a:t>
            </a:r>
            <a:endParaRPr>
              <a:solidFill>
                <a:srgbClr val="4B2E83"/>
              </a:solidFill>
            </a:endParaRPr>
          </a:p>
          <a:p>
            <a:pPr indent="800100" lvl="0" marL="1371600" rtl="0" algn="l">
              <a:lnSpc>
                <a:spcPct val="115000"/>
              </a:lnSpc>
              <a:spcBef>
                <a:spcPts val="0"/>
              </a:spcBef>
              <a:spcAft>
                <a:spcPts val="0"/>
              </a:spcAft>
              <a:buNone/>
            </a:pPr>
            <a:r>
              <a:rPr lang="en">
                <a:solidFill>
                  <a:srgbClr val="4B2E83"/>
                </a:solidFill>
              </a:rPr>
              <a:t>(OFM 5 business day requirement)</a:t>
            </a:r>
            <a:endParaRPr>
              <a:solidFill>
                <a:srgbClr val="4B2E83"/>
              </a:solidFill>
            </a:endParaRPr>
          </a:p>
          <a:p>
            <a:pPr indent="0" lvl="0" marL="0" rtl="0" algn="l">
              <a:spcBef>
                <a:spcPts val="48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8" name="Shape 828"/>
        <p:cNvGrpSpPr/>
        <p:nvPr/>
      </p:nvGrpSpPr>
      <p:grpSpPr>
        <a:xfrm>
          <a:off x="0" y="0"/>
          <a:ext cx="0" cy="0"/>
          <a:chOff x="0" y="0"/>
          <a:chExt cx="0" cy="0"/>
        </a:xfrm>
      </p:grpSpPr>
      <p:sp>
        <p:nvSpPr>
          <p:cNvPr id="829" name="Google Shape;829;p14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Gift Acceptance</a:t>
            </a:r>
            <a:endParaRPr/>
          </a:p>
        </p:txBody>
      </p:sp>
      <p:sp>
        <p:nvSpPr>
          <p:cNvPr id="830" name="Google Shape;830;p140"/>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4B2E83"/>
                </a:solidFill>
              </a:rPr>
              <a:t>What we are screening for in Gift Services:</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Nature of Support (type, amount, restriction)</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Gift agreements or award letters</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Benefits received by funder</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Funder Stipulation</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No overhead/No indirect cost clause</a:t>
            </a:r>
            <a:endParaRPr>
              <a:solidFill>
                <a:srgbClr val="4B2E83"/>
              </a:solidFill>
            </a:endParaRPr>
          </a:p>
          <a:p>
            <a:pPr indent="0" lvl="0" marL="914400" rtl="0" algn="l">
              <a:lnSpc>
                <a:spcPct val="115000"/>
              </a:lnSpc>
              <a:spcBef>
                <a:spcPts val="0"/>
              </a:spcBef>
              <a:spcAft>
                <a:spcPts val="0"/>
              </a:spcAft>
              <a:buNone/>
            </a:pPr>
            <a:r>
              <a:rPr lang="en" sz="1600">
                <a:solidFill>
                  <a:srgbClr val="4B2E83"/>
                </a:solidFill>
              </a:rPr>
              <a:t>5% Gift Assessment mandated by APS 36.2</a:t>
            </a:r>
            <a:endParaRPr sz="1600">
              <a:solidFill>
                <a:srgbClr val="4B2E83"/>
              </a:solidFill>
            </a:endParaRPr>
          </a:p>
          <a:p>
            <a:pPr indent="0" lvl="0" marL="0" rtl="0" algn="l">
              <a:spcBef>
                <a:spcPts val="48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5" name="Shape 835"/>
        <p:cNvGrpSpPr/>
        <p:nvPr/>
      </p:nvGrpSpPr>
      <p:grpSpPr>
        <a:xfrm>
          <a:off x="0" y="0"/>
          <a:ext cx="0" cy="0"/>
          <a:chOff x="0" y="0"/>
          <a:chExt cx="0" cy="0"/>
        </a:xfrm>
      </p:grpSpPr>
      <p:sp>
        <p:nvSpPr>
          <p:cNvPr id="836" name="Google Shape;836;p141"/>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Gift Acceptance Worksheet</a:t>
            </a:r>
            <a:endParaRPr/>
          </a:p>
        </p:txBody>
      </p:sp>
      <p:sp>
        <p:nvSpPr>
          <p:cNvPr id="837" name="Google Shape;837;p141"/>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4B2E83"/>
                </a:solidFill>
              </a:rPr>
              <a:t>A new online gift transmittal is in production:</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Built-in logic</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Adaptive form</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Approval workflows </a:t>
            </a:r>
            <a:endParaRPr>
              <a:solidFill>
                <a:srgbClr val="4B2E83"/>
              </a:solidFill>
            </a:endParaRPr>
          </a:p>
          <a:p>
            <a:pPr indent="0" lvl="0" marL="457200" rtl="0" algn="l">
              <a:lnSpc>
                <a:spcPct val="115000"/>
              </a:lnSpc>
              <a:spcBef>
                <a:spcPts val="0"/>
              </a:spcBef>
              <a:spcAft>
                <a:spcPts val="0"/>
              </a:spcAft>
              <a:buNone/>
            </a:pPr>
            <a:r>
              <a:rPr lang="en">
                <a:solidFill>
                  <a:srgbClr val="4B2E83"/>
                </a:solidFill>
              </a:rPr>
              <a:t>-   	Maximizing efficiency/minimizing risk</a:t>
            </a:r>
            <a:endParaRPr>
              <a:solidFill>
                <a:srgbClr val="4B2E83"/>
              </a:solidFill>
            </a:endParaRPr>
          </a:p>
          <a:p>
            <a:pPr indent="0" lvl="0" marL="0" rtl="0" algn="l">
              <a:spcBef>
                <a:spcPts val="48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sp>
        <p:nvSpPr>
          <p:cNvPr id="843" name="Google Shape;843;p142"/>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Processing Gifts</a:t>
            </a:r>
            <a:endParaRPr/>
          </a:p>
        </p:txBody>
      </p:sp>
      <p:sp>
        <p:nvSpPr>
          <p:cNvPr id="844" name="Google Shape;844;p142"/>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Online Gift Transmittal:</a:t>
            </a:r>
            <a:endParaRPr/>
          </a:p>
          <a:p>
            <a:pPr indent="0" lvl="0" marL="0" rtl="0" algn="l">
              <a:lnSpc>
                <a:spcPct val="115000"/>
              </a:lnSpc>
              <a:spcBef>
                <a:spcPts val="0"/>
              </a:spcBef>
              <a:spcAft>
                <a:spcPts val="0"/>
              </a:spcAft>
              <a:buNone/>
            </a:pPr>
            <a:r>
              <a:rPr lang="en" sz="1400" u="sng">
                <a:solidFill>
                  <a:srgbClr val="954F72"/>
                </a:solidFill>
                <a:hlinkClick r:id="rId3"/>
              </a:rPr>
              <a:t>https://gs.gifts.washington.edu/uwnetid/GiftTransmittal</a:t>
            </a:r>
            <a:endParaRPr/>
          </a:p>
          <a:p>
            <a:pPr indent="0" lvl="0" marL="0" rtl="0" algn="l">
              <a:lnSpc>
                <a:spcPct val="115000"/>
              </a:lnSpc>
              <a:spcBef>
                <a:spcPts val="0"/>
              </a:spcBef>
              <a:spcAft>
                <a:spcPts val="0"/>
              </a:spcAft>
              <a:buNone/>
            </a:pPr>
            <a:r>
              <a:t/>
            </a:r>
            <a:endParaRPr/>
          </a:p>
          <a:p>
            <a:pPr indent="0" lvl="0" marL="0" rtl="0" algn="l">
              <a:spcBef>
                <a:spcPts val="480"/>
              </a:spcBef>
              <a:spcAft>
                <a:spcPts val="0"/>
              </a:spcAft>
              <a:buNone/>
            </a:pPr>
            <a:r>
              <a:rPr lang="en"/>
              <a:t>PDF forms:</a:t>
            </a:r>
            <a:br>
              <a:rPr lang="en"/>
            </a:br>
            <a:r>
              <a:rPr lang="en" sz="1400" u="sng">
                <a:solidFill>
                  <a:srgbClr val="954F72"/>
                </a:solidFill>
                <a:hlinkClick r:id="rId4"/>
              </a:rPr>
              <a:t>https://depts.washington.edu/uwadv/central-resources/gproc/forms/gift-transmittal/</a:t>
            </a:r>
            <a:endParaRPr sz="1400">
              <a:solidFill>
                <a:srgbClr val="954F72"/>
              </a:solidFill>
            </a:endParaRPr>
          </a:p>
          <a:p>
            <a:pPr indent="0" lvl="0" marL="0" rtl="0" algn="l">
              <a:spcBef>
                <a:spcPts val="480"/>
              </a:spcBef>
              <a:spcAft>
                <a:spcPts val="0"/>
              </a:spcAft>
              <a:buNone/>
            </a:pPr>
            <a:r>
              <a:t/>
            </a:r>
            <a:endParaRPr sz="1400"/>
          </a:p>
          <a:p>
            <a:pPr indent="0" lvl="0" marL="0" rtl="0" algn="l">
              <a:spcBef>
                <a:spcPts val="480"/>
              </a:spcBef>
              <a:spcAft>
                <a:spcPts val="0"/>
              </a:spcAft>
              <a:buNone/>
            </a:pPr>
            <a:r>
              <a:rPr b="1" lang="en"/>
              <a:t>Campus </a:t>
            </a:r>
            <a:endParaRPr b="1"/>
          </a:p>
          <a:p>
            <a:pPr indent="0" lvl="0" marL="0" rtl="0" algn="l">
              <a:spcBef>
                <a:spcPts val="480"/>
              </a:spcBef>
              <a:spcAft>
                <a:spcPts val="0"/>
              </a:spcAft>
              <a:buNone/>
            </a:pPr>
            <a:r>
              <a:rPr lang="en"/>
              <a:t>Send to: Gift Services, Box 359505</a:t>
            </a:r>
            <a:endParaRPr/>
          </a:p>
          <a:p>
            <a:pPr indent="0" lvl="0" marL="0" rtl="0" algn="l">
              <a:spcBef>
                <a:spcPts val="480"/>
              </a:spcBef>
              <a:spcAft>
                <a:spcPts val="0"/>
              </a:spcAft>
              <a:buNone/>
            </a:pPr>
            <a:r>
              <a:t/>
            </a:r>
            <a:endParaRPr/>
          </a:p>
          <a:p>
            <a:pPr indent="0" lvl="0" marL="0" rtl="0" algn="l">
              <a:spcBef>
                <a:spcPts val="480"/>
              </a:spcBef>
              <a:spcAft>
                <a:spcPts val="0"/>
              </a:spcAft>
              <a:buNone/>
            </a:pPr>
            <a:r>
              <a:rPr b="1" lang="en"/>
              <a:t>Medicine</a:t>
            </a:r>
            <a:endParaRPr b="1"/>
          </a:p>
          <a:p>
            <a:pPr indent="0" lvl="0" marL="0" rtl="0" algn="l">
              <a:spcBef>
                <a:spcPts val="480"/>
              </a:spcBef>
              <a:spcAft>
                <a:spcPts val="0"/>
              </a:spcAft>
              <a:buNone/>
            </a:pPr>
            <a:r>
              <a:rPr lang="en"/>
              <a:t>Send to: UW Medicine Advancement, Box 358045</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8" name="Shape 848"/>
        <p:cNvGrpSpPr/>
        <p:nvPr/>
      </p:nvGrpSpPr>
      <p:grpSpPr>
        <a:xfrm>
          <a:off x="0" y="0"/>
          <a:ext cx="0" cy="0"/>
          <a:chOff x="0" y="0"/>
          <a:chExt cx="0" cy="0"/>
        </a:xfrm>
      </p:grpSpPr>
      <p:sp>
        <p:nvSpPr>
          <p:cNvPr id="849" name="Google Shape;849;p14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Open Sans"/>
                <a:ea typeface="Open Sans"/>
                <a:cs typeface="Open Sans"/>
                <a:sym typeface="Open Sans"/>
              </a:rPr>
              <a:t>Questions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3" name="Shape 853"/>
        <p:cNvGrpSpPr/>
        <p:nvPr/>
      </p:nvGrpSpPr>
      <p:grpSpPr>
        <a:xfrm>
          <a:off x="0" y="0"/>
          <a:ext cx="0" cy="0"/>
          <a:chOff x="0" y="0"/>
          <a:chExt cx="0" cy="0"/>
        </a:xfrm>
      </p:grpSpPr>
      <p:sp>
        <p:nvSpPr>
          <p:cNvPr id="854" name="Google Shape;854;p144"/>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External Funding: </a:t>
            </a:r>
            <a:endParaRPr sz="4200"/>
          </a:p>
          <a:p>
            <a:pPr indent="0" lvl="0" marL="0" marR="0" rtl="0" algn="l">
              <a:lnSpc>
                <a:spcPct val="100000"/>
              </a:lnSpc>
              <a:spcBef>
                <a:spcPts val="0"/>
              </a:spcBef>
              <a:spcAft>
                <a:spcPts val="0"/>
              </a:spcAft>
              <a:buClr>
                <a:srgbClr val="4B2E83"/>
              </a:buClr>
              <a:buSzPts val="1500"/>
              <a:buFont typeface="Arial"/>
              <a:buNone/>
            </a:pPr>
            <a:r>
              <a:rPr lang="en" sz="4200"/>
              <a:t>Provision of Services or Sponsored Program</a:t>
            </a:r>
            <a:endParaRPr sz="3800"/>
          </a:p>
        </p:txBody>
      </p:sp>
      <p:sp>
        <p:nvSpPr>
          <p:cNvPr id="855" name="Google Shape;855;p144"/>
          <p:cNvSpPr txBox="1"/>
          <p:nvPr/>
        </p:nvSpPr>
        <p:spPr>
          <a:xfrm>
            <a:off x="692029" y="4965299"/>
            <a:ext cx="6656700" cy="13101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400"/>
              <a:buFont typeface="Arial"/>
              <a:buNone/>
            </a:pPr>
            <a:r>
              <a:rPr lang="en" sz="1600">
                <a:solidFill>
                  <a:schemeClr val="dk1"/>
                </a:solidFill>
                <a:latin typeface="Open Sans"/>
                <a:ea typeface="Open Sans"/>
                <a:cs typeface="Open Sans"/>
                <a:sym typeface="Open Sans"/>
              </a:rPr>
              <a:t>March, 2020 MRAM</a:t>
            </a:r>
            <a:endParaRPr sz="1600">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a:t>
            </a:r>
            <a:endParaRPr sz="1600">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Director, Office of Sponsored Programs</a:t>
            </a:r>
            <a:endParaRPr sz="1600">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Fuchi Obioha </a:t>
            </a:r>
            <a:endParaRPr sz="1600">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Director, UW Tax Office</a:t>
            </a:r>
            <a:endParaRPr sz="1600">
              <a:solidFill>
                <a:srgbClr val="33006F"/>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9" name="Shape 859"/>
        <p:cNvGrpSpPr/>
        <p:nvPr/>
      </p:nvGrpSpPr>
      <p:grpSpPr>
        <a:xfrm>
          <a:off x="0" y="0"/>
          <a:ext cx="0" cy="0"/>
          <a:chOff x="0" y="0"/>
          <a:chExt cx="0" cy="0"/>
        </a:xfrm>
      </p:grpSpPr>
      <p:sp>
        <p:nvSpPr>
          <p:cNvPr id="860" name="Google Shape;860;p145"/>
          <p:cNvSpPr txBox="1"/>
          <p:nvPr>
            <p:ph idx="1" type="body"/>
          </p:nvPr>
        </p:nvSpPr>
        <p:spPr>
          <a:xfrm>
            <a:off x="671750" y="142898"/>
            <a:ext cx="8184600" cy="1199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3000"/>
              <a:buFont typeface="Arial"/>
              <a:buNone/>
            </a:pPr>
            <a:r>
              <a:rPr lang="en"/>
              <a:t>Why is the Distinction Important? </a:t>
            </a:r>
            <a:endParaRPr/>
          </a:p>
        </p:txBody>
      </p:sp>
      <p:sp>
        <p:nvSpPr>
          <p:cNvPr id="861" name="Google Shape;861;p145"/>
          <p:cNvSpPr txBox="1"/>
          <p:nvPr>
            <p:ph idx="2" type="body"/>
          </p:nvPr>
        </p:nvSpPr>
        <p:spPr>
          <a:xfrm>
            <a:off x="659305" y="1584325"/>
            <a:ext cx="8196300" cy="4015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SzPts val="2400"/>
              <a:buChar char="&gt;"/>
            </a:pPr>
            <a:r>
              <a:rPr lang="en"/>
              <a:t>Overhead structure, taxes and accounting treatment different for services, depending on type of revenue:</a:t>
            </a:r>
            <a:endParaRPr/>
          </a:p>
          <a:p>
            <a:pPr indent="-330200" lvl="1" marL="914400" marR="0" rtl="0" algn="l">
              <a:lnSpc>
                <a:spcPct val="100000"/>
              </a:lnSpc>
              <a:spcBef>
                <a:spcPts val="0"/>
              </a:spcBef>
              <a:spcAft>
                <a:spcPts val="0"/>
              </a:spcAft>
              <a:buSzPts val="1600"/>
              <a:buChar char="–"/>
            </a:pPr>
            <a:r>
              <a:rPr lang="en" sz="1600"/>
              <a:t>Department revenue</a:t>
            </a:r>
            <a:endParaRPr sz="1600"/>
          </a:p>
          <a:p>
            <a:pPr indent="-330200" lvl="1" marL="914400" marR="0" rtl="0" algn="l">
              <a:lnSpc>
                <a:spcPct val="100000"/>
              </a:lnSpc>
              <a:spcBef>
                <a:spcPts val="0"/>
              </a:spcBef>
              <a:spcAft>
                <a:spcPts val="0"/>
              </a:spcAft>
              <a:buSzPts val="1600"/>
              <a:buChar char="–"/>
            </a:pPr>
            <a:r>
              <a:rPr lang="en" sz="1600"/>
              <a:t>Recharge Center </a:t>
            </a:r>
            <a:endParaRPr sz="1600"/>
          </a:p>
          <a:p>
            <a:pPr indent="-330200" lvl="1" marL="914400" marR="0" rtl="0" algn="l">
              <a:lnSpc>
                <a:spcPct val="100000"/>
              </a:lnSpc>
              <a:spcBef>
                <a:spcPts val="0"/>
              </a:spcBef>
              <a:spcAft>
                <a:spcPts val="0"/>
              </a:spcAft>
              <a:buSzPts val="1600"/>
              <a:buChar char="–"/>
            </a:pPr>
            <a:r>
              <a:rPr lang="en" sz="1600"/>
              <a:t>Program Income</a:t>
            </a:r>
            <a:endParaRPr sz="1600"/>
          </a:p>
          <a:p>
            <a:pPr indent="-330200" lvl="1" marL="914400" marR="0" rtl="0" algn="l">
              <a:lnSpc>
                <a:spcPct val="100000"/>
              </a:lnSpc>
              <a:spcBef>
                <a:spcPts val="0"/>
              </a:spcBef>
              <a:spcAft>
                <a:spcPts val="0"/>
              </a:spcAft>
              <a:buSzPts val="1600"/>
              <a:buChar char="–"/>
            </a:pPr>
            <a:r>
              <a:rPr lang="en" sz="1600"/>
              <a:t>Auxiliary</a:t>
            </a:r>
            <a:endParaRPr sz="1600"/>
          </a:p>
          <a:p>
            <a:pPr indent="0" lvl="0" marL="914400" marR="0" rtl="0" algn="l">
              <a:lnSpc>
                <a:spcPct val="100000"/>
              </a:lnSpc>
              <a:spcBef>
                <a:spcPts val="0"/>
              </a:spcBef>
              <a:spcAft>
                <a:spcPts val="0"/>
              </a:spcAft>
              <a:buNone/>
            </a:pPr>
            <a:r>
              <a:t/>
            </a:r>
            <a:endParaRPr/>
          </a:p>
          <a:p>
            <a:pPr indent="-381000" lvl="0" marL="457200" marR="0" rtl="0" algn="l">
              <a:lnSpc>
                <a:spcPct val="100000"/>
              </a:lnSpc>
              <a:spcBef>
                <a:spcPts val="0"/>
              </a:spcBef>
              <a:spcAft>
                <a:spcPts val="0"/>
              </a:spcAft>
              <a:buSzPts val="2400"/>
              <a:buChar char="&gt;"/>
            </a:pPr>
            <a:r>
              <a:rPr lang="en"/>
              <a:t>Reporting and audit requirements for sponsored programs specific to funding from awards:</a:t>
            </a:r>
            <a:endParaRPr/>
          </a:p>
          <a:p>
            <a:pPr indent="-330200" lvl="1" marL="914400" marR="0" rtl="0" algn="l">
              <a:lnSpc>
                <a:spcPct val="100000"/>
              </a:lnSpc>
              <a:spcBef>
                <a:spcPts val="0"/>
              </a:spcBef>
              <a:spcAft>
                <a:spcPts val="0"/>
              </a:spcAft>
              <a:buSzPts val="1600"/>
              <a:buChar char="–"/>
            </a:pPr>
            <a:r>
              <a:rPr lang="en" sz="1600"/>
              <a:t>Schedule of Expenditures of Federal Awards </a:t>
            </a:r>
            <a:endParaRPr sz="1600"/>
          </a:p>
          <a:p>
            <a:pPr indent="-330200" lvl="1" marL="914400" marR="0" rtl="0" algn="l">
              <a:lnSpc>
                <a:spcPct val="100000"/>
              </a:lnSpc>
              <a:spcBef>
                <a:spcPts val="0"/>
              </a:spcBef>
              <a:spcAft>
                <a:spcPts val="0"/>
              </a:spcAft>
              <a:buSzPts val="1600"/>
              <a:buChar char="–"/>
            </a:pPr>
            <a:r>
              <a:rPr lang="en" sz="1600"/>
              <a:t>Single Audit</a:t>
            </a:r>
            <a:endParaRPr sz="1600"/>
          </a:p>
          <a:p>
            <a:pPr indent="-330200" lvl="1" marL="914400" marR="0" rtl="0" algn="l">
              <a:lnSpc>
                <a:spcPct val="100000"/>
              </a:lnSpc>
              <a:spcBef>
                <a:spcPts val="0"/>
              </a:spcBef>
              <a:spcAft>
                <a:spcPts val="0"/>
              </a:spcAft>
              <a:buSzPts val="1600"/>
              <a:buChar char="–"/>
            </a:pPr>
            <a:r>
              <a:rPr lang="en" sz="1600"/>
              <a:t>Higher Education Research and Development (HERD) report</a:t>
            </a:r>
            <a:endParaRPr sz="1600"/>
          </a:p>
          <a:p>
            <a:pPr indent="0" lvl="0" marL="914400" marR="0" rtl="0" algn="l">
              <a:lnSpc>
                <a:spcPct val="100000"/>
              </a:lnSpc>
              <a:spcBef>
                <a:spcPts val="0"/>
              </a:spcBef>
              <a:spcAft>
                <a:spcPts val="0"/>
              </a:spcAft>
              <a:buNone/>
            </a:pPr>
            <a:r>
              <a:t/>
            </a:r>
            <a:endParaRPr/>
          </a:p>
          <a:p>
            <a:pPr indent="-381000" lvl="0" marL="457200" marR="0" rtl="0" algn="l">
              <a:lnSpc>
                <a:spcPct val="100000"/>
              </a:lnSpc>
              <a:spcBef>
                <a:spcPts val="0"/>
              </a:spcBef>
              <a:spcAft>
                <a:spcPts val="0"/>
              </a:spcAft>
              <a:buSzPts val="2400"/>
              <a:buChar char="&gt;"/>
            </a:pPr>
            <a:r>
              <a:rPr lang="en"/>
              <a:t>UW policy on Sales of Goods and Services: Administrative Policy Statement </a:t>
            </a:r>
            <a:r>
              <a:rPr lang="en" u="sng">
                <a:solidFill>
                  <a:schemeClr val="hlink"/>
                </a:solidFill>
                <a:hlinkClick r:id="rId3"/>
              </a:rPr>
              <a:t>(APS) 59.5</a:t>
            </a:r>
            <a:endParaRPr/>
          </a:p>
          <a:p>
            <a:pPr indent="0" lvl="0" marL="0" marR="0" rtl="0" algn="l">
              <a:lnSpc>
                <a:spcPct val="100000"/>
              </a:lnSpc>
              <a:spcBef>
                <a:spcPts val="0"/>
              </a:spcBef>
              <a:spcAft>
                <a:spcPts val="0"/>
              </a:spcAft>
              <a:buClr>
                <a:srgbClr val="4B2E83"/>
              </a:buClr>
              <a:buSzPts val="2400"/>
              <a:buFont typeface="Merriweather Sans"/>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6" name="Shape 866"/>
        <p:cNvGrpSpPr/>
        <p:nvPr/>
      </p:nvGrpSpPr>
      <p:grpSpPr>
        <a:xfrm>
          <a:off x="0" y="0"/>
          <a:ext cx="0" cy="0"/>
          <a:chOff x="0" y="0"/>
          <a:chExt cx="0" cy="0"/>
        </a:xfrm>
      </p:grpSpPr>
      <p:sp>
        <p:nvSpPr>
          <p:cNvPr id="867" name="Google Shape;867;p146"/>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Guidance Development</a:t>
            </a:r>
            <a:endParaRPr/>
          </a:p>
        </p:txBody>
      </p:sp>
      <p:sp>
        <p:nvSpPr>
          <p:cNvPr id="868" name="Google Shape;868;p146"/>
          <p:cNvSpPr txBox="1"/>
          <p:nvPr>
            <p:ph idx="2" type="body"/>
          </p:nvPr>
        </p:nvSpPr>
        <p:spPr>
          <a:xfrm>
            <a:off x="665900" y="1541050"/>
            <a:ext cx="8196300" cy="3591000"/>
          </a:xfrm>
          <a:prstGeom prst="rect">
            <a:avLst/>
          </a:prstGeom>
        </p:spPr>
        <p:txBody>
          <a:bodyPr anchorCtr="0" anchor="t" bIns="91425" lIns="91425" spcFirstLastPara="1" rIns="91425" wrap="square" tIns="91425">
            <a:noAutofit/>
          </a:bodyPr>
          <a:lstStyle/>
          <a:p>
            <a:pPr indent="0" lvl="0" marL="0" rtl="0" algn="l">
              <a:lnSpc>
                <a:spcPct val="150000"/>
              </a:lnSpc>
              <a:spcBef>
                <a:spcPts val="480"/>
              </a:spcBef>
              <a:spcAft>
                <a:spcPts val="0"/>
              </a:spcAft>
              <a:buNone/>
            </a:pPr>
            <a:r>
              <a:rPr lang="en"/>
              <a:t>Working group: </a:t>
            </a:r>
            <a:endParaRPr/>
          </a:p>
          <a:p>
            <a:pPr indent="0" lvl="0" marL="457200" rtl="0" algn="l">
              <a:lnSpc>
                <a:spcPct val="150000"/>
              </a:lnSpc>
              <a:spcBef>
                <a:spcPts val="480"/>
              </a:spcBef>
              <a:spcAft>
                <a:spcPts val="0"/>
              </a:spcAft>
              <a:buNone/>
            </a:pPr>
            <a:r>
              <a:rPr lang="en"/>
              <a:t>Management Accounting and Analysis (MAA), Office of Planning &amp; Budgeting (OPB), Research Accounting and Analysis (RAA), and OSP</a:t>
            </a:r>
            <a:endParaRPr/>
          </a:p>
          <a:p>
            <a:pPr indent="0" lvl="0" marL="0" rtl="0" algn="l">
              <a:lnSpc>
                <a:spcPct val="150000"/>
              </a:lnSpc>
              <a:spcBef>
                <a:spcPts val="480"/>
              </a:spcBef>
              <a:spcAft>
                <a:spcPts val="0"/>
              </a:spcAft>
              <a:buNone/>
            </a:pPr>
            <a:r>
              <a:t/>
            </a:r>
            <a:endParaRPr/>
          </a:p>
          <a:p>
            <a:pPr indent="0" lvl="0" marL="457200" rtl="0" algn="l">
              <a:lnSpc>
                <a:spcPct val="150000"/>
              </a:lnSpc>
              <a:spcBef>
                <a:spcPts val="480"/>
              </a:spcBef>
              <a:spcAft>
                <a:spcPts val="0"/>
              </a:spcAft>
              <a:buNone/>
            </a:pPr>
            <a:r>
              <a:t/>
            </a:r>
            <a:endParaRPr/>
          </a:p>
          <a:p>
            <a:pPr indent="0" lvl="0" marL="0" rtl="0" algn="l">
              <a:lnSpc>
                <a:spcPct val="115000"/>
              </a:lnSpc>
              <a:spcBef>
                <a:spcPts val="48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3" name="Shape 873"/>
        <p:cNvGrpSpPr/>
        <p:nvPr/>
      </p:nvGrpSpPr>
      <p:grpSpPr>
        <a:xfrm>
          <a:off x="0" y="0"/>
          <a:ext cx="0" cy="0"/>
          <a:chOff x="0" y="0"/>
          <a:chExt cx="0" cy="0"/>
        </a:xfrm>
      </p:grpSpPr>
      <p:sp>
        <p:nvSpPr>
          <p:cNvPr id="874" name="Google Shape;874;p14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Results: New Web Guidance and FAQs</a:t>
            </a:r>
            <a:endParaRPr/>
          </a:p>
        </p:txBody>
      </p:sp>
      <p:sp>
        <p:nvSpPr>
          <p:cNvPr id="875" name="Google Shape;875;p147"/>
          <p:cNvSpPr txBox="1"/>
          <p:nvPr>
            <p:ph idx="2" type="body"/>
          </p:nvPr>
        </p:nvSpPr>
        <p:spPr>
          <a:xfrm>
            <a:off x="659300" y="1589675"/>
            <a:ext cx="8196300" cy="41625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480"/>
              </a:spcBef>
              <a:spcAft>
                <a:spcPts val="0"/>
              </a:spcAft>
              <a:buSzPts val="2400"/>
              <a:buChar char="&gt;"/>
            </a:pPr>
            <a:r>
              <a:rPr lang="en"/>
              <a:t>Sponsored Program or Service? </a:t>
            </a:r>
            <a:endParaRPr/>
          </a:p>
          <a:p>
            <a:pPr indent="-355600" lvl="1" marL="914400" rtl="0" algn="l">
              <a:lnSpc>
                <a:spcPct val="150000"/>
              </a:lnSpc>
              <a:spcBef>
                <a:spcPts val="0"/>
              </a:spcBef>
              <a:spcAft>
                <a:spcPts val="0"/>
              </a:spcAft>
              <a:buSzPts val="2000"/>
              <a:buChar char="–"/>
            </a:pPr>
            <a:r>
              <a:rPr lang="en"/>
              <a:t>Sponsored Program Indicators</a:t>
            </a:r>
            <a:endParaRPr/>
          </a:p>
          <a:p>
            <a:pPr indent="-355600" lvl="1" marL="914400" rtl="0" algn="l">
              <a:lnSpc>
                <a:spcPct val="150000"/>
              </a:lnSpc>
              <a:spcBef>
                <a:spcPts val="0"/>
              </a:spcBef>
              <a:spcAft>
                <a:spcPts val="0"/>
              </a:spcAft>
              <a:buSzPts val="2000"/>
              <a:buChar char="–"/>
            </a:pPr>
            <a:r>
              <a:rPr lang="en"/>
              <a:t>Service </a:t>
            </a:r>
            <a:r>
              <a:rPr lang="en"/>
              <a:t>Indicators</a:t>
            </a:r>
            <a:endParaRPr/>
          </a:p>
          <a:p>
            <a:pPr indent="-381000" lvl="0" marL="457200" rtl="0" algn="l">
              <a:lnSpc>
                <a:spcPct val="150000"/>
              </a:lnSpc>
              <a:spcBef>
                <a:spcPts val="0"/>
              </a:spcBef>
              <a:spcAft>
                <a:spcPts val="0"/>
              </a:spcAft>
              <a:buSzPts val="2400"/>
              <a:buChar char="&gt;"/>
            </a:pPr>
            <a:r>
              <a:rPr lang="en" u="sng">
                <a:solidFill>
                  <a:schemeClr val="hlink"/>
                </a:solidFill>
                <a:hlinkClick r:id="rId3"/>
              </a:rPr>
              <a:t>Service Activity: Who do I contact?</a:t>
            </a:r>
            <a:endParaRPr/>
          </a:p>
          <a:p>
            <a:pPr indent="0" lvl="0" marL="914400" rtl="0" algn="l">
              <a:lnSpc>
                <a:spcPct val="150000"/>
              </a:lnSpc>
              <a:spcBef>
                <a:spcPts val="480"/>
              </a:spcBef>
              <a:spcAft>
                <a:spcPts val="0"/>
              </a:spcAft>
              <a:buNone/>
            </a:pPr>
            <a:r>
              <a:rPr lang="en" u="sng">
                <a:solidFill>
                  <a:schemeClr val="accent5"/>
                </a:solidFill>
                <a:hlinkClick r:id="rId4"/>
              </a:rPr>
              <a:t> </a:t>
            </a:r>
            <a:endParaRPr/>
          </a:p>
          <a:p>
            <a:pPr indent="0" lvl="0" marL="457200" rtl="0" algn="l">
              <a:lnSpc>
                <a:spcPct val="150000"/>
              </a:lnSpc>
              <a:spcBef>
                <a:spcPts val="480"/>
              </a:spcBef>
              <a:spcAft>
                <a:spcPts val="0"/>
              </a:spcAft>
              <a:buNone/>
            </a:pPr>
            <a:r>
              <a:t/>
            </a:r>
            <a:endParaRPr/>
          </a:p>
          <a:p>
            <a:pPr indent="0" lvl="0" marL="0" rtl="0" algn="l">
              <a:lnSpc>
                <a:spcPct val="150000"/>
              </a:lnSpc>
              <a:spcBef>
                <a:spcPts val="480"/>
              </a:spcBef>
              <a:spcAft>
                <a:spcPts val="0"/>
              </a:spcAft>
              <a:buNone/>
            </a:pPr>
            <a:r>
              <a:rPr lang="en"/>
              <a:t>Link active on: 3.20.2020</a:t>
            </a:r>
            <a:endParaRPr/>
          </a:p>
        </p:txBody>
      </p:sp>
      <p:pic>
        <p:nvPicPr>
          <p:cNvPr id="876" name="Google Shape;876;p147"/>
          <p:cNvPicPr preferRelativeResize="0"/>
          <p:nvPr/>
        </p:nvPicPr>
        <p:blipFill rotWithShape="1">
          <a:blip r:embed="rId5">
            <a:alphaModFix/>
          </a:blip>
          <a:srcRect b="44756" l="67598" r="4147" t="22191"/>
          <a:stretch/>
        </p:blipFill>
        <p:spPr>
          <a:xfrm>
            <a:off x="5497474" y="4675175"/>
            <a:ext cx="3646524" cy="2182825"/>
          </a:xfrm>
          <a:prstGeom prst="rect">
            <a:avLst/>
          </a:prstGeom>
          <a:noFill/>
          <a:ln>
            <a:noFill/>
          </a:ln>
        </p:spPr>
      </p:pic>
      <p:sp>
        <p:nvSpPr>
          <p:cNvPr id="877" name="Google Shape;877;p147"/>
          <p:cNvSpPr/>
          <p:nvPr/>
        </p:nvSpPr>
        <p:spPr>
          <a:xfrm>
            <a:off x="4672250" y="6109050"/>
            <a:ext cx="1163400" cy="657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Google Shape;556;p10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3000"/>
              <a:buNone/>
            </a:pPr>
            <a:r>
              <a:rPr lang="en"/>
              <a:t>Operations – our research is not “closed”</a:t>
            </a:r>
            <a:endParaRPr/>
          </a:p>
        </p:txBody>
      </p:sp>
      <p:sp>
        <p:nvSpPr>
          <p:cNvPr id="557" name="Google Shape;557;p103"/>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FFFF"/>
              </a:buClr>
              <a:buSzPts val="4800"/>
              <a:buNone/>
            </a:pPr>
            <a:r>
              <a:rPr lang="en" sz="4800"/>
              <a:t>Business, Academic </a:t>
            </a:r>
            <a:r>
              <a:rPr i="1" lang="en" sz="4800" u="sng">
                <a:solidFill>
                  <a:srgbClr val="D4AD53"/>
                </a:solidFill>
              </a:rPr>
              <a:t>and</a:t>
            </a:r>
            <a:r>
              <a:rPr i="1" lang="en" sz="4800" u="sng"/>
              <a:t> </a:t>
            </a:r>
            <a:r>
              <a:rPr i="1" lang="en" sz="4800" u="sng">
                <a:solidFill>
                  <a:srgbClr val="D4AD53"/>
                </a:solidFill>
              </a:rPr>
              <a:t>Research</a:t>
            </a:r>
            <a:r>
              <a:rPr lang="en" sz="4800"/>
              <a:t> Continuity Plan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2" name="Shape 882"/>
        <p:cNvGrpSpPr/>
        <p:nvPr/>
      </p:nvGrpSpPr>
      <p:grpSpPr>
        <a:xfrm>
          <a:off x="0" y="0"/>
          <a:ext cx="0" cy="0"/>
          <a:chOff x="0" y="0"/>
          <a:chExt cx="0" cy="0"/>
        </a:xfrm>
      </p:grpSpPr>
      <p:sp>
        <p:nvSpPr>
          <p:cNvPr id="883" name="Google Shape;883;p14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Sale of Goods and Services</a:t>
            </a:r>
            <a:endParaRPr/>
          </a:p>
          <a:p>
            <a:pPr indent="0" lvl="0" marL="0" rtl="0" algn="l">
              <a:spcBef>
                <a:spcPts val="600"/>
              </a:spcBef>
              <a:spcAft>
                <a:spcPts val="0"/>
              </a:spcAft>
              <a:buNone/>
            </a:pPr>
            <a:r>
              <a:rPr lang="en" sz="2400"/>
              <a:t>Information for Schools/Colleges</a:t>
            </a:r>
            <a:endParaRPr sz="2400"/>
          </a:p>
        </p:txBody>
      </p:sp>
      <p:sp>
        <p:nvSpPr>
          <p:cNvPr id="884" name="Google Shape;884;p148"/>
          <p:cNvSpPr txBox="1"/>
          <p:nvPr>
            <p:ph idx="2" type="body"/>
          </p:nvPr>
        </p:nvSpPr>
        <p:spPr>
          <a:xfrm>
            <a:off x="659300" y="1430475"/>
            <a:ext cx="8196300" cy="45681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
              <a:t>Use guidance when deciding whether to route a contract to OSP or handle within School</a:t>
            </a:r>
            <a:endParaRPr/>
          </a:p>
          <a:p>
            <a:pPr indent="0" lvl="0" marL="0" rtl="0" algn="l">
              <a:spcBef>
                <a:spcPts val="480"/>
              </a:spcBef>
              <a:spcAft>
                <a:spcPts val="0"/>
              </a:spcAft>
              <a:buNone/>
            </a:pPr>
            <a:r>
              <a:t/>
            </a:r>
            <a:endParaRPr/>
          </a:p>
          <a:p>
            <a:pPr indent="-381000" lvl="0" marL="457200" rtl="0" algn="l">
              <a:spcBef>
                <a:spcPts val="480"/>
              </a:spcBef>
              <a:spcAft>
                <a:spcPts val="0"/>
              </a:spcAft>
              <a:buSzPts val="2400"/>
              <a:buChar char="&gt;"/>
            </a:pPr>
            <a:r>
              <a:rPr lang="en"/>
              <a:t>Office that handle self-sustaining revenue:</a:t>
            </a:r>
            <a:endParaRPr/>
          </a:p>
          <a:p>
            <a:pPr indent="-342900" lvl="1" marL="914400" rtl="0" algn="l">
              <a:lnSpc>
                <a:spcPct val="115000"/>
              </a:lnSpc>
              <a:spcBef>
                <a:spcPts val="0"/>
              </a:spcBef>
              <a:spcAft>
                <a:spcPts val="0"/>
              </a:spcAft>
              <a:buSzPts val="1800"/>
              <a:buChar char="–"/>
            </a:pPr>
            <a:r>
              <a:rPr lang="en" sz="1800"/>
              <a:t>Program Income: </a:t>
            </a:r>
            <a:r>
              <a:rPr lang="en" sz="1800" u="sng">
                <a:solidFill>
                  <a:schemeClr val="hlink"/>
                </a:solidFill>
                <a:hlinkClick r:id="rId3"/>
              </a:rPr>
              <a:t>GCA</a:t>
            </a:r>
            <a:r>
              <a:rPr lang="en" sz="1800"/>
              <a:t> sets up budget number</a:t>
            </a:r>
            <a:endParaRPr sz="1800"/>
          </a:p>
          <a:p>
            <a:pPr indent="-342900" lvl="1" marL="914400" rtl="0" algn="l">
              <a:lnSpc>
                <a:spcPct val="115000"/>
              </a:lnSpc>
              <a:spcBef>
                <a:spcPts val="0"/>
              </a:spcBef>
              <a:spcAft>
                <a:spcPts val="0"/>
              </a:spcAft>
              <a:buSzPts val="1800"/>
              <a:buChar char="–"/>
            </a:pPr>
            <a:r>
              <a:rPr lang="en" sz="1800"/>
              <a:t>Service and Recharge Centers: Set rates with </a:t>
            </a:r>
            <a:r>
              <a:rPr lang="en" sz="1800" u="sng">
                <a:solidFill>
                  <a:schemeClr val="hlink"/>
                </a:solidFill>
                <a:hlinkClick r:id="rId4"/>
              </a:rPr>
              <a:t>MAA</a:t>
            </a:r>
            <a:endParaRPr sz="1800"/>
          </a:p>
          <a:p>
            <a:pPr indent="-342900" lvl="1" marL="914400" rtl="0" algn="l">
              <a:lnSpc>
                <a:spcPct val="115000"/>
              </a:lnSpc>
              <a:spcBef>
                <a:spcPts val="0"/>
              </a:spcBef>
              <a:spcAft>
                <a:spcPts val="0"/>
              </a:spcAft>
              <a:buSzPts val="1800"/>
              <a:buChar char="–"/>
            </a:pPr>
            <a:r>
              <a:rPr lang="en" sz="1800"/>
              <a:t>Govt. contract (when not sponsored program): </a:t>
            </a:r>
            <a:r>
              <a:rPr lang="en" sz="1800" u="sng">
                <a:solidFill>
                  <a:schemeClr val="hlink"/>
                </a:solidFill>
                <a:hlinkClick r:id="rId5"/>
              </a:rPr>
              <a:t>UW Policy on Sale of Goods and Services</a:t>
            </a:r>
            <a:r>
              <a:rPr lang="en" sz="1800"/>
              <a:t> and contact (Ann Anderson)</a:t>
            </a:r>
            <a:endParaRPr sz="1800"/>
          </a:p>
          <a:p>
            <a:pPr indent="-342900" lvl="1" marL="914400" rtl="0" algn="l">
              <a:lnSpc>
                <a:spcPct val="115000"/>
              </a:lnSpc>
              <a:spcBef>
                <a:spcPts val="0"/>
              </a:spcBef>
              <a:spcAft>
                <a:spcPts val="0"/>
              </a:spcAft>
              <a:buSzPts val="1800"/>
              <a:buChar char="–"/>
            </a:pPr>
            <a:r>
              <a:rPr lang="en" sz="1800"/>
              <a:t>Dept. revenue budget establishment: </a:t>
            </a:r>
            <a:r>
              <a:rPr lang="en" sz="1800" u="sng">
                <a:solidFill>
                  <a:schemeClr val="hlink"/>
                </a:solidFill>
                <a:hlinkClick r:id="rId6"/>
              </a:rPr>
              <a:t>Budget Office</a:t>
            </a:r>
            <a:endParaRPr sz="1800"/>
          </a:p>
          <a:p>
            <a:pPr indent="0" lvl="0" marL="0" rtl="0" algn="l">
              <a:spcBef>
                <a:spcPts val="480"/>
              </a:spcBef>
              <a:spcAft>
                <a:spcPts val="0"/>
              </a:spcAft>
              <a:buNone/>
            </a:pPr>
            <a:r>
              <a:t/>
            </a:r>
            <a:endParaRPr sz="1800"/>
          </a:p>
          <a:p>
            <a:pPr indent="-381000" lvl="0" marL="457200" rtl="0" algn="l">
              <a:spcBef>
                <a:spcPts val="480"/>
              </a:spcBef>
              <a:spcAft>
                <a:spcPts val="0"/>
              </a:spcAft>
              <a:buSzPts val="2400"/>
              <a:buChar char="&gt;"/>
            </a:pPr>
            <a:r>
              <a:rPr lang="en"/>
              <a:t>Discussions underway on future revenue handling within UWFT-inform future system</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8" name="Shape 888"/>
        <p:cNvGrpSpPr/>
        <p:nvPr/>
      </p:nvGrpSpPr>
      <p:grpSpPr>
        <a:xfrm>
          <a:off x="0" y="0"/>
          <a:ext cx="0" cy="0"/>
          <a:chOff x="0" y="0"/>
          <a:chExt cx="0" cy="0"/>
        </a:xfrm>
      </p:grpSpPr>
      <p:sp>
        <p:nvSpPr>
          <p:cNvPr id="889" name="Google Shape;889;p149"/>
          <p:cNvSpPr txBox="1"/>
          <p:nvPr/>
        </p:nvSpPr>
        <p:spPr>
          <a:xfrm>
            <a:off x="521208" y="1789875"/>
            <a:ext cx="6858000" cy="23877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4B2E83"/>
              </a:buClr>
              <a:buSzPts val="5000"/>
              <a:buFont typeface="Encode Sans Black"/>
              <a:buNone/>
            </a:pPr>
            <a:r>
              <a:rPr b="1" i="0" lang="en" sz="5000" u="none" cap="none" strike="noStrike">
                <a:solidFill>
                  <a:srgbClr val="4B2E83"/>
                </a:solidFill>
                <a:latin typeface="Encode Sans Black"/>
                <a:ea typeface="Encode Sans Black"/>
                <a:cs typeface="Encode Sans Black"/>
                <a:sym typeface="Encode Sans Black"/>
              </a:rPr>
              <a:t>So You Want to Sell Something – Now What?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3" name="Shape 893"/>
        <p:cNvGrpSpPr/>
        <p:nvPr/>
      </p:nvGrpSpPr>
      <p:grpSpPr>
        <a:xfrm>
          <a:off x="0" y="0"/>
          <a:ext cx="0" cy="0"/>
          <a:chOff x="0" y="0"/>
          <a:chExt cx="0" cy="0"/>
        </a:xfrm>
      </p:grpSpPr>
      <p:sp>
        <p:nvSpPr>
          <p:cNvPr id="894" name="Google Shape;894;p150"/>
          <p:cNvSpPr txBox="1"/>
          <p:nvPr>
            <p:ph idx="2" type="body"/>
          </p:nvPr>
        </p:nvSpPr>
        <p:spPr>
          <a:xfrm>
            <a:off x="659305" y="2231136"/>
            <a:ext cx="8184600" cy="293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2E83"/>
              </a:buClr>
              <a:buSzPts val="2400"/>
              <a:buNone/>
            </a:pPr>
            <a:r>
              <a:rPr lang="en"/>
              <a:t>Campus units endeavoring to diversify business activities and revenue by launching external sales of goods and/or services should execute from a well developed, vetted and approved business plan, that effectively addresses risks to ensure fiscal sustainability, compliance and other issues, prior to embarking on the activity. Otherwise, the effort will likely experience delays, rework and other unintended or unanticipated outcomes impacting all the parties involved. </a:t>
            </a:r>
            <a:endParaRPr/>
          </a:p>
        </p:txBody>
      </p:sp>
      <p:sp>
        <p:nvSpPr>
          <p:cNvPr id="895" name="Google Shape;895;p150"/>
          <p:cNvSpPr txBox="1"/>
          <p:nvPr/>
        </p:nvSpPr>
        <p:spPr>
          <a:xfrm>
            <a:off x="659305" y="324234"/>
            <a:ext cx="8153400" cy="990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4B2E83"/>
              </a:buClr>
              <a:buSzPts val="3200"/>
              <a:buFont typeface="Encode Sans Black"/>
              <a:buNone/>
            </a:pPr>
            <a:r>
              <a:rPr b="1" i="0" lang="en" sz="3200" u="none" cap="none" strike="noStrike">
                <a:solidFill>
                  <a:srgbClr val="4B2E83"/>
                </a:solidFill>
                <a:latin typeface="Encode Sans Black"/>
                <a:ea typeface="Encode Sans Black"/>
                <a:cs typeface="Encode Sans Black"/>
                <a:sym typeface="Encode Sans Black"/>
              </a:rPr>
              <a:t>Overview</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9" name="Shape 899"/>
        <p:cNvGrpSpPr/>
        <p:nvPr/>
      </p:nvGrpSpPr>
      <p:grpSpPr>
        <a:xfrm>
          <a:off x="0" y="0"/>
          <a:ext cx="0" cy="0"/>
          <a:chOff x="0" y="0"/>
          <a:chExt cx="0" cy="0"/>
        </a:xfrm>
      </p:grpSpPr>
      <p:sp>
        <p:nvSpPr>
          <p:cNvPr id="900" name="Google Shape;900;p151"/>
          <p:cNvSpPr txBox="1"/>
          <p:nvPr>
            <p:ph type="title"/>
          </p:nvPr>
        </p:nvSpPr>
        <p:spPr>
          <a:xfrm>
            <a:off x="671757" y="371511"/>
            <a:ext cx="8064600" cy="992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
              <a:t>Considerations </a:t>
            </a:r>
            <a:endParaRPr/>
          </a:p>
        </p:txBody>
      </p:sp>
      <p:sp>
        <p:nvSpPr>
          <p:cNvPr id="901" name="Google Shape;901;p151"/>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1600"/>
              <a:buChar char="&gt;"/>
            </a:pPr>
            <a:r>
              <a:rPr b="1" lang="en" sz="1600"/>
              <a:t>What is the service we’re being asked to perform (or that we’re selling)?  </a:t>
            </a:r>
            <a:endParaRPr/>
          </a:p>
          <a:p>
            <a:pPr indent="-342900" lvl="0" marL="342900" rtl="0" algn="l">
              <a:spcBef>
                <a:spcPts val="320"/>
              </a:spcBef>
              <a:spcAft>
                <a:spcPts val="0"/>
              </a:spcAft>
              <a:buClr>
                <a:srgbClr val="4B2E83"/>
              </a:buClr>
              <a:buSzPts val="1600"/>
              <a:buChar char="&gt;"/>
            </a:pPr>
            <a:r>
              <a:rPr b="1" lang="en" sz="1600"/>
              <a:t>Is this a one-off or is this a planned ongoing service (could impact the level of effort needed for adequate due diligence)?</a:t>
            </a:r>
            <a:endParaRPr/>
          </a:p>
          <a:p>
            <a:pPr indent="-342900" lvl="0" marL="342900" rtl="0" algn="l">
              <a:spcBef>
                <a:spcPts val="320"/>
              </a:spcBef>
              <a:spcAft>
                <a:spcPts val="0"/>
              </a:spcAft>
              <a:buClr>
                <a:srgbClr val="4B2E83"/>
              </a:buClr>
              <a:buSzPts val="1600"/>
              <a:buChar char="&gt;"/>
            </a:pPr>
            <a:r>
              <a:rPr b="1" lang="en" sz="1600"/>
              <a:t>Do we have the right level and capacity of expertise to engage in the activity, both direct and indirect?</a:t>
            </a:r>
            <a:endParaRPr/>
          </a:p>
          <a:p>
            <a:pPr indent="-342900" lvl="0" marL="342900" rtl="0" algn="l">
              <a:spcBef>
                <a:spcPts val="320"/>
              </a:spcBef>
              <a:spcAft>
                <a:spcPts val="0"/>
              </a:spcAft>
              <a:buClr>
                <a:srgbClr val="4B2E83"/>
              </a:buClr>
              <a:buSzPts val="1600"/>
              <a:buChar char="&gt;"/>
            </a:pPr>
            <a:r>
              <a:rPr b="1" lang="en" sz="1600"/>
              <a:t>Do we have the services to sell?  In other words, what isn’t being done while we’re performing this service (or are we establishing a whole new operation to provide this service)?</a:t>
            </a:r>
            <a:endParaRPr/>
          </a:p>
          <a:p>
            <a:pPr indent="-342900" lvl="0" marL="342900" rtl="0" algn="l">
              <a:spcBef>
                <a:spcPts val="320"/>
              </a:spcBef>
              <a:spcAft>
                <a:spcPts val="0"/>
              </a:spcAft>
              <a:buClr>
                <a:srgbClr val="4B2E83"/>
              </a:buClr>
              <a:buSzPts val="1600"/>
              <a:buChar char="&gt;"/>
            </a:pPr>
            <a:r>
              <a:rPr b="1" lang="en" sz="1600"/>
              <a:t>Is this service otherwise available in the  marketplace?  If so, we should ask ourselves why we’re doing it and if we still do it, it’s likely subject to Unrelated Business Income Tax (activities that are otherwise available or that don’t align with our exempt purpose).</a:t>
            </a:r>
            <a:endParaRPr/>
          </a:p>
          <a:p>
            <a:pPr indent="-342900" lvl="0" marL="342900" rtl="0" algn="l">
              <a:spcBef>
                <a:spcPts val="320"/>
              </a:spcBef>
              <a:spcAft>
                <a:spcPts val="0"/>
              </a:spcAft>
              <a:buClr>
                <a:srgbClr val="4B2E83"/>
              </a:buClr>
              <a:buSzPts val="1600"/>
              <a:buChar char="&gt;"/>
            </a:pPr>
            <a:r>
              <a:rPr b="1" lang="en" sz="1600"/>
              <a:t>Are there any potential reputational issues related to what we’re selling or to whom that should be identified and managed and/or communicated?</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5" name="Shape 905"/>
        <p:cNvGrpSpPr/>
        <p:nvPr/>
      </p:nvGrpSpPr>
      <p:grpSpPr>
        <a:xfrm>
          <a:off x="0" y="0"/>
          <a:ext cx="0" cy="0"/>
          <a:chOff x="0" y="0"/>
          <a:chExt cx="0" cy="0"/>
        </a:xfrm>
      </p:grpSpPr>
      <p:sp>
        <p:nvSpPr>
          <p:cNvPr id="906" name="Google Shape;906;p152"/>
          <p:cNvSpPr txBox="1"/>
          <p:nvPr>
            <p:ph idx="1" type="body"/>
          </p:nvPr>
        </p:nvSpPr>
        <p:spPr>
          <a:xfrm>
            <a:off x="671756" y="1707592"/>
            <a:ext cx="8197200" cy="3660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1600"/>
              <a:buChar char="&gt;"/>
            </a:pPr>
            <a:r>
              <a:rPr lang="en" sz="1600"/>
              <a:t>Is there a business plan?          </a:t>
            </a:r>
            <a:endParaRPr/>
          </a:p>
          <a:p>
            <a:pPr indent="-285750" lvl="1" marL="742950" rtl="0" algn="l">
              <a:spcBef>
                <a:spcPts val="320"/>
              </a:spcBef>
              <a:spcAft>
                <a:spcPts val="0"/>
              </a:spcAft>
              <a:buClr>
                <a:srgbClr val="4B2E83"/>
              </a:buClr>
              <a:buSzPts val="1600"/>
              <a:buChar char="–"/>
            </a:pPr>
            <a:r>
              <a:rPr lang="en" sz="1600"/>
              <a:t>Fiscal sustainability, including full cost recovery (including unit and institutional overhead)</a:t>
            </a:r>
            <a:endParaRPr/>
          </a:p>
          <a:p>
            <a:pPr indent="-285750" lvl="1" marL="742950" rtl="0" algn="l">
              <a:spcBef>
                <a:spcPts val="320"/>
              </a:spcBef>
              <a:spcAft>
                <a:spcPts val="0"/>
              </a:spcAft>
              <a:buClr>
                <a:srgbClr val="4B2E83"/>
              </a:buClr>
              <a:buSzPts val="1600"/>
              <a:buChar char="–"/>
            </a:pPr>
            <a:r>
              <a:rPr lang="en" sz="1600"/>
              <a:t>Are there IP issues? Engage CoMotion</a:t>
            </a:r>
            <a:endParaRPr sz="1600"/>
          </a:p>
          <a:p>
            <a:pPr indent="-285750" lvl="1" marL="742950" rtl="0" algn="l">
              <a:spcBef>
                <a:spcPts val="320"/>
              </a:spcBef>
              <a:spcAft>
                <a:spcPts val="0"/>
              </a:spcAft>
              <a:buClr>
                <a:srgbClr val="4B2E83"/>
              </a:buClr>
              <a:buSzPts val="1600"/>
              <a:buChar char="–"/>
            </a:pPr>
            <a:r>
              <a:rPr lang="en" sz="1600"/>
              <a:t>Are the data security issues?  Engage UWIT/CISO</a:t>
            </a:r>
            <a:endParaRPr/>
          </a:p>
          <a:p>
            <a:pPr indent="-285750" lvl="1" marL="742950" rtl="0" algn="l">
              <a:spcBef>
                <a:spcPts val="320"/>
              </a:spcBef>
              <a:spcAft>
                <a:spcPts val="0"/>
              </a:spcAft>
              <a:buClr>
                <a:srgbClr val="4B2E83"/>
              </a:buClr>
              <a:buSzPts val="1600"/>
              <a:buChar char="–"/>
            </a:pPr>
            <a:r>
              <a:rPr lang="en" sz="1600"/>
              <a:t>Are there HR issues?</a:t>
            </a:r>
            <a:endParaRPr/>
          </a:p>
          <a:p>
            <a:pPr indent="-285750" lvl="1" marL="742950" rtl="0" algn="l">
              <a:spcBef>
                <a:spcPts val="320"/>
              </a:spcBef>
              <a:spcAft>
                <a:spcPts val="0"/>
              </a:spcAft>
              <a:buClr>
                <a:srgbClr val="4B2E83"/>
              </a:buClr>
              <a:buSzPts val="1600"/>
              <a:buChar char="–"/>
            </a:pPr>
            <a:r>
              <a:rPr lang="en" sz="1600"/>
              <a:t>What’s the plan for billing/ensuring the customer pays and a plan for if/when they don’t</a:t>
            </a:r>
            <a:endParaRPr/>
          </a:p>
          <a:p>
            <a:pPr indent="-285750" lvl="1" marL="742950" rtl="0" algn="l">
              <a:spcBef>
                <a:spcPts val="320"/>
              </a:spcBef>
              <a:spcAft>
                <a:spcPts val="0"/>
              </a:spcAft>
              <a:buClr>
                <a:srgbClr val="4B2E83"/>
              </a:buClr>
              <a:buSzPts val="1600"/>
              <a:buChar char="–"/>
            </a:pPr>
            <a:r>
              <a:rPr lang="en" sz="1600"/>
              <a:t>Does the department have a role?  Do they know?  Are they on board? Do they have capacity?</a:t>
            </a:r>
            <a:endParaRPr/>
          </a:p>
          <a:p>
            <a:pPr indent="-285750" lvl="1" marL="742950" rtl="0" algn="l">
              <a:spcBef>
                <a:spcPts val="320"/>
              </a:spcBef>
              <a:spcAft>
                <a:spcPts val="0"/>
              </a:spcAft>
              <a:buClr>
                <a:srgbClr val="4B2E83"/>
              </a:buClr>
              <a:buSzPts val="1600"/>
              <a:buChar char="–"/>
            </a:pPr>
            <a:r>
              <a:rPr lang="en" sz="1600"/>
              <a:t>Are there stakeholders outside the unit?</a:t>
            </a:r>
            <a:endParaRPr/>
          </a:p>
          <a:p>
            <a:pPr indent="-342900" lvl="0" marL="342900" rtl="0" algn="l">
              <a:spcBef>
                <a:spcPts val="320"/>
              </a:spcBef>
              <a:spcAft>
                <a:spcPts val="0"/>
              </a:spcAft>
              <a:buClr>
                <a:srgbClr val="4B2E83"/>
              </a:buClr>
              <a:buSzPts val="1600"/>
              <a:buFont typeface="Merriweather Sans"/>
              <a:buChar char="&gt;"/>
            </a:pPr>
            <a:r>
              <a:rPr lang="en" sz="1600"/>
              <a:t>Is there an international component? Engage Office of Global Affairs</a:t>
            </a:r>
            <a:endParaRPr/>
          </a:p>
          <a:p>
            <a:pPr indent="-342900" lvl="0" marL="342900" rtl="0" algn="l">
              <a:spcBef>
                <a:spcPts val="320"/>
              </a:spcBef>
              <a:spcAft>
                <a:spcPts val="0"/>
              </a:spcAft>
              <a:buClr>
                <a:srgbClr val="4B2E83"/>
              </a:buClr>
              <a:buSzPts val="1600"/>
              <a:buChar char="&gt;"/>
            </a:pPr>
            <a:r>
              <a:rPr lang="en" sz="1600"/>
              <a:t>Are there legal issues?  Engage Attorney General’s Office</a:t>
            </a:r>
            <a:endParaRPr/>
          </a:p>
          <a:p>
            <a:pPr indent="-342900" lvl="0" marL="342900" rtl="0" algn="l">
              <a:spcBef>
                <a:spcPts val="320"/>
              </a:spcBef>
              <a:spcAft>
                <a:spcPts val="0"/>
              </a:spcAft>
              <a:buClr>
                <a:srgbClr val="4B2E83"/>
              </a:buClr>
              <a:buSzPts val="1600"/>
              <a:buChar char="&gt;"/>
            </a:pPr>
            <a:r>
              <a:rPr lang="en" sz="1600"/>
              <a:t>Is there a need to “vet” customers?  Who will do it and how?  </a:t>
            </a:r>
            <a:endParaRPr/>
          </a:p>
        </p:txBody>
      </p:sp>
      <p:sp>
        <p:nvSpPr>
          <p:cNvPr id="907" name="Google Shape;907;p152"/>
          <p:cNvSpPr txBox="1"/>
          <p:nvPr>
            <p:ph type="title"/>
          </p:nvPr>
        </p:nvSpPr>
        <p:spPr>
          <a:xfrm>
            <a:off x="671756" y="365125"/>
            <a:ext cx="8184600" cy="998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3000"/>
              <a:buFont typeface="Encode Sans Black"/>
              <a:buNone/>
            </a:pPr>
            <a:r>
              <a:rPr lang="en"/>
              <a:t>Considerations (con’t)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1" name="Shape 911"/>
        <p:cNvGrpSpPr/>
        <p:nvPr/>
      </p:nvGrpSpPr>
      <p:grpSpPr>
        <a:xfrm>
          <a:off x="0" y="0"/>
          <a:ext cx="0" cy="0"/>
          <a:chOff x="0" y="0"/>
          <a:chExt cx="0" cy="0"/>
        </a:xfrm>
      </p:grpSpPr>
      <p:sp>
        <p:nvSpPr>
          <p:cNvPr id="912" name="Google Shape;912;p153"/>
          <p:cNvSpPr txBox="1"/>
          <p:nvPr>
            <p:ph idx="1" type="body"/>
          </p:nvPr>
        </p:nvSpPr>
        <p:spPr>
          <a:xfrm>
            <a:off x="194262" y="3274165"/>
            <a:ext cx="2174100" cy="1477200"/>
          </a:xfrm>
          <a:prstGeom prst="rect">
            <a:avLst/>
          </a:prstGeom>
          <a:noFill/>
          <a:ln cap="flat" cmpd="sng" w="38100">
            <a:solidFill>
              <a:srgbClr val="4B2E83"/>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rgbClr val="4B2E83"/>
              </a:buClr>
              <a:buSzPts val="1800"/>
              <a:buNone/>
            </a:pPr>
            <a:r>
              <a:rPr lang="en" sz="1800"/>
              <a:t>Large scale, mainly commercial activities or first-time </a:t>
            </a:r>
            <a:endParaRPr/>
          </a:p>
        </p:txBody>
      </p:sp>
      <p:sp>
        <p:nvSpPr>
          <p:cNvPr id="913" name="Google Shape;913;p153"/>
          <p:cNvSpPr txBox="1"/>
          <p:nvPr>
            <p:ph type="title"/>
          </p:nvPr>
        </p:nvSpPr>
        <p:spPr>
          <a:xfrm>
            <a:off x="671757" y="371511"/>
            <a:ext cx="8064600" cy="992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Encode Sans Black"/>
              <a:buNone/>
            </a:pPr>
            <a:r>
              <a:rPr b="1" lang="en" sz="3200"/>
              <a:t>When Is Support Needed or Approval Required? </a:t>
            </a:r>
            <a:endParaRPr b="1" sz="3200">
              <a:latin typeface="Calibri"/>
              <a:ea typeface="Calibri"/>
              <a:cs typeface="Calibri"/>
              <a:sym typeface="Calibri"/>
            </a:endParaRPr>
          </a:p>
        </p:txBody>
      </p:sp>
      <p:sp>
        <p:nvSpPr>
          <p:cNvPr id="914" name="Google Shape;914;p153"/>
          <p:cNvSpPr txBox="1"/>
          <p:nvPr/>
        </p:nvSpPr>
        <p:spPr>
          <a:xfrm>
            <a:off x="194262" y="1530434"/>
            <a:ext cx="2174100" cy="1477200"/>
          </a:xfrm>
          <a:prstGeom prst="rect">
            <a:avLst/>
          </a:prstGeom>
          <a:noFill/>
          <a:ln cap="flat" cmpd="sng" w="38100">
            <a:solidFill>
              <a:srgbClr val="4B2E8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rgbClr val="33006F"/>
                </a:solidFill>
                <a:latin typeface="Calibri"/>
                <a:ea typeface="Calibri"/>
                <a:cs typeface="Calibri"/>
                <a:sym typeface="Calibri"/>
              </a:rPr>
              <a:t>Incidental, student focused, and otherwise addressed through other formal processes</a:t>
            </a:r>
            <a:endParaRPr/>
          </a:p>
        </p:txBody>
      </p:sp>
      <p:sp>
        <p:nvSpPr>
          <p:cNvPr id="915" name="Google Shape;915;p153"/>
          <p:cNvSpPr txBox="1"/>
          <p:nvPr/>
        </p:nvSpPr>
        <p:spPr>
          <a:xfrm>
            <a:off x="6619836" y="1668933"/>
            <a:ext cx="20238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chemeClr val="dk1"/>
                </a:solidFill>
                <a:latin typeface="Calibri"/>
                <a:ea typeface="Calibri"/>
                <a:cs typeface="Calibri"/>
                <a:sym typeface="Calibri"/>
              </a:rPr>
              <a:t>Support likely is not required or otherwise already established</a:t>
            </a:r>
            <a:endParaRPr/>
          </a:p>
        </p:txBody>
      </p:sp>
      <p:sp>
        <p:nvSpPr>
          <p:cNvPr id="916" name="Google Shape;916;p153"/>
          <p:cNvSpPr/>
          <p:nvPr/>
        </p:nvSpPr>
        <p:spPr>
          <a:xfrm>
            <a:off x="6391679" y="3313737"/>
            <a:ext cx="2484000" cy="1305000"/>
          </a:xfrm>
          <a:prstGeom prst="roundRect">
            <a:avLst>
              <a:gd fmla="val 16667" name="adj"/>
            </a:avLst>
          </a:prstGeom>
          <a:gradFill>
            <a:gsLst>
              <a:gs pos="0">
                <a:srgbClr val="46218F">
                  <a:alpha val="0"/>
                </a:srgbClr>
              </a:gs>
              <a:gs pos="100000">
                <a:srgbClr val="46218F">
                  <a:alpha val="0"/>
                </a:srgbClr>
              </a:gs>
            </a:gsLst>
            <a:lin ang="16200038" scaled="0"/>
          </a:gradFill>
          <a:ln cap="flat" cmpd="sng" w="38100">
            <a:solidFill>
              <a:schemeClr val="accent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7" name="Google Shape;917;p153"/>
          <p:cNvSpPr txBox="1"/>
          <p:nvPr/>
        </p:nvSpPr>
        <p:spPr>
          <a:xfrm>
            <a:off x="230885" y="5146598"/>
            <a:ext cx="2161500" cy="1311000"/>
          </a:xfrm>
          <a:prstGeom prst="rect">
            <a:avLst/>
          </a:prstGeom>
          <a:noFill/>
          <a:ln cap="flat" cmpd="sng" w="38100">
            <a:solidFill>
              <a:srgbClr val="4B2E8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sz="1800" u="none">
              <a:solidFill>
                <a:schemeClr val="dk1"/>
              </a:solidFill>
              <a:latin typeface="Calibri"/>
              <a:ea typeface="Calibri"/>
              <a:cs typeface="Calibri"/>
              <a:sym typeface="Calibri"/>
            </a:endParaRPr>
          </a:p>
          <a:p>
            <a:pPr indent="0" lvl="0" marL="0" marR="0" rtl="0" algn="ctr">
              <a:spcBef>
                <a:spcPts val="360"/>
              </a:spcBef>
              <a:spcAft>
                <a:spcPts val="0"/>
              </a:spcAft>
              <a:buClr>
                <a:schemeClr val="dk1"/>
              </a:buClr>
              <a:buSzPts val="1800"/>
              <a:buFont typeface="Arial"/>
              <a:buNone/>
            </a:pPr>
            <a:r>
              <a:rPr b="0" lang="en" sz="1800" u="none">
                <a:solidFill>
                  <a:schemeClr val="dk1"/>
                </a:solidFill>
                <a:latin typeface="Calibri"/>
                <a:ea typeface="Calibri"/>
                <a:cs typeface="Calibri"/>
                <a:sym typeface="Calibri"/>
              </a:rPr>
              <a:t>Something in between?</a:t>
            </a:r>
            <a:endParaRPr/>
          </a:p>
          <a:p>
            <a:pPr indent="0" lvl="0" marL="0" marR="0" rtl="0" algn="ctr">
              <a:spcBef>
                <a:spcPts val="360"/>
              </a:spcBef>
              <a:spcAft>
                <a:spcPts val="0"/>
              </a:spcAft>
              <a:buClr>
                <a:schemeClr val="dk1"/>
              </a:buClr>
              <a:buSzPts val="1800"/>
              <a:buFont typeface="Arial"/>
              <a:buNone/>
            </a:pPr>
            <a:r>
              <a:t/>
            </a:r>
            <a:endParaRPr b="0" sz="1800" u="none">
              <a:solidFill>
                <a:schemeClr val="dk1"/>
              </a:solidFill>
              <a:latin typeface="Calibri"/>
              <a:ea typeface="Calibri"/>
              <a:cs typeface="Calibri"/>
              <a:sym typeface="Calibri"/>
            </a:endParaRPr>
          </a:p>
        </p:txBody>
      </p:sp>
      <p:sp>
        <p:nvSpPr>
          <p:cNvPr id="918" name="Google Shape;918;p153"/>
          <p:cNvSpPr/>
          <p:nvPr/>
        </p:nvSpPr>
        <p:spPr>
          <a:xfrm>
            <a:off x="2880800" y="5253444"/>
            <a:ext cx="2304300" cy="1097400"/>
          </a:xfrm>
          <a:prstGeom prst="roundRect">
            <a:avLst>
              <a:gd fmla="val 16667" name="adj"/>
            </a:avLst>
          </a:prstGeom>
          <a:gradFill>
            <a:gsLst>
              <a:gs pos="0">
                <a:srgbClr val="46218F">
                  <a:alpha val="0"/>
                </a:srgbClr>
              </a:gs>
              <a:gs pos="100000">
                <a:srgbClr val="46218F">
                  <a:alpha val="0"/>
                </a:srgbClr>
              </a:gs>
            </a:gsLst>
            <a:lin ang="16200038" scaled="0"/>
          </a:gradFill>
          <a:ln cap="flat" cmpd="sng" w="28575">
            <a:solidFill>
              <a:srgbClr val="48298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9" name="Google Shape;919;p153"/>
          <p:cNvSpPr txBox="1"/>
          <p:nvPr/>
        </p:nvSpPr>
        <p:spPr>
          <a:xfrm>
            <a:off x="3240971" y="5510031"/>
            <a:ext cx="20280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Business Unit Coordination </a:t>
            </a:r>
            <a:endParaRPr/>
          </a:p>
        </p:txBody>
      </p:sp>
      <p:sp>
        <p:nvSpPr>
          <p:cNvPr id="920" name="Google Shape;920;p153"/>
          <p:cNvSpPr/>
          <p:nvPr/>
        </p:nvSpPr>
        <p:spPr>
          <a:xfrm>
            <a:off x="5442718" y="5089377"/>
            <a:ext cx="2792700" cy="1450800"/>
          </a:xfrm>
          <a:prstGeom prst="roundRect">
            <a:avLst>
              <a:gd fmla="val 16667" name="adj"/>
            </a:avLst>
          </a:prstGeom>
          <a:gradFill>
            <a:gsLst>
              <a:gs pos="0">
                <a:srgbClr val="46218F">
                  <a:alpha val="0"/>
                </a:srgbClr>
              </a:gs>
              <a:gs pos="100000">
                <a:srgbClr val="46218F">
                  <a:alpha val="0"/>
                </a:srgbClr>
              </a:gs>
            </a:gsLst>
            <a:lin ang="16200038" scaled="0"/>
          </a:gradFill>
          <a:ln cap="flat" cmpd="sng" w="28575">
            <a:solidFill>
              <a:srgbClr val="48298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1" name="Google Shape;921;p153"/>
          <p:cNvSpPr txBox="1"/>
          <p:nvPr/>
        </p:nvSpPr>
        <p:spPr>
          <a:xfrm>
            <a:off x="5526693" y="5089377"/>
            <a:ext cx="24102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chemeClr val="dk1"/>
                </a:solidFill>
                <a:latin typeface="Calibri"/>
                <a:ea typeface="Calibri"/>
                <a:cs typeface="Calibri"/>
                <a:sym typeface="Calibri"/>
              </a:rPr>
              <a:t>FACTORS:</a:t>
            </a:r>
            <a:endParaRPr/>
          </a:p>
          <a:p>
            <a:pPr indent="-171450" lvl="0" marL="171450" marR="0" rtl="0" algn="l">
              <a:spcBef>
                <a:spcPts val="0"/>
              </a:spcBef>
              <a:spcAft>
                <a:spcPts val="0"/>
              </a:spcAft>
              <a:buClr>
                <a:schemeClr val="dk1"/>
              </a:buClr>
              <a:buSzPts val="1000"/>
              <a:buFont typeface="Arial"/>
              <a:buChar char="•"/>
            </a:pPr>
            <a:r>
              <a:rPr b="1" lang="en" sz="1000">
                <a:solidFill>
                  <a:schemeClr val="dk1"/>
                </a:solidFill>
                <a:latin typeface="Calibri"/>
                <a:ea typeface="Calibri"/>
                <a:cs typeface="Calibri"/>
                <a:sym typeface="Calibri"/>
              </a:rPr>
              <a:t>Substantial revenue and expenses</a:t>
            </a:r>
            <a:endParaRPr/>
          </a:p>
          <a:p>
            <a:pPr indent="-171450" lvl="0" marL="171450" marR="0" rtl="0" algn="l">
              <a:spcBef>
                <a:spcPts val="0"/>
              </a:spcBef>
              <a:spcAft>
                <a:spcPts val="0"/>
              </a:spcAft>
              <a:buClr>
                <a:schemeClr val="dk1"/>
              </a:buClr>
              <a:buSzPts val="1000"/>
              <a:buFont typeface="Arial"/>
              <a:buChar char="•"/>
            </a:pPr>
            <a:r>
              <a:rPr b="1" lang="en" sz="1000">
                <a:solidFill>
                  <a:schemeClr val="dk1"/>
                </a:solidFill>
                <a:latin typeface="Calibri"/>
                <a:ea typeface="Calibri"/>
                <a:cs typeface="Calibri"/>
                <a:sym typeface="Calibri"/>
              </a:rPr>
              <a:t>Departmental business experience</a:t>
            </a:r>
            <a:endParaRPr/>
          </a:p>
          <a:p>
            <a:pPr indent="-171450" lvl="0" marL="171450" marR="0" rtl="0" algn="l">
              <a:spcBef>
                <a:spcPts val="0"/>
              </a:spcBef>
              <a:spcAft>
                <a:spcPts val="0"/>
              </a:spcAft>
              <a:buClr>
                <a:schemeClr val="dk1"/>
              </a:buClr>
              <a:buSzPts val="1000"/>
              <a:buFont typeface="Arial"/>
              <a:buChar char="•"/>
            </a:pPr>
            <a:r>
              <a:rPr b="1" lang="en" sz="1000">
                <a:solidFill>
                  <a:schemeClr val="dk1"/>
                </a:solidFill>
                <a:latin typeface="Calibri"/>
                <a:ea typeface="Calibri"/>
                <a:cs typeface="Calibri"/>
                <a:sym typeface="Calibri"/>
              </a:rPr>
              <a:t>Requires negotiation and execution of business instruments </a:t>
            </a:r>
            <a:endParaRPr/>
          </a:p>
          <a:p>
            <a:pPr indent="-171450" lvl="0" marL="171450" marR="0" rtl="0" algn="l">
              <a:spcBef>
                <a:spcPts val="0"/>
              </a:spcBef>
              <a:spcAft>
                <a:spcPts val="0"/>
              </a:spcAft>
              <a:buClr>
                <a:schemeClr val="dk1"/>
              </a:buClr>
              <a:buSzPts val="1000"/>
              <a:buFont typeface="Arial"/>
              <a:buChar char="•"/>
            </a:pPr>
            <a:r>
              <a:rPr b="1" lang="en" sz="1000">
                <a:solidFill>
                  <a:schemeClr val="dk1"/>
                </a:solidFill>
                <a:latin typeface="Calibri"/>
                <a:ea typeface="Calibri"/>
                <a:cs typeface="Calibri"/>
                <a:sym typeface="Calibri"/>
              </a:rPr>
              <a:t>Involves space, significant institutional input, resources, etc. </a:t>
            </a:r>
            <a:endParaRPr/>
          </a:p>
          <a:p>
            <a:pPr indent="-171450" lvl="0" marL="171450" marR="0" rtl="0" algn="l">
              <a:spcBef>
                <a:spcPts val="0"/>
              </a:spcBef>
              <a:spcAft>
                <a:spcPts val="0"/>
              </a:spcAft>
              <a:buClr>
                <a:schemeClr val="dk1"/>
              </a:buClr>
              <a:buSzPts val="1000"/>
              <a:buFont typeface="Arial"/>
              <a:buChar char="•"/>
            </a:pPr>
            <a:r>
              <a:rPr b="1" lang="en" sz="1000">
                <a:solidFill>
                  <a:schemeClr val="dk1"/>
                </a:solidFill>
                <a:latin typeface="Calibri"/>
                <a:ea typeface="Calibri"/>
                <a:cs typeface="Calibri"/>
                <a:sym typeface="Calibri"/>
              </a:rPr>
              <a:t>Lack of clarity regarding required steps</a:t>
            </a:r>
            <a:endParaRPr/>
          </a:p>
        </p:txBody>
      </p:sp>
      <p:sp>
        <p:nvSpPr>
          <p:cNvPr id="922" name="Google Shape;922;p153"/>
          <p:cNvSpPr/>
          <p:nvPr/>
        </p:nvSpPr>
        <p:spPr>
          <a:xfrm>
            <a:off x="2620543" y="1380718"/>
            <a:ext cx="3517500" cy="1698300"/>
          </a:xfrm>
          <a:prstGeom prst="rightArrow">
            <a:avLst>
              <a:gd fmla="val 70279" name="adj1"/>
              <a:gd fmla="val 39354" name="adj2"/>
            </a:avLst>
          </a:prstGeom>
          <a:solidFill>
            <a:srgbClr val="FAF5EB">
              <a:alpha val="27840"/>
            </a:srgbClr>
          </a:solidFill>
          <a:ln cap="flat" cmpd="sng" w="28575">
            <a:solidFill>
              <a:srgbClr val="48298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171450" lvl="0" marL="171450" marR="0" rtl="0" algn="l">
              <a:spcBef>
                <a:spcPts val="0"/>
              </a:spcBef>
              <a:spcAft>
                <a:spcPts val="0"/>
              </a:spcAft>
              <a:buClr>
                <a:schemeClr val="dk1"/>
              </a:buClr>
              <a:buSzPts val="1100"/>
              <a:buFont typeface="Arial"/>
              <a:buChar char="•"/>
            </a:pPr>
            <a:r>
              <a:rPr b="1" lang="en" sz="1100">
                <a:solidFill>
                  <a:schemeClr val="dk1"/>
                </a:solidFill>
                <a:latin typeface="Calibri"/>
                <a:ea typeface="Calibri"/>
                <a:cs typeface="Calibri"/>
                <a:sym typeface="Calibri"/>
              </a:rPr>
              <a:t>Incidental sales of gear to alumni or supplies to students</a:t>
            </a:r>
            <a:endParaRPr/>
          </a:p>
          <a:p>
            <a:pPr indent="-171450" lvl="0" marL="171450" marR="0" rtl="0" algn="l">
              <a:spcBef>
                <a:spcPts val="0"/>
              </a:spcBef>
              <a:spcAft>
                <a:spcPts val="0"/>
              </a:spcAft>
              <a:buClr>
                <a:schemeClr val="dk1"/>
              </a:buClr>
              <a:buSzPts val="1100"/>
              <a:buFont typeface="Arial"/>
              <a:buChar char="•"/>
            </a:pPr>
            <a:r>
              <a:rPr b="1" lang="en" sz="1100">
                <a:solidFill>
                  <a:schemeClr val="dk1"/>
                </a:solidFill>
                <a:latin typeface="Calibri"/>
                <a:ea typeface="Calibri"/>
                <a:cs typeface="Calibri"/>
                <a:sym typeface="Calibri"/>
              </a:rPr>
              <a:t>Student services (revenue generating career fairs and interview programs)</a:t>
            </a:r>
            <a:endParaRPr/>
          </a:p>
          <a:p>
            <a:pPr indent="-171450" lvl="0" marL="171450" marR="0" rtl="0" algn="l">
              <a:spcBef>
                <a:spcPts val="0"/>
              </a:spcBef>
              <a:spcAft>
                <a:spcPts val="0"/>
              </a:spcAft>
              <a:buClr>
                <a:schemeClr val="dk1"/>
              </a:buClr>
              <a:buSzPts val="1100"/>
              <a:buFont typeface="Arial"/>
              <a:buChar char="•"/>
            </a:pPr>
            <a:r>
              <a:rPr b="1" lang="en" sz="1100">
                <a:solidFill>
                  <a:schemeClr val="dk1"/>
                </a:solidFill>
                <a:latin typeface="Calibri"/>
                <a:ea typeface="Calibri"/>
                <a:cs typeface="Calibri"/>
                <a:sym typeface="Calibri"/>
              </a:rPr>
              <a:t>Sponsored research and “pure” sponsorship agreements (managed by OSP)</a:t>
            </a:r>
            <a:endParaRPr b="1" sz="1100">
              <a:solidFill>
                <a:schemeClr val="lt1"/>
              </a:solidFill>
              <a:latin typeface="Calibri"/>
              <a:ea typeface="Calibri"/>
              <a:cs typeface="Calibri"/>
              <a:sym typeface="Calibri"/>
            </a:endParaRPr>
          </a:p>
        </p:txBody>
      </p:sp>
      <p:sp>
        <p:nvSpPr>
          <p:cNvPr id="923" name="Google Shape;923;p153"/>
          <p:cNvSpPr/>
          <p:nvPr/>
        </p:nvSpPr>
        <p:spPr>
          <a:xfrm>
            <a:off x="2620543" y="3032186"/>
            <a:ext cx="3654600" cy="1961400"/>
          </a:xfrm>
          <a:prstGeom prst="rightArrow">
            <a:avLst>
              <a:gd fmla="val 70279" name="adj1"/>
              <a:gd fmla="val 39354" name="adj2"/>
            </a:avLst>
          </a:prstGeom>
          <a:solidFill>
            <a:srgbClr val="FAF5EB">
              <a:alpha val="27840"/>
            </a:srgbClr>
          </a:solidFill>
          <a:ln cap="flat" cmpd="sng" w="28575">
            <a:solidFill>
              <a:srgbClr val="48298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1" lang="en" sz="1200">
                <a:solidFill>
                  <a:schemeClr val="dk1"/>
                </a:solidFill>
                <a:latin typeface="Calibri"/>
                <a:ea typeface="Calibri"/>
                <a:cs typeface="Calibri"/>
                <a:sym typeface="Calibri"/>
              </a:rPr>
              <a:t>Requires borrowing or issuance of debt</a:t>
            </a:r>
            <a:endParaRPr/>
          </a:p>
          <a:p>
            <a:pPr indent="-171450" lvl="0" marL="171450" marR="0" rtl="0" algn="l">
              <a:spcBef>
                <a:spcPts val="0"/>
              </a:spcBef>
              <a:spcAft>
                <a:spcPts val="0"/>
              </a:spcAft>
              <a:buClr>
                <a:schemeClr val="dk1"/>
              </a:buClr>
              <a:buSzPts val="1200"/>
              <a:buFont typeface="Arial"/>
              <a:buChar char="•"/>
            </a:pPr>
            <a:r>
              <a:rPr b="1" lang="en" sz="1200">
                <a:solidFill>
                  <a:schemeClr val="dk1"/>
                </a:solidFill>
                <a:latin typeface="Calibri"/>
                <a:ea typeface="Calibri"/>
                <a:cs typeface="Calibri"/>
                <a:sym typeface="Calibri"/>
              </a:rPr>
              <a:t>Requires resources and/or approval from one or more central offices </a:t>
            </a:r>
            <a:endParaRPr/>
          </a:p>
          <a:p>
            <a:pPr indent="-171450" lvl="0" marL="171450" marR="0" rtl="0" algn="l">
              <a:spcBef>
                <a:spcPts val="0"/>
              </a:spcBef>
              <a:spcAft>
                <a:spcPts val="0"/>
              </a:spcAft>
              <a:buClr>
                <a:schemeClr val="dk1"/>
              </a:buClr>
              <a:buSzPts val="1200"/>
              <a:buFont typeface="Arial"/>
              <a:buChar char="•"/>
            </a:pPr>
            <a:r>
              <a:rPr b="1" lang="en" sz="1200">
                <a:solidFill>
                  <a:schemeClr val="dk1"/>
                </a:solidFill>
                <a:latin typeface="Calibri"/>
                <a:ea typeface="Calibri"/>
                <a:cs typeface="Calibri"/>
                <a:sym typeface="Calibri"/>
              </a:rPr>
              <a:t>New activity for the unit</a:t>
            </a:r>
            <a:endParaRPr/>
          </a:p>
          <a:p>
            <a:pPr indent="-171450" lvl="0" marL="171450" marR="0" rtl="0" algn="l">
              <a:spcBef>
                <a:spcPts val="0"/>
              </a:spcBef>
              <a:spcAft>
                <a:spcPts val="0"/>
              </a:spcAft>
              <a:buClr>
                <a:schemeClr val="dk1"/>
              </a:buClr>
              <a:buSzPts val="1200"/>
              <a:buFont typeface="Arial"/>
              <a:buChar char="•"/>
            </a:pPr>
            <a:r>
              <a:rPr b="1" lang="en" sz="1200">
                <a:solidFill>
                  <a:schemeClr val="dk1"/>
                </a:solidFill>
                <a:latin typeface="Calibri"/>
                <a:ea typeface="Calibri"/>
                <a:cs typeface="Calibri"/>
                <a:sym typeface="Calibri"/>
              </a:rPr>
              <a:t>Little specific business expertise at departmental level</a:t>
            </a:r>
            <a:endParaRPr/>
          </a:p>
        </p:txBody>
      </p:sp>
      <p:sp>
        <p:nvSpPr>
          <p:cNvPr id="924" name="Google Shape;924;p153"/>
          <p:cNvSpPr/>
          <p:nvPr/>
        </p:nvSpPr>
        <p:spPr>
          <a:xfrm>
            <a:off x="6294602" y="1688694"/>
            <a:ext cx="2484000" cy="1082400"/>
          </a:xfrm>
          <a:prstGeom prst="roundRect">
            <a:avLst>
              <a:gd fmla="val 16667" name="adj"/>
            </a:avLst>
          </a:prstGeom>
          <a:gradFill>
            <a:gsLst>
              <a:gs pos="0">
                <a:srgbClr val="46218F">
                  <a:alpha val="0"/>
                </a:srgbClr>
              </a:gs>
              <a:gs pos="100000">
                <a:srgbClr val="46218F">
                  <a:alpha val="0"/>
                </a:srgbClr>
              </a:gs>
            </a:gsLst>
            <a:lin ang="16200038" scaled="0"/>
          </a:gradFill>
          <a:ln cap="flat" cmpd="sng" w="28575">
            <a:solidFill>
              <a:srgbClr val="48298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5" name="Google Shape;925;p153"/>
          <p:cNvSpPr txBox="1"/>
          <p:nvPr/>
        </p:nvSpPr>
        <p:spPr>
          <a:xfrm>
            <a:off x="6619882" y="3347599"/>
            <a:ext cx="21588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Business Unit Requiring Assistance; Support May be Required</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9" name="Shape 929"/>
        <p:cNvGrpSpPr/>
        <p:nvPr/>
      </p:nvGrpSpPr>
      <p:grpSpPr>
        <a:xfrm>
          <a:off x="0" y="0"/>
          <a:ext cx="0" cy="0"/>
          <a:chOff x="0" y="0"/>
          <a:chExt cx="0" cy="0"/>
        </a:xfrm>
      </p:grpSpPr>
      <p:sp>
        <p:nvSpPr>
          <p:cNvPr id="930" name="Google Shape;930;p154"/>
          <p:cNvSpPr txBox="1"/>
          <p:nvPr>
            <p:ph type="title"/>
          </p:nvPr>
        </p:nvSpPr>
        <p:spPr>
          <a:xfrm>
            <a:off x="659305" y="371511"/>
            <a:ext cx="8196300" cy="992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
              <a:t>Roles and Responsibilities</a:t>
            </a:r>
            <a:endParaRPr/>
          </a:p>
        </p:txBody>
      </p:sp>
      <p:graphicFrame>
        <p:nvGraphicFramePr>
          <p:cNvPr id="931" name="Google Shape;931;p154"/>
          <p:cNvGraphicFramePr/>
          <p:nvPr/>
        </p:nvGraphicFramePr>
        <p:xfrm>
          <a:off x="659305" y="1772816"/>
          <a:ext cx="3000000" cy="3000000"/>
        </p:xfrm>
        <a:graphic>
          <a:graphicData uri="http://schemas.openxmlformats.org/drawingml/2006/table">
            <a:tbl>
              <a:tblPr bandRow="1" firstRow="1">
                <a:noFill/>
                <a:tableStyleId>{1DB31E1E-9200-4FD3-A9CA-F9998CC27677}</a:tableStyleId>
              </a:tblPr>
              <a:tblGrid>
                <a:gridCol w="1858275"/>
                <a:gridCol w="1746325"/>
                <a:gridCol w="1256200"/>
                <a:gridCol w="1385525"/>
                <a:gridCol w="1634400"/>
              </a:tblGrid>
              <a:tr h="576350">
                <a:tc>
                  <a:txBody>
                    <a:bodyPr/>
                    <a:lstStyle/>
                    <a:p>
                      <a:pPr indent="0" lvl="0" marL="0" marR="0" rtl="0" algn="l">
                        <a:spcBef>
                          <a:spcPts val="0"/>
                        </a:spcBef>
                        <a:spcAft>
                          <a:spcPts val="0"/>
                        </a:spcAft>
                        <a:buNone/>
                      </a:pPr>
                      <a:r>
                        <a:t/>
                      </a:r>
                      <a:endParaRPr sz="1400"/>
                    </a:p>
                  </a:txBody>
                  <a:tcPr marT="34300" marB="34300" marR="68575" marL="68575"/>
                </a:tc>
                <a:tc>
                  <a:txBody>
                    <a:bodyPr/>
                    <a:lstStyle/>
                    <a:p>
                      <a:pPr indent="0" lvl="0" marL="0" marR="0" rtl="0" algn="l">
                        <a:spcBef>
                          <a:spcPts val="0"/>
                        </a:spcBef>
                        <a:spcAft>
                          <a:spcPts val="0"/>
                        </a:spcAft>
                        <a:buNone/>
                      </a:pPr>
                      <a:r>
                        <a:rPr lang="en" sz="1200"/>
                        <a:t>Department/School/ College</a:t>
                      </a:r>
                      <a:endParaRPr/>
                    </a:p>
                  </a:txBody>
                  <a:tcPr marT="34300" marB="34300" marR="68575" marL="68575"/>
                </a:tc>
                <a:tc>
                  <a:txBody>
                    <a:bodyPr/>
                    <a:lstStyle/>
                    <a:p>
                      <a:pPr indent="0" lvl="0" marL="0" marR="0" rtl="0" algn="l">
                        <a:spcBef>
                          <a:spcPts val="0"/>
                        </a:spcBef>
                        <a:spcAft>
                          <a:spcPts val="0"/>
                        </a:spcAft>
                        <a:buNone/>
                      </a:pPr>
                      <a:r>
                        <a:rPr lang="en" sz="1200"/>
                        <a:t>Central</a:t>
                      </a:r>
                      <a:r>
                        <a:rPr lang="en" sz="1200"/>
                        <a:t> </a:t>
                      </a:r>
                      <a:r>
                        <a:rPr lang="en" sz="1200"/>
                        <a:t>Business Support</a:t>
                      </a:r>
                      <a:endParaRPr/>
                    </a:p>
                  </a:txBody>
                  <a:tcPr marT="34300" marB="34300" marR="68575" marL="68575"/>
                </a:tc>
                <a:tc>
                  <a:txBody>
                    <a:bodyPr/>
                    <a:lstStyle/>
                    <a:p>
                      <a:pPr indent="0" lvl="0" marL="0" marR="0" rtl="0" algn="l">
                        <a:spcBef>
                          <a:spcPts val="0"/>
                        </a:spcBef>
                        <a:spcAft>
                          <a:spcPts val="0"/>
                        </a:spcAft>
                        <a:buNone/>
                      </a:pPr>
                      <a:r>
                        <a:rPr lang="en" sz="1200"/>
                        <a:t>Consulting SMEs (e.g.,</a:t>
                      </a:r>
                      <a:r>
                        <a:rPr lang="en" sz="1200"/>
                        <a:t> CoMotion)</a:t>
                      </a:r>
                      <a:endParaRPr sz="1200"/>
                    </a:p>
                  </a:txBody>
                  <a:tcPr marT="34300" marB="34300" marR="68575" marL="68575"/>
                </a:tc>
                <a:tc>
                  <a:txBody>
                    <a:bodyPr/>
                    <a:lstStyle/>
                    <a:p>
                      <a:pPr indent="0" lvl="0" marL="0" marR="0" rtl="0" algn="l">
                        <a:spcBef>
                          <a:spcPts val="0"/>
                        </a:spcBef>
                        <a:spcAft>
                          <a:spcPts val="0"/>
                        </a:spcAft>
                        <a:buNone/>
                      </a:pPr>
                      <a:r>
                        <a:rPr lang="en" sz="1200"/>
                        <a:t>Signoffs</a:t>
                      </a:r>
                      <a:r>
                        <a:rPr lang="en" sz="1200"/>
                        <a:t>:</a:t>
                      </a:r>
                      <a:r>
                        <a:rPr lang="en" sz="1200"/>
                        <a:t> </a:t>
                      </a:r>
                      <a:r>
                        <a:rPr lang="en" sz="1200"/>
                        <a:t>D</a:t>
                      </a:r>
                      <a:r>
                        <a:rPr lang="en" sz="1200"/>
                        <a:t>ept/Dean/Chancellor, Provost</a:t>
                      </a:r>
                      <a:r>
                        <a:rPr lang="en" sz="1200"/>
                        <a:t> (e.g., OGA)</a:t>
                      </a:r>
                      <a:r>
                        <a:rPr lang="en" sz="1200"/>
                        <a:t>, others? </a:t>
                      </a:r>
                      <a:endParaRPr/>
                    </a:p>
                  </a:txBody>
                  <a:tcPr marT="34300" marB="34300" marR="68575" marL="68575"/>
                </a:tc>
              </a:tr>
              <a:tr h="285750">
                <a:tc>
                  <a:txBody>
                    <a:bodyPr/>
                    <a:lstStyle/>
                    <a:p>
                      <a:pPr indent="0" lvl="0" marL="0" marR="0" rtl="0" algn="l">
                        <a:spcBef>
                          <a:spcPts val="0"/>
                        </a:spcBef>
                        <a:spcAft>
                          <a:spcPts val="0"/>
                        </a:spcAft>
                        <a:buNone/>
                      </a:pPr>
                      <a:r>
                        <a:rPr lang="en" sz="1200"/>
                        <a:t>Develop Idea</a:t>
                      </a:r>
                      <a:endParaRPr sz="1200"/>
                    </a:p>
                  </a:txBody>
                  <a:tcPr marT="34300" marB="34300" marR="68575" marL="68575"/>
                </a:tc>
                <a:tc>
                  <a:txBody>
                    <a:bodyPr/>
                    <a:lstStyle/>
                    <a:p>
                      <a:pPr indent="0" lvl="0" marL="0" marR="0" rtl="0" algn="ctr">
                        <a:spcBef>
                          <a:spcPts val="0"/>
                        </a:spcBef>
                        <a:spcAft>
                          <a:spcPts val="0"/>
                        </a:spcAft>
                        <a:buNone/>
                      </a:pPr>
                      <a:r>
                        <a:rPr lang="en" sz="1200"/>
                        <a:t>X</a:t>
                      </a:r>
                      <a:endParaRPr sz="12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617225">
                <a:tc>
                  <a:txBody>
                    <a:bodyPr/>
                    <a:lstStyle/>
                    <a:p>
                      <a:pPr indent="0" lvl="0" marL="0" marR="0" rtl="0" algn="l">
                        <a:spcBef>
                          <a:spcPts val="0"/>
                        </a:spcBef>
                        <a:spcAft>
                          <a:spcPts val="0"/>
                        </a:spcAft>
                        <a:buNone/>
                      </a:pPr>
                      <a:r>
                        <a:rPr lang="en" sz="1200"/>
                        <a:t>Initial and ongoing business advice and contract review</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rPr lang="en" sz="1200"/>
                        <a:t>X</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617225">
                <a:tc>
                  <a:txBody>
                    <a:bodyPr/>
                    <a:lstStyle/>
                    <a:p>
                      <a:pPr indent="0" lvl="0" marL="0" marR="0" rtl="0" algn="l">
                        <a:spcBef>
                          <a:spcPts val="0"/>
                        </a:spcBef>
                        <a:spcAft>
                          <a:spcPts val="0"/>
                        </a:spcAft>
                        <a:buNone/>
                      </a:pPr>
                      <a:r>
                        <a:rPr lang="en" sz="1200"/>
                        <a:t>Coordinate compliance, HR, funding, tax, legal,</a:t>
                      </a:r>
                      <a:r>
                        <a:rPr lang="en" sz="1200"/>
                        <a:t> </a:t>
                      </a:r>
                      <a:r>
                        <a:rPr lang="en" sz="1200"/>
                        <a:t>etc. advice</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rPr lang="en" sz="1200"/>
                        <a:t>X</a:t>
                      </a:r>
                      <a:endParaRPr sz="12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479650">
                <a:tc>
                  <a:txBody>
                    <a:bodyPr/>
                    <a:lstStyle/>
                    <a:p>
                      <a:pPr indent="0" lvl="0" marL="0" marR="0" rtl="0" algn="l">
                        <a:spcBef>
                          <a:spcPts val="0"/>
                        </a:spcBef>
                        <a:spcAft>
                          <a:spcPts val="0"/>
                        </a:spcAft>
                        <a:buNone/>
                      </a:pPr>
                      <a:r>
                        <a:rPr lang="en" sz="1200"/>
                        <a:t>Provide guidance within area of expertise</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rPr lang="en" sz="1200"/>
                        <a:t>X</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285750">
                <a:tc>
                  <a:txBody>
                    <a:bodyPr/>
                    <a:lstStyle/>
                    <a:p>
                      <a:pPr indent="0" lvl="0" marL="0" marR="0" rtl="0" algn="l">
                        <a:spcBef>
                          <a:spcPts val="0"/>
                        </a:spcBef>
                        <a:spcAft>
                          <a:spcPts val="0"/>
                        </a:spcAft>
                        <a:buNone/>
                      </a:pPr>
                      <a:r>
                        <a:rPr lang="en" sz="1200"/>
                        <a:t>Due Diligence Review</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480050">
                <a:tc>
                  <a:txBody>
                    <a:bodyPr/>
                    <a:lstStyle/>
                    <a:p>
                      <a:pPr indent="0" lvl="0" marL="0" marR="0" rtl="0" algn="l">
                        <a:spcBef>
                          <a:spcPts val="0"/>
                        </a:spcBef>
                        <a:spcAft>
                          <a:spcPts val="0"/>
                        </a:spcAft>
                        <a:buNone/>
                      </a:pPr>
                      <a:r>
                        <a:rPr lang="en" sz="1200"/>
                        <a:t>Signoff (where appropriate)</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rPr lang="en" sz="1200"/>
                        <a:t>X</a:t>
                      </a:r>
                      <a:endParaRPr/>
                    </a:p>
                  </a:txBody>
                  <a:tcPr marT="34300" marB="34300" marR="68575" marL="68575"/>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5" name="Shape 935"/>
        <p:cNvGrpSpPr/>
        <p:nvPr/>
      </p:nvGrpSpPr>
      <p:grpSpPr>
        <a:xfrm>
          <a:off x="0" y="0"/>
          <a:ext cx="0" cy="0"/>
          <a:chOff x="0" y="0"/>
          <a:chExt cx="0" cy="0"/>
        </a:xfrm>
      </p:grpSpPr>
      <p:sp>
        <p:nvSpPr>
          <p:cNvPr id="936" name="Google Shape;936;p155"/>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t>Domestic Executive Education Program</a:t>
            </a:r>
            <a:endParaRPr/>
          </a:p>
          <a:p>
            <a:pPr indent="-285750" lvl="1" marL="742950" rtl="0" algn="l">
              <a:spcBef>
                <a:spcPts val="400"/>
              </a:spcBef>
              <a:spcAft>
                <a:spcPts val="0"/>
              </a:spcAft>
              <a:buClr>
                <a:srgbClr val="4B2E83"/>
              </a:buClr>
              <a:buSzPts val="2000"/>
              <a:buChar char="–"/>
            </a:pPr>
            <a:r>
              <a:rPr lang="en"/>
              <a:t>Intellectual property</a:t>
            </a:r>
            <a:endParaRPr/>
          </a:p>
          <a:p>
            <a:pPr indent="-285750" lvl="1" marL="742950" rtl="0" algn="l">
              <a:spcBef>
                <a:spcPts val="400"/>
              </a:spcBef>
              <a:spcAft>
                <a:spcPts val="0"/>
              </a:spcAft>
              <a:buClr>
                <a:srgbClr val="4B2E83"/>
              </a:buClr>
              <a:buSzPts val="2000"/>
              <a:buChar char="–"/>
            </a:pPr>
            <a:r>
              <a:rPr lang="en"/>
              <a:t>Contract negotiated after performance had already begun</a:t>
            </a:r>
            <a:endParaRPr/>
          </a:p>
          <a:p>
            <a:pPr indent="-342900" lvl="0" marL="342900" rtl="0" algn="l">
              <a:spcBef>
                <a:spcPts val="480"/>
              </a:spcBef>
              <a:spcAft>
                <a:spcPts val="0"/>
              </a:spcAft>
              <a:buClr>
                <a:srgbClr val="4B2E83"/>
              </a:buClr>
              <a:buSzPts val="2400"/>
              <a:buFont typeface="Merriweather Sans"/>
              <a:buChar char="&gt;"/>
            </a:pPr>
            <a:r>
              <a:rPr lang="en"/>
              <a:t>International Business Consulting Services</a:t>
            </a:r>
            <a:endParaRPr/>
          </a:p>
          <a:p>
            <a:pPr indent="-285750" lvl="1" marL="742950" rtl="0" algn="l">
              <a:spcBef>
                <a:spcPts val="400"/>
              </a:spcBef>
              <a:spcAft>
                <a:spcPts val="0"/>
              </a:spcAft>
              <a:buClr>
                <a:srgbClr val="4B2E83"/>
              </a:buClr>
              <a:buSzPts val="2000"/>
              <a:buChar char="–"/>
            </a:pPr>
            <a:r>
              <a:rPr lang="en"/>
              <a:t>Potential employment and tax issues</a:t>
            </a:r>
            <a:endParaRPr/>
          </a:p>
          <a:p>
            <a:pPr indent="-285750" lvl="1" marL="742950" rtl="0" algn="l">
              <a:spcBef>
                <a:spcPts val="400"/>
              </a:spcBef>
              <a:spcAft>
                <a:spcPts val="0"/>
              </a:spcAft>
              <a:buClr>
                <a:srgbClr val="4B2E83"/>
              </a:buClr>
              <a:buSzPts val="2000"/>
              <a:buChar char="–"/>
            </a:pPr>
            <a:r>
              <a:rPr lang="en"/>
              <a:t>Delays, rework related to central legal and other reviews</a:t>
            </a:r>
            <a:endParaRPr/>
          </a:p>
          <a:p>
            <a:pPr indent="-285750" lvl="1" marL="742950" rtl="0" algn="l">
              <a:spcBef>
                <a:spcPts val="400"/>
              </a:spcBef>
              <a:spcAft>
                <a:spcPts val="0"/>
              </a:spcAft>
              <a:buClr>
                <a:srgbClr val="4B2E83"/>
              </a:buClr>
              <a:buSzPts val="2000"/>
              <a:buChar char="–"/>
            </a:pPr>
            <a:r>
              <a:rPr lang="en"/>
              <a:t>Surprise! Institutional Overhead</a:t>
            </a:r>
            <a:endParaRPr/>
          </a:p>
          <a:p>
            <a:pPr indent="-342900" lvl="0" marL="342900" rtl="0" algn="l">
              <a:spcBef>
                <a:spcPts val="480"/>
              </a:spcBef>
              <a:spcAft>
                <a:spcPts val="0"/>
              </a:spcAft>
              <a:buClr>
                <a:srgbClr val="4B2E83"/>
              </a:buClr>
              <a:buSzPts val="2400"/>
              <a:buFont typeface="Merriweather Sans"/>
              <a:buChar char="&gt;"/>
            </a:pPr>
            <a:r>
              <a:rPr lang="en"/>
              <a:t>Leveraging research for commercial testing</a:t>
            </a:r>
            <a:endParaRPr/>
          </a:p>
          <a:p>
            <a:pPr indent="-285750" lvl="1" marL="742950" rtl="0" algn="l">
              <a:spcBef>
                <a:spcPts val="400"/>
              </a:spcBef>
              <a:spcAft>
                <a:spcPts val="0"/>
              </a:spcAft>
              <a:buClr>
                <a:srgbClr val="4B2E83"/>
              </a:buClr>
              <a:buSzPts val="2000"/>
              <a:buChar char="–"/>
            </a:pPr>
            <a:r>
              <a:rPr lang="en"/>
              <a:t>Unclear approval flow and internal loans</a:t>
            </a:r>
            <a:endParaRPr/>
          </a:p>
          <a:p>
            <a:pPr indent="-285750" lvl="1" marL="742950" rtl="0" algn="l">
              <a:spcBef>
                <a:spcPts val="400"/>
              </a:spcBef>
              <a:spcAft>
                <a:spcPts val="0"/>
              </a:spcAft>
              <a:buClr>
                <a:srgbClr val="4B2E83"/>
              </a:buClr>
              <a:buSzPts val="2000"/>
              <a:buChar char="–"/>
            </a:pPr>
            <a:r>
              <a:rPr lang="en"/>
              <a:t>Unanticipated taxes</a:t>
            </a:r>
            <a:endParaRPr/>
          </a:p>
          <a:p>
            <a:pPr indent="-285750" lvl="1" marL="742950" rtl="0" algn="l">
              <a:spcBef>
                <a:spcPts val="400"/>
              </a:spcBef>
              <a:spcAft>
                <a:spcPts val="0"/>
              </a:spcAft>
              <a:buClr>
                <a:srgbClr val="4B2E83"/>
              </a:buClr>
              <a:buSzPts val="2000"/>
              <a:buChar char="–"/>
            </a:pPr>
            <a:r>
              <a:rPr lang="en"/>
              <a:t>Intellectual property</a:t>
            </a:r>
            <a:endParaRPr/>
          </a:p>
          <a:p>
            <a:pPr indent="-190500" lvl="0" marL="342900" rtl="0" algn="l">
              <a:spcBef>
                <a:spcPts val="480"/>
              </a:spcBef>
              <a:spcAft>
                <a:spcPts val="0"/>
              </a:spcAft>
              <a:buClr>
                <a:srgbClr val="4B2E83"/>
              </a:buClr>
              <a:buSzPts val="2400"/>
              <a:buFont typeface="Merriweather Sans"/>
              <a:buNone/>
            </a:pPr>
            <a:r>
              <a:t/>
            </a:r>
            <a:endParaRPr/>
          </a:p>
          <a:p>
            <a:pPr indent="0" lvl="0" marL="0" rtl="0" algn="l">
              <a:spcBef>
                <a:spcPts val="480"/>
              </a:spcBef>
              <a:spcAft>
                <a:spcPts val="0"/>
              </a:spcAft>
              <a:buClr>
                <a:srgbClr val="4B2E83"/>
              </a:buClr>
              <a:buSzPts val="2400"/>
              <a:buNone/>
            </a:pPr>
            <a:r>
              <a:t/>
            </a:r>
            <a:endParaRPr/>
          </a:p>
        </p:txBody>
      </p:sp>
      <p:sp>
        <p:nvSpPr>
          <p:cNvPr id="937" name="Google Shape;937;p155"/>
          <p:cNvSpPr txBox="1"/>
          <p:nvPr>
            <p:ph type="title"/>
          </p:nvPr>
        </p:nvSpPr>
        <p:spPr>
          <a:xfrm>
            <a:off x="671757" y="371511"/>
            <a:ext cx="8064600" cy="992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br>
              <a:rPr lang="en"/>
            </a:br>
            <a:r>
              <a:rPr lang="en"/>
              <a:t>“Real Life” Examples: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1" name="Shape 941"/>
        <p:cNvGrpSpPr/>
        <p:nvPr/>
      </p:nvGrpSpPr>
      <p:grpSpPr>
        <a:xfrm>
          <a:off x="0" y="0"/>
          <a:ext cx="0" cy="0"/>
          <a:chOff x="0" y="0"/>
          <a:chExt cx="0" cy="0"/>
        </a:xfrm>
      </p:grpSpPr>
      <p:sp>
        <p:nvSpPr>
          <p:cNvPr id="942" name="Google Shape;942;p156"/>
          <p:cNvSpPr txBox="1"/>
          <p:nvPr>
            <p:ph idx="1" type="body"/>
          </p:nvPr>
        </p:nvSpPr>
        <p:spPr>
          <a:xfrm>
            <a:off x="659305" y="1736726"/>
            <a:ext cx="8196300" cy="3701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Merriweather Sans"/>
              <a:buChar char="&gt;"/>
            </a:pPr>
            <a:r>
              <a:rPr lang="en" sz="1800" u="sng">
                <a:solidFill>
                  <a:schemeClr val="hlink"/>
                </a:solidFill>
                <a:hlinkClick r:id="rId3"/>
              </a:rPr>
              <a:t>https://www.washington.edu/admin/rules/policies/APS/59.05.html</a:t>
            </a:r>
            <a:endParaRPr sz="1800">
              <a:solidFill>
                <a:schemeClr val="dk1"/>
              </a:solidFill>
            </a:endParaRPr>
          </a:p>
          <a:p>
            <a:pPr indent="0" lvl="0" marL="0" rtl="0" algn="l">
              <a:spcBef>
                <a:spcPts val="480"/>
              </a:spcBef>
              <a:spcAft>
                <a:spcPts val="0"/>
              </a:spcAft>
              <a:buClr>
                <a:srgbClr val="4B2E83"/>
              </a:buClr>
              <a:buSzPts val="2400"/>
              <a:buNone/>
            </a:pPr>
            <a:r>
              <a:t/>
            </a:r>
            <a:endParaRPr/>
          </a:p>
          <a:p>
            <a:pPr indent="-190500" lvl="0" marL="342900" rtl="0" algn="l">
              <a:spcBef>
                <a:spcPts val="480"/>
              </a:spcBef>
              <a:spcAft>
                <a:spcPts val="0"/>
              </a:spcAft>
              <a:buClr>
                <a:srgbClr val="4B2E83"/>
              </a:buClr>
              <a:buSzPts val="2400"/>
              <a:buFont typeface="Merriweather Sans"/>
              <a:buNone/>
            </a:pPr>
            <a:r>
              <a:t/>
            </a:r>
            <a:endParaRPr/>
          </a:p>
          <a:p>
            <a:pPr indent="-342900" lvl="0" marL="342900" rtl="0" algn="l">
              <a:spcBef>
                <a:spcPts val="360"/>
              </a:spcBef>
              <a:spcAft>
                <a:spcPts val="0"/>
              </a:spcAft>
              <a:buClr>
                <a:schemeClr val="dk1"/>
              </a:buClr>
              <a:buSzPts val="1800"/>
              <a:buFont typeface="Merriweather Sans"/>
              <a:buChar char="&gt;"/>
            </a:pPr>
            <a:r>
              <a:rPr lang="en" sz="1800" u="sng">
                <a:solidFill>
                  <a:schemeClr val="hlink"/>
                </a:solidFill>
                <a:hlinkClick r:id="rId4"/>
              </a:rPr>
              <a:t>https://www.washington.edu/globalaffairs/agreements/</a:t>
            </a:r>
            <a:endParaRPr sz="1800">
              <a:solidFill>
                <a:schemeClr val="dk1"/>
              </a:solidFill>
            </a:endParaRPr>
          </a:p>
        </p:txBody>
      </p:sp>
      <p:sp>
        <p:nvSpPr>
          <p:cNvPr id="943" name="Google Shape;943;p156"/>
          <p:cNvSpPr txBox="1"/>
          <p:nvPr>
            <p:ph type="title"/>
          </p:nvPr>
        </p:nvSpPr>
        <p:spPr>
          <a:xfrm>
            <a:off x="659305" y="371511"/>
            <a:ext cx="8196300" cy="992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
              <a:t>Existing Policy Guidance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10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Text</a:t>
            </a:r>
            <a:endParaRPr/>
          </a:p>
        </p:txBody>
      </p:sp>
      <p:sp>
        <p:nvSpPr>
          <p:cNvPr id="563" name="Google Shape;563;p10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Joe Giffels – Office of Research</a:t>
            </a:r>
            <a:endParaRPr/>
          </a:p>
        </p:txBody>
      </p:sp>
      <p:pic>
        <p:nvPicPr>
          <p:cNvPr id="564" name="Google Shape;564;p104"/>
          <p:cNvPicPr preferRelativeResize="0"/>
          <p:nvPr/>
        </p:nvPicPr>
        <p:blipFill rotWithShape="1">
          <a:blip r:embed="rId3">
            <a:alphaModFix/>
          </a:blip>
          <a:srcRect b="0" l="0" r="0" t="0"/>
          <a:stretch/>
        </p:blipFill>
        <p:spPr>
          <a:xfrm>
            <a:off x="1085850" y="1590675"/>
            <a:ext cx="6972300" cy="3676650"/>
          </a:xfrm>
          <a:prstGeom prst="rect">
            <a:avLst/>
          </a:prstGeom>
          <a:noFill/>
          <a:ln>
            <a:noFill/>
          </a:ln>
        </p:spPr>
      </p:pic>
      <p:pic>
        <p:nvPicPr>
          <p:cNvPr descr="A close up of a cake&#10;&#10;Description automatically generated" id="565" name="Google Shape;565;p104"/>
          <p:cNvPicPr preferRelativeResize="0"/>
          <p:nvPr/>
        </p:nvPicPr>
        <p:blipFill rotWithShape="1">
          <a:blip r:embed="rId4">
            <a:alphaModFix/>
          </a:blip>
          <a:srcRect b="0" l="0" r="0" t="0"/>
          <a:stretch/>
        </p:blipFill>
        <p:spPr>
          <a:xfrm>
            <a:off x="1619250" y="2140589"/>
            <a:ext cx="5905500" cy="388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2000"/>
                                  </p:stCondLst>
                                  <p:childTnLst>
                                    <p:animEffect filter="fade" transition="out">
                                      <p:cBhvr>
                                        <p:cTn dur="3000"/>
                                        <p:tgtEl>
                                          <p:spTgt spid="565"/>
                                        </p:tgtEl>
                                      </p:cBhvr>
                                    </p:animEffect>
                                    <p:set>
                                      <p:cBhvr>
                                        <p:cTn dur="1" fill="hold">
                                          <p:stCondLst>
                                            <p:cond delay="3000"/>
                                          </p:stCondLst>
                                        </p:cTn>
                                        <p:tgtEl>
                                          <p:spTgt spid="5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105"/>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FFFF"/>
              </a:buClr>
              <a:buSzPts val="2400"/>
              <a:buNone/>
            </a:pPr>
            <a:r>
              <a:rPr lang="en"/>
              <a:t>Carol Rhodes</a:t>
            </a:r>
            <a:endParaRPr/>
          </a:p>
          <a:p>
            <a:pPr indent="0" lvl="0" marL="0" rtl="0" algn="l">
              <a:spcBef>
                <a:spcPts val="360"/>
              </a:spcBef>
              <a:spcAft>
                <a:spcPts val="0"/>
              </a:spcAft>
              <a:buClr>
                <a:srgbClr val="FFFFFF"/>
              </a:buClr>
              <a:buSzPts val="1800"/>
              <a:buNone/>
            </a:pPr>
            <a:r>
              <a:rPr lang="en" sz="1800"/>
              <a:t>Director, Office of Sponsored Programs</a:t>
            </a:r>
            <a:endParaRPr/>
          </a:p>
          <a:p>
            <a:pPr indent="0" lvl="0" marL="0" rtl="0" algn="l">
              <a:spcBef>
                <a:spcPts val="360"/>
              </a:spcBef>
              <a:spcAft>
                <a:spcPts val="0"/>
              </a:spcAft>
              <a:buClr>
                <a:srgbClr val="FFFFFF"/>
              </a:buClr>
              <a:buSzPts val="1800"/>
              <a:buNone/>
            </a:pPr>
            <a:r>
              <a:t/>
            </a:r>
            <a:endParaRPr sz="1800"/>
          </a:p>
          <a:p>
            <a:pPr indent="0" lvl="0" marL="0" rtl="0" algn="l">
              <a:spcBef>
                <a:spcPts val="480"/>
              </a:spcBef>
              <a:spcAft>
                <a:spcPts val="0"/>
              </a:spcAft>
              <a:buClr>
                <a:srgbClr val="FFFFFF"/>
              </a:buClr>
              <a:buSzPts val="2400"/>
              <a:buNone/>
            </a:pPr>
            <a:r>
              <a:rPr lang="en"/>
              <a:t>Katia Harb</a:t>
            </a:r>
            <a:endParaRPr/>
          </a:p>
          <a:p>
            <a:pPr indent="0" lvl="0" marL="0" rtl="0" algn="l">
              <a:spcBef>
                <a:spcPts val="360"/>
              </a:spcBef>
              <a:spcAft>
                <a:spcPts val="0"/>
              </a:spcAft>
              <a:buClr>
                <a:srgbClr val="FFFFFF"/>
              </a:buClr>
              <a:buSzPts val="1800"/>
              <a:buNone/>
            </a:pPr>
            <a:r>
              <a:rPr lang="en" sz="1800"/>
              <a:t>Senior Director, Environmental Health and Safety</a:t>
            </a:r>
            <a:endParaRPr/>
          </a:p>
          <a:p>
            <a:pPr indent="0" lvl="0" marL="0" rtl="0" algn="l">
              <a:spcBef>
                <a:spcPts val="360"/>
              </a:spcBef>
              <a:spcAft>
                <a:spcPts val="0"/>
              </a:spcAft>
              <a:buClr>
                <a:srgbClr val="FFFFFF"/>
              </a:buClr>
              <a:buSzPts val="1800"/>
              <a:buNone/>
            </a:pPr>
            <a:r>
              <a:t/>
            </a:r>
            <a:endParaRPr sz="1800"/>
          </a:p>
          <a:p>
            <a:pPr indent="0" lvl="0" marL="0" rtl="0" algn="l">
              <a:spcBef>
                <a:spcPts val="480"/>
              </a:spcBef>
              <a:spcAft>
                <a:spcPts val="0"/>
              </a:spcAft>
              <a:buClr>
                <a:srgbClr val="FFFFFF"/>
              </a:buClr>
              <a:buSzPts val="2400"/>
              <a:buNone/>
            </a:pPr>
            <a:r>
              <a:rPr lang="en"/>
              <a:t>Andra Sawyer</a:t>
            </a:r>
            <a:endParaRPr/>
          </a:p>
          <a:p>
            <a:pPr indent="0" lvl="0" marL="0" rtl="0" algn="l">
              <a:spcBef>
                <a:spcPts val="360"/>
              </a:spcBef>
              <a:spcAft>
                <a:spcPts val="0"/>
              </a:spcAft>
              <a:buClr>
                <a:srgbClr val="FFFFFF"/>
              </a:buClr>
              <a:buSzPts val="1800"/>
              <a:buNone/>
            </a:pPr>
            <a:r>
              <a:rPr lang="en" sz="1800"/>
              <a:t>Assistant Director, Research Compliance and Operations</a:t>
            </a:r>
            <a:endParaRPr/>
          </a:p>
          <a:p>
            <a:pPr indent="0" lvl="0" marL="0" rtl="0" algn="l">
              <a:spcBef>
                <a:spcPts val="360"/>
              </a:spcBef>
              <a:spcAft>
                <a:spcPts val="0"/>
              </a:spcAft>
              <a:buClr>
                <a:srgbClr val="FFFFFF"/>
              </a:buClr>
              <a:buSzPts val="1800"/>
              <a:buNone/>
            </a:pPr>
            <a:r>
              <a:t/>
            </a:r>
            <a:endParaRPr sz="1800"/>
          </a:p>
          <a:p>
            <a:pPr indent="0" lvl="0" marL="0" rtl="0" algn="l">
              <a:spcBef>
                <a:spcPts val="480"/>
              </a:spcBef>
              <a:spcAft>
                <a:spcPts val="0"/>
              </a:spcAft>
              <a:buClr>
                <a:srgbClr val="FFFFFF"/>
              </a:buClr>
              <a:buSzPts val="2400"/>
              <a:buNone/>
            </a:pPr>
            <a:r>
              <a:rPr lang="en"/>
              <a:t>Karen Moe</a:t>
            </a:r>
            <a:endParaRPr/>
          </a:p>
          <a:p>
            <a:pPr indent="0" lvl="0" marL="0" rtl="0" algn="l">
              <a:spcBef>
                <a:spcPts val="360"/>
              </a:spcBef>
              <a:spcAft>
                <a:spcPts val="0"/>
              </a:spcAft>
              <a:buClr>
                <a:srgbClr val="FFFFFF"/>
              </a:buClr>
              <a:buSzPts val="1800"/>
              <a:buNone/>
            </a:pPr>
            <a:r>
              <a:rPr lang="en" sz="1800"/>
              <a:t>Director, Human Subjects Division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106"/>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COVID-19 and </a:t>
            </a:r>
            <a:endParaRPr sz="4200"/>
          </a:p>
          <a:p>
            <a:pPr indent="0" lvl="0" marL="0" marR="0" rtl="0" algn="l">
              <a:lnSpc>
                <a:spcPct val="100000"/>
              </a:lnSpc>
              <a:spcBef>
                <a:spcPts val="0"/>
              </a:spcBef>
              <a:spcAft>
                <a:spcPts val="0"/>
              </a:spcAft>
              <a:buClr>
                <a:srgbClr val="4B2E83"/>
              </a:buClr>
              <a:buSzPts val="1500"/>
              <a:buFont typeface="Arial"/>
              <a:buNone/>
            </a:pPr>
            <a:r>
              <a:rPr lang="en" sz="4200"/>
              <a:t>Sponsored Programs</a:t>
            </a:r>
            <a:endParaRPr sz="3800"/>
          </a:p>
        </p:txBody>
      </p:sp>
      <p:sp>
        <p:nvSpPr>
          <p:cNvPr id="576" name="Google Shape;576;p106"/>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320"/>
              </a:spcBef>
              <a:spcAft>
                <a:spcPts val="0"/>
              </a:spcAft>
              <a:buClr>
                <a:srgbClr val="33006F"/>
              </a:buClr>
              <a:buSzPts val="400"/>
              <a:buFont typeface="Arial"/>
              <a:buNone/>
            </a:pPr>
            <a:r>
              <a:t/>
            </a:r>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10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Threefold focus for OSP</a:t>
            </a:r>
            <a:endParaRPr/>
          </a:p>
        </p:txBody>
      </p:sp>
      <p:sp>
        <p:nvSpPr>
          <p:cNvPr id="583" name="Google Shape;583;p107"/>
          <p:cNvSpPr txBox="1"/>
          <p:nvPr>
            <p:ph idx="2" type="body"/>
          </p:nvPr>
        </p:nvSpPr>
        <p:spPr>
          <a:xfrm>
            <a:off x="562905" y="14212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a:p>
            <a:pPr indent="-368300" lvl="0" marL="457200" rtl="0" algn="l">
              <a:spcBef>
                <a:spcPts val="480"/>
              </a:spcBef>
              <a:spcAft>
                <a:spcPts val="0"/>
              </a:spcAft>
              <a:buSzPts val="2200"/>
              <a:buChar char="&gt;"/>
            </a:pPr>
            <a:r>
              <a:rPr lang="en" sz="2200"/>
              <a:t>OSP business continuity in light of local/regional public health communications</a:t>
            </a:r>
            <a:endParaRPr sz="2200"/>
          </a:p>
          <a:p>
            <a:pPr indent="0" lvl="0" marL="457200" rtl="0" algn="l">
              <a:spcBef>
                <a:spcPts val="480"/>
              </a:spcBef>
              <a:spcAft>
                <a:spcPts val="0"/>
              </a:spcAft>
              <a:buNone/>
            </a:pPr>
            <a:r>
              <a:t/>
            </a:r>
            <a:endParaRPr sz="2200"/>
          </a:p>
          <a:p>
            <a:pPr indent="-368300" lvl="0" marL="457200" rtl="0" algn="l">
              <a:spcBef>
                <a:spcPts val="480"/>
              </a:spcBef>
              <a:spcAft>
                <a:spcPts val="0"/>
              </a:spcAft>
              <a:buSzPts val="2200"/>
              <a:buChar char="&gt;"/>
            </a:pPr>
            <a:r>
              <a:rPr lang="en" sz="2200"/>
              <a:t>COVID-19 research efforts exception/acceleration paths </a:t>
            </a:r>
            <a:endParaRPr sz="2200"/>
          </a:p>
          <a:p>
            <a:pPr indent="0" lvl="0" marL="0" rtl="0" algn="l">
              <a:spcBef>
                <a:spcPts val="480"/>
              </a:spcBef>
              <a:spcAft>
                <a:spcPts val="0"/>
              </a:spcAft>
              <a:buNone/>
            </a:pPr>
            <a:r>
              <a:t/>
            </a:r>
            <a:endParaRPr sz="2200"/>
          </a:p>
          <a:p>
            <a:pPr indent="-368300" lvl="0" marL="457200" rtl="0" algn="l">
              <a:spcBef>
                <a:spcPts val="480"/>
              </a:spcBef>
              <a:spcAft>
                <a:spcPts val="0"/>
              </a:spcAft>
              <a:buSzPts val="2200"/>
              <a:buChar char="&gt;"/>
            </a:pPr>
            <a:r>
              <a:rPr lang="en" sz="2200"/>
              <a:t>Sponsor policies, guidance or funding opportunities specific to the novel coronavirus outbreak</a:t>
            </a:r>
            <a:endParaRPr sz="2200"/>
          </a:p>
          <a:p>
            <a:pPr indent="457200" lvl="0" marL="0" rtl="0" algn="l">
              <a:spcBef>
                <a:spcPts val="48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Custom 8">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Purple_Plain">
  <a:themeElements>
    <a:clrScheme name="Custom 10">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C1C3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_Custom Design">
  <a:themeElements>
    <a:clrScheme name="Custom 1">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4B2E83"/>
      </a:hlink>
      <a:folHlink>
        <a:srgbClr val="4B2E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8">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Gold_Plain">
  <a:themeElements>
    <a:clrScheme name="Custom 1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3436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